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36"/>
  </p:notesMasterIdLst>
  <p:handoutMasterIdLst>
    <p:handoutMasterId r:id="rId37"/>
  </p:handoutMasterIdLst>
  <p:sldIdLst>
    <p:sldId id="270" r:id="rId3"/>
    <p:sldId id="376" r:id="rId4"/>
    <p:sldId id="377" r:id="rId5"/>
    <p:sldId id="380" r:id="rId6"/>
    <p:sldId id="304" r:id="rId7"/>
    <p:sldId id="302" r:id="rId8"/>
    <p:sldId id="381" r:id="rId9"/>
    <p:sldId id="383" r:id="rId10"/>
    <p:sldId id="332" r:id="rId11"/>
    <p:sldId id="384" r:id="rId12"/>
    <p:sldId id="385" r:id="rId13"/>
    <p:sldId id="386" r:id="rId14"/>
    <p:sldId id="388" r:id="rId15"/>
    <p:sldId id="427" r:id="rId16"/>
    <p:sldId id="334" r:id="rId17"/>
    <p:sldId id="428" r:id="rId18"/>
    <p:sldId id="387" r:id="rId19"/>
    <p:sldId id="391" r:id="rId20"/>
    <p:sldId id="336" r:id="rId21"/>
    <p:sldId id="392" r:id="rId22"/>
    <p:sldId id="393" r:id="rId23"/>
    <p:sldId id="394" r:id="rId24"/>
    <p:sldId id="429" r:id="rId25"/>
    <p:sldId id="333" r:id="rId26"/>
    <p:sldId id="395" r:id="rId27"/>
    <p:sldId id="396" r:id="rId28"/>
    <p:sldId id="397" r:id="rId29"/>
    <p:sldId id="389" r:id="rId30"/>
    <p:sldId id="390" r:id="rId31"/>
    <p:sldId id="335" r:id="rId32"/>
    <p:sldId id="398" r:id="rId33"/>
    <p:sldId id="300" r:id="rId34"/>
    <p:sldId id="298"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11" autoAdjust="0"/>
  </p:normalViewPr>
  <p:slideViewPr>
    <p:cSldViewPr snapToGrid="0" snapToObjects="1">
      <p:cViewPr varScale="1">
        <p:scale>
          <a:sx n="108" d="100"/>
          <a:sy n="108" d="100"/>
        </p:scale>
        <p:origin x="1980" y="96"/>
      </p:cViewPr>
      <p:guideLst>
        <p:guide orient="horz" pos="2136"/>
        <p:guide pos="288"/>
      </p:guideLst>
    </p:cSldViewPr>
  </p:slideViewPr>
  <p:outlineViewPr>
    <p:cViewPr>
      <p:scale>
        <a:sx n="33" d="100"/>
        <a:sy n="33" d="100"/>
      </p:scale>
      <p:origin x="0" y="-25056"/>
    </p:cViewPr>
  </p:outlineViewPr>
  <p:notesTextViewPr>
    <p:cViewPr>
      <p:scale>
        <a:sx n="100" d="100"/>
        <a:sy n="100" d="100"/>
      </p:scale>
      <p:origin x="0" y="0"/>
    </p:cViewPr>
  </p:notesTextViewPr>
  <p:sorterViewPr>
    <p:cViewPr>
      <p:scale>
        <a:sx n="114" d="100"/>
        <a:sy n="114" d="100"/>
      </p:scale>
      <p:origin x="0" y="-91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31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106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extLst>
      <p:ext uri="{BB962C8B-B14F-4D97-AF65-F5344CB8AC3E}">
        <p14:creationId xmlns:p14="http://schemas.microsoft.com/office/powerpoint/2010/main" val="128511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Content Placeholder 2"/>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9975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9728" y="2259461"/>
            <a:ext cx="8229600" cy="519090"/>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3046764"/>
            <a:ext cx="8229600" cy="45499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3689599"/>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3" name="Shape 26"/>
          <p:cNvSpPr txBox="1">
            <a:spLocks noGrp="1"/>
          </p:cNvSpPr>
          <p:nvPr>
            <p:ph type="body" idx="16" hasCustomPrompt="1"/>
          </p:nvPr>
        </p:nvSpPr>
        <p:spPr>
          <a:xfrm>
            <a:off x="457200" y="4261635"/>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4" name="Shape 26"/>
          <p:cNvSpPr txBox="1">
            <a:spLocks noGrp="1"/>
          </p:cNvSpPr>
          <p:nvPr>
            <p:ph type="body" idx="17" hasCustomPrompt="1"/>
          </p:nvPr>
        </p:nvSpPr>
        <p:spPr>
          <a:xfrm>
            <a:off x="459728" y="4887287"/>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5" name="Shape 26"/>
          <p:cNvSpPr txBox="1">
            <a:spLocks noGrp="1"/>
          </p:cNvSpPr>
          <p:nvPr>
            <p:ph type="body" idx="18" hasCustomPrompt="1"/>
          </p:nvPr>
        </p:nvSpPr>
        <p:spPr>
          <a:xfrm>
            <a:off x="457200" y="5483443"/>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6" name="Shape 26"/>
          <p:cNvSpPr txBox="1">
            <a:spLocks noGrp="1"/>
          </p:cNvSpPr>
          <p:nvPr>
            <p:ph type="body" idx="19" hasCustomPrompt="1"/>
          </p:nvPr>
        </p:nvSpPr>
        <p:spPr>
          <a:xfrm>
            <a:off x="609600" y="3841999"/>
            <a:ext cx="8229600" cy="37386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394387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Content Placeholder 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0" r:id="rId2"/>
    <p:sldLayoutId id="2147483667" r:id="rId3"/>
    <p:sldLayoutId id="2147483668" r:id="rId4"/>
    <p:sldLayoutId id="214748365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1</a:t>
            </a:r>
          </a:p>
          <a:p>
            <a:pPr lvl="0">
              <a:buSzPct val="25000"/>
            </a:pPr>
            <a:r>
              <a:rPr lang="en-US" dirty="0"/>
              <a:t>Sections 1 and 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pPr lvl="0">
              <a:buSzPct val="25000"/>
            </a:pPr>
            <a:r>
              <a:rPr lang="en-US" dirty="0"/>
              <a:t>Introduction to Java Programming</a:t>
            </a:r>
          </a:p>
        </p:txBody>
      </p:sp>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pic>
        <p:nvPicPr>
          <p:cNvPr id="11"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4319" y="1600200"/>
            <a:ext cx="3506490" cy="45781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Compile/Run a Program </a:t>
            </a:r>
            <a:r>
              <a:rPr lang="en-US" sz="2000" b="0" dirty="0"/>
              <a:t>(1 of 2)</a:t>
            </a:r>
          </a:p>
        </p:txBody>
      </p:sp>
      <p:sp>
        <p:nvSpPr>
          <p:cNvPr id="3" name="Content Placeholder 2"/>
          <p:cNvSpPr>
            <a:spLocks noGrp="1"/>
          </p:cNvSpPr>
          <p:nvPr>
            <p:ph type="body" idx="1"/>
          </p:nvPr>
        </p:nvSpPr>
        <p:spPr/>
        <p:txBody>
          <a:bodyPr/>
          <a:lstStyle/>
          <a:p>
            <a:pPr marL="0" indent="0">
              <a:lnSpc>
                <a:spcPct val="114000"/>
              </a:lnSpc>
              <a:buNone/>
              <a:tabLst>
                <a:tab pos="2627313" algn="l"/>
              </a:tabLst>
            </a:pPr>
            <a:r>
              <a:rPr lang="en-US" altLang="en-US" b="1" dirty="0"/>
              <a:t>Write it.</a:t>
            </a:r>
          </a:p>
          <a:p>
            <a:pPr indent="-256032">
              <a:tabLst>
                <a:tab pos="2627313" algn="l"/>
              </a:tabLst>
            </a:pPr>
            <a:r>
              <a:rPr lang="en-US" altLang="en-US" b="1" dirty="0"/>
              <a:t>code</a:t>
            </a:r>
            <a:r>
              <a:rPr lang="en-US" altLang="en-US" dirty="0"/>
              <a:t> or </a:t>
            </a:r>
            <a:r>
              <a:rPr lang="en-US" altLang="en-US" b="1" dirty="0"/>
              <a:t>source code</a:t>
            </a:r>
            <a:r>
              <a:rPr lang="en-US" altLang="en-US" dirty="0"/>
              <a:t>: The set of instructions in a program. </a:t>
            </a:r>
            <a:r>
              <a:rPr lang="en-US" altLang="en-US" b="1" dirty="0"/>
              <a:t>Contained in a .java file in Java</a:t>
            </a:r>
          </a:p>
          <a:p>
            <a:pPr marL="0" indent="0">
              <a:lnSpc>
                <a:spcPct val="114000"/>
              </a:lnSpc>
              <a:buNone/>
              <a:tabLst>
                <a:tab pos="2627313" algn="l"/>
              </a:tabLst>
            </a:pPr>
            <a:r>
              <a:rPr lang="en-US" altLang="en-US" b="1" dirty="0"/>
              <a:t>Compile it.</a:t>
            </a:r>
          </a:p>
          <a:p>
            <a:pPr indent="-256032">
              <a:tabLst>
                <a:tab pos="2627313" algn="l"/>
              </a:tabLst>
            </a:pPr>
            <a:r>
              <a:rPr lang="en-US" altLang="en-US" dirty="0"/>
              <a:t>compile: Translate a program from one language to another. Done by a </a:t>
            </a:r>
            <a:r>
              <a:rPr lang="en-US" altLang="en-US" b="1" dirty="0"/>
              <a:t>compiler</a:t>
            </a:r>
            <a:r>
              <a:rPr lang="en-US" altLang="en-US" dirty="0"/>
              <a:t>.</a:t>
            </a:r>
          </a:p>
          <a:p>
            <a:pPr marL="740664" lvl="1" indent="-283464">
              <a:tabLst>
                <a:tab pos="2627313" algn="l"/>
              </a:tabLst>
            </a:pPr>
            <a:r>
              <a:rPr lang="en-US" altLang="en-US" b="1" dirty="0"/>
              <a:t>byte code</a:t>
            </a:r>
            <a:r>
              <a:rPr lang="en-US" altLang="en-US" dirty="0"/>
              <a:t>: The Java compiler converts your code into a format named byte code that runs on many computer types. </a:t>
            </a:r>
            <a:r>
              <a:rPr lang="en-US" altLang="en-US" b="1" dirty="0"/>
              <a:t>Contained in a .class file in Java.</a:t>
            </a:r>
          </a:p>
        </p:txBody>
      </p:sp>
    </p:spTree>
    <p:extLst>
      <p:ext uri="{BB962C8B-B14F-4D97-AF65-F5344CB8AC3E}">
        <p14:creationId xmlns:p14="http://schemas.microsoft.com/office/powerpoint/2010/main" val="277855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Compile/Run a Program </a:t>
            </a:r>
            <a:r>
              <a:rPr lang="en-US" sz="2000" b="0" dirty="0"/>
              <a:t>(2 of 2)</a:t>
            </a:r>
          </a:p>
        </p:txBody>
      </p:sp>
      <p:sp>
        <p:nvSpPr>
          <p:cNvPr id="43" name="Text Placeholder 2"/>
          <p:cNvSpPr>
            <a:spLocks noGrp="1"/>
          </p:cNvSpPr>
          <p:nvPr>
            <p:ph type="body" idx="1"/>
          </p:nvPr>
        </p:nvSpPr>
        <p:spPr>
          <a:xfrm>
            <a:off x="457200" y="1600200"/>
            <a:ext cx="8229600" cy="1298275"/>
          </a:xfrm>
        </p:spPr>
        <p:txBody>
          <a:bodyPr/>
          <a:lstStyle/>
          <a:p>
            <a:r>
              <a:rPr lang="en-US" b="1" dirty="0"/>
              <a:t>Run</a:t>
            </a:r>
            <a:r>
              <a:rPr lang="en-US" dirty="0"/>
              <a:t> (execute) it.</a:t>
            </a:r>
          </a:p>
          <a:p>
            <a:pPr lvl="1"/>
            <a:r>
              <a:rPr lang="en-US" dirty="0"/>
              <a:t>output: The messages printed to the user by a program.</a:t>
            </a:r>
          </a:p>
        </p:txBody>
      </p:sp>
      <p:pic>
        <p:nvPicPr>
          <p:cNvPr id="44" name="Picture 3" descr="A source code, in a word document titled, Hello period java, compiles data and is transferred to a byte code, Hello period class. The program is executed and the following output is derived. The output has 3 lines. Line 1. j GRASP e x e c colon java Hello. Line 2. Hello comma World exclamation point. Line 3. j GRASP colon operation c o m p l 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21" y="3390900"/>
            <a:ext cx="7522208" cy="1471736"/>
          </a:xfrm>
          <a:prstGeom prst="rect">
            <a:avLst/>
          </a:prstGeom>
        </p:spPr>
      </p:pic>
    </p:spTree>
    <p:extLst>
      <p:ext uri="{BB962C8B-B14F-4D97-AF65-F5344CB8AC3E}">
        <p14:creationId xmlns:p14="http://schemas.microsoft.com/office/powerpoint/2010/main" val="58882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Java Program</a:t>
            </a:r>
          </a:p>
        </p:txBody>
      </p:sp>
      <p:sp>
        <p:nvSpPr>
          <p:cNvPr id="6" name="Text Placeholder 3"/>
          <p:cNvSpPr>
            <a:spLocks noGrp="1"/>
          </p:cNvSpPr>
          <p:nvPr>
            <p:ph type="body" idx="1"/>
          </p:nvPr>
        </p:nvSpPr>
        <p:spPr>
          <a:xfrm>
            <a:off x="457200" y="4508534"/>
            <a:ext cx="8229600" cy="1689032"/>
          </a:xfrm>
        </p:spPr>
        <p:txBody>
          <a:bodyPr/>
          <a:lstStyle/>
          <a:p>
            <a:r>
              <a:rPr lang="en-US" dirty="0"/>
              <a:t>Every executable Java program consists of a </a:t>
            </a:r>
            <a:r>
              <a:rPr lang="en-US" b="1" dirty="0"/>
              <a:t>class</a:t>
            </a:r>
            <a:r>
              <a:rPr lang="en-US" dirty="0"/>
              <a:t>,</a:t>
            </a:r>
          </a:p>
          <a:p>
            <a:pPr lvl="1"/>
            <a:r>
              <a:rPr lang="en-US" dirty="0"/>
              <a:t>that contains </a:t>
            </a:r>
            <a:r>
              <a:rPr lang="en-US" b="1" dirty="0"/>
              <a:t>methods </a:t>
            </a:r>
            <a:r>
              <a:rPr lang="en-US" dirty="0"/>
              <a:t>(must have one named main),</a:t>
            </a:r>
          </a:p>
          <a:p>
            <a:pPr lvl="2"/>
            <a:r>
              <a:rPr lang="en-US" dirty="0"/>
              <a:t>that contains the </a:t>
            </a:r>
            <a:r>
              <a:rPr lang="en-US" b="1" dirty="0"/>
              <a:t>statements</a:t>
            </a:r>
            <a:r>
              <a:rPr lang="en-US" dirty="0"/>
              <a:t> (commands) to be executed.</a:t>
            </a:r>
          </a:p>
        </p:txBody>
      </p:sp>
      <p:pic>
        <p:nvPicPr>
          <p:cNvPr id="3" name="Picture 2" descr="Computer code has 8 lines. The lines read as follows. Line 1. public class name left brace. The word name is labeled as, class semicolon a program. Line 2, indented once. public static void main left parenthesis string left bracket right bracket a r g s right parenthesis left brace. This line is labeled, method semicolon a named group statements. Line 3, indented twice. statement semicolon. Line 4, indented twice. statement semicolon. Line 5, indented twice. Incomplete. Line 6, indented twice. statement semicolon. The word, statement is labeled, statement semicolon a command to be executed. Line 7, indented once. right brace. Line 8. right brace. "/>
          <p:cNvPicPr>
            <a:picLocks noChangeAspect="1"/>
          </p:cNvPicPr>
          <p:nvPr/>
        </p:nvPicPr>
        <p:blipFill>
          <a:blip r:embed="rId2"/>
          <a:stretch>
            <a:fillRect/>
          </a:stretch>
        </p:blipFill>
        <p:spPr>
          <a:xfrm>
            <a:off x="465404" y="1611203"/>
            <a:ext cx="7234685" cy="2696057"/>
          </a:xfrm>
          <a:prstGeom prst="rect">
            <a:avLst/>
          </a:prstGeom>
        </p:spPr>
      </p:pic>
    </p:spTree>
    <p:extLst>
      <p:ext uri="{BB962C8B-B14F-4D97-AF65-F5344CB8AC3E}">
        <p14:creationId xmlns:p14="http://schemas.microsoft.com/office/powerpoint/2010/main" val="350683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class</a:t>
            </a:r>
          </a:p>
        </p:txBody>
      </p:sp>
      <p:sp>
        <p:nvSpPr>
          <p:cNvPr id="3" name="Content Placeholder 2"/>
          <p:cNvSpPr>
            <a:spLocks noGrp="1"/>
          </p:cNvSpPr>
          <p:nvPr>
            <p:ph type="body" idx="1"/>
          </p:nvPr>
        </p:nvSpPr>
        <p:spPr>
          <a:xfrm>
            <a:off x="457200" y="1166018"/>
            <a:ext cx="8229600" cy="4973525"/>
          </a:xfrm>
        </p:spPr>
        <p:txBody>
          <a:bodyPr/>
          <a:lstStyle/>
          <a:p>
            <a:pPr indent="-256032">
              <a:lnSpc>
                <a:spcPct val="114000"/>
              </a:lnSpc>
              <a:tabLst>
                <a:tab pos="2627313" algn="l"/>
              </a:tabLst>
            </a:pPr>
            <a:r>
              <a:rPr lang="en-US" altLang="en-US" b="1" dirty="0"/>
              <a:t>You must give your program a name.</a:t>
            </a:r>
          </a:p>
          <a:p>
            <a:pPr marL="0" indent="0">
              <a:lnSpc>
                <a:spcPct val="114000"/>
              </a:lnSpc>
              <a:buNone/>
              <a:tabLst>
                <a:tab pos="2627313" algn="l"/>
              </a:tabLst>
            </a:pPr>
            <a:r>
              <a:rPr lang="en-US" altLang="en-US" dirty="0"/>
              <a:t>     </a:t>
            </a:r>
            <a:r>
              <a:rPr lang="en-US" altLang="en-US" b="1" dirty="0"/>
              <a:t>       </a:t>
            </a:r>
            <a:r>
              <a:rPr lang="en-US" altLang="en-US" dirty="0">
                <a:latin typeface="Courier New" panose="02070309020205020404" pitchFamily="49" charset="0"/>
                <a:cs typeface="Courier New" panose="02070309020205020404" pitchFamily="49" charset="0"/>
              </a:rPr>
              <a:t>public class Hello {</a:t>
            </a:r>
          </a:p>
          <a:p>
            <a:pPr marL="740664" lvl="1" indent="-283464">
              <a:tabLst>
                <a:tab pos="2627313" algn="l"/>
              </a:tabLst>
            </a:pPr>
            <a:r>
              <a:rPr lang="en-US" altLang="en-US" b="1" dirty="0"/>
              <a:t>public</a:t>
            </a:r>
            <a:r>
              <a:rPr lang="en-US" altLang="en-US" dirty="0"/>
              <a:t> – indicates the class is available for anyone to use: </a:t>
            </a:r>
          </a:p>
          <a:p>
            <a:pPr marL="740664" lvl="1" indent="-283464">
              <a:tabLst>
                <a:tab pos="2627313" algn="l"/>
              </a:tabLst>
            </a:pPr>
            <a:r>
              <a:rPr lang="en-US" altLang="en-US" dirty="0"/>
              <a:t>Naming convention: </a:t>
            </a:r>
            <a:r>
              <a:rPr lang="en-US" altLang="en-US" b="1" dirty="0"/>
              <a:t>capitalize each word of class name</a:t>
            </a:r>
            <a:r>
              <a:rPr lang="en-US" altLang="en-US" dirty="0"/>
              <a:t> (e.g. </a:t>
            </a:r>
            <a:r>
              <a:rPr lang="en-US" altLang="en-US" dirty="0" err="1">
                <a:latin typeface="Courier New" panose="02070309020205020404" pitchFamily="49" charset="0"/>
                <a:cs typeface="Courier New" panose="02070309020205020404" pitchFamily="49" charset="0"/>
              </a:rPr>
              <a:t>MyClassName</a:t>
            </a:r>
            <a:r>
              <a:rPr lang="en-US" altLang="en-US" dirty="0"/>
              <a:t>)</a:t>
            </a:r>
          </a:p>
          <a:p>
            <a:pPr marL="740664" lvl="1" indent="-283464">
              <a:tabLst>
                <a:tab pos="2627313" algn="l"/>
              </a:tabLst>
            </a:pPr>
            <a:r>
              <a:rPr lang="en-US" altLang="en-US" dirty="0"/>
              <a:t>Elements of the class are contained in curly brackets {}</a:t>
            </a:r>
          </a:p>
          <a:p>
            <a:pPr marL="740664" lvl="1" indent="-283464">
              <a:tabLst>
                <a:tab pos="2627313" algn="l"/>
              </a:tabLst>
            </a:pPr>
            <a:r>
              <a:rPr lang="en-US" altLang="en-US" dirty="0"/>
              <a:t>Java requires the program’s file name must match class name exactly </a:t>
            </a:r>
            <a:r>
              <a:rPr lang="en-US" altLang="en-US" dirty="0">
                <a:latin typeface="Courier New" panose="02070309020205020404" pitchFamily="49" charset="0"/>
                <a:cs typeface="Courier New" panose="02070309020205020404" pitchFamily="49" charset="0"/>
              </a:rPr>
              <a:t>(Hello.java)</a:t>
            </a:r>
          </a:p>
          <a:p>
            <a:pPr lvl="2" indent="-228600">
              <a:tabLst>
                <a:tab pos="2627313" algn="l"/>
              </a:tabLst>
            </a:pPr>
            <a:r>
              <a:rPr lang="en-US" altLang="en-US" dirty="0"/>
              <a:t>includes capitalization (Java is “case-sensitive”)</a:t>
            </a:r>
          </a:p>
        </p:txBody>
      </p:sp>
    </p:spTree>
    <p:extLst>
      <p:ext uri="{BB962C8B-B14F-4D97-AF65-F5344CB8AC3E}">
        <p14:creationId xmlns:p14="http://schemas.microsoft.com/office/powerpoint/2010/main" val="223769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DD2D-261C-4DED-9C3D-77DCB924509D}"/>
              </a:ext>
            </a:extLst>
          </p:cNvPr>
          <p:cNvSpPr>
            <a:spLocks noGrp="1"/>
          </p:cNvSpPr>
          <p:nvPr>
            <p:ph type="title"/>
          </p:nvPr>
        </p:nvSpPr>
        <p:spPr/>
        <p:txBody>
          <a:bodyPr/>
          <a:lstStyle/>
          <a:p>
            <a:r>
              <a:rPr lang="en-US" dirty="0"/>
              <a:t>Creating a method</a:t>
            </a:r>
          </a:p>
        </p:txBody>
      </p:sp>
      <p:sp>
        <p:nvSpPr>
          <p:cNvPr id="3" name="Text Placeholder 2">
            <a:extLst>
              <a:ext uri="{FF2B5EF4-FFF2-40B4-BE49-F238E27FC236}">
                <a16:creationId xmlns:a16="http://schemas.microsoft.com/office/drawing/2014/main" id="{95E2EC5C-A01A-4C92-8862-DD7BCCCAF968}"/>
              </a:ext>
            </a:extLst>
          </p:cNvPr>
          <p:cNvSpPr>
            <a:spLocks noGrp="1"/>
          </p:cNvSpPr>
          <p:nvPr>
            <p:ph type="body" idx="1"/>
          </p:nvPr>
        </p:nvSpPr>
        <p:spPr/>
        <p:txBody>
          <a:bodyPr/>
          <a:lstStyle/>
          <a:p>
            <a:r>
              <a:rPr lang="en-US" dirty="0">
                <a:latin typeface="+mj-lt"/>
              </a:rPr>
              <a:t>Methods</a:t>
            </a:r>
            <a:r>
              <a:rPr lang="en-US" dirty="0"/>
              <a:t> start with keywords “</a:t>
            </a:r>
            <a:r>
              <a:rPr lang="en-US" b="1" dirty="0"/>
              <a:t>public static</a:t>
            </a:r>
            <a:r>
              <a:rPr lang="en-US" dirty="0"/>
              <a:t>”</a:t>
            </a:r>
          </a:p>
          <a:p>
            <a:r>
              <a:rPr lang="en-US" dirty="0"/>
              <a:t>They are followed by a type, which for now is always “</a:t>
            </a:r>
            <a:r>
              <a:rPr lang="en-US" b="1" dirty="0"/>
              <a:t>void</a:t>
            </a:r>
            <a:r>
              <a:rPr lang="en-US" dirty="0"/>
              <a:t>”</a:t>
            </a:r>
          </a:p>
          <a:p>
            <a:r>
              <a:rPr lang="en-US" dirty="0"/>
              <a:t>There must be at least one method named </a:t>
            </a:r>
            <a:r>
              <a:rPr lang="en-US" b="1" dirty="0"/>
              <a:t>main</a:t>
            </a:r>
            <a:r>
              <a:rPr lang="en-US" dirty="0"/>
              <a:t>.</a:t>
            </a:r>
          </a:p>
          <a:p>
            <a:r>
              <a:rPr lang="en-US" dirty="0"/>
              <a:t>Example:</a:t>
            </a:r>
          </a:p>
          <a:p>
            <a:pPr lvl="1"/>
            <a:r>
              <a:rPr lang="en-US" dirty="0">
                <a:latin typeface="Consolas" panose="020B0609020204030204" pitchFamily="49" charset="0"/>
                <a:cs typeface="Consolas" panose="020B0609020204030204" pitchFamily="49" charset="0"/>
              </a:rPr>
              <a:t>public static void main(String[]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a:t>
            </a:r>
          </a:p>
          <a:p>
            <a:r>
              <a:rPr lang="en-US" dirty="0">
                <a:latin typeface="Arial" panose="020B0604020202020204" pitchFamily="34" charset="0"/>
                <a:cs typeface="Arial" panose="020B0604020202020204" pitchFamily="34" charset="0"/>
              </a:rPr>
              <a:t>Code is contained in curly brackets { }</a:t>
            </a:r>
          </a:p>
          <a:p>
            <a:pPr marL="0" indent="-28368">
              <a:buNone/>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3339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Java Program</a:t>
            </a:r>
          </a:p>
        </p:txBody>
      </p:sp>
      <p:sp>
        <p:nvSpPr>
          <p:cNvPr id="6" name="Text Placeholder 3"/>
          <p:cNvSpPr>
            <a:spLocks noGrp="1"/>
          </p:cNvSpPr>
          <p:nvPr>
            <p:ph type="body" idx="1"/>
          </p:nvPr>
        </p:nvSpPr>
        <p:spPr>
          <a:xfrm>
            <a:off x="457200" y="3664018"/>
            <a:ext cx="4705350" cy="2551956"/>
          </a:xfrm>
        </p:spPr>
        <p:txBody>
          <a:bodyPr/>
          <a:lstStyle/>
          <a:p>
            <a:r>
              <a:rPr lang="en-US" dirty="0"/>
              <a:t>The output:</a:t>
            </a:r>
          </a:p>
          <a:p>
            <a:pPr marL="487350" lvl="1" indent="0">
              <a:buNone/>
            </a:pPr>
            <a:r>
              <a:rPr lang="en-US" dirty="0">
                <a:latin typeface="Courier New" panose="02070309020205020404" pitchFamily="49" charset="0"/>
                <a:cs typeface="Courier New" panose="02070309020205020404" pitchFamily="49" charset="0"/>
              </a:rPr>
              <a:t> Hello, world! This program produce  four lines of output</a:t>
            </a:r>
          </a:p>
          <a:p>
            <a:r>
              <a:rPr lang="en-US" b="1" dirty="0"/>
              <a:t>console</a:t>
            </a:r>
            <a:r>
              <a:rPr lang="en-US" dirty="0"/>
              <a:t>: Text box into which </a:t>
            </a:r>
            <a:br>
              <a:rPr lang="en-US" dirty="0"/>
            </a:br>
            <a:r>
              <a:rPr lang="en-US" dirty="0"/>
              <a:t>the program’s output is printed.</a:t>
            </a:r>
          </a:p>
        </p:txBody>
      </p:sp>
      <p:pic>
        <p:nvPicPr>
          <p:cNvPr id="8" name="Picture 2" descr="Computer code has 8 lines. The lines read as follows. Line 1. public class Hello left brace. Line 2, indented once. public static void main left parenthesis String left bracket right bracket a r g s right parenthesis left brace. Line 3, indented twice. System period out period print l n left parenthesis double quote Hello comma world exclamation point double quote right parenthesis semicolon. Line 4, indented twice. System period out period print l n left parenthesis right parenthesis semicolon. Line 5, indented twice. System period out period print l n left parenthesis double quote This program produces double quote right parenthesis semicolon. Line 6, indented twice. System period out period print l n left parenthesis double quote four lines of output double quote right parenthesis semicolon. Line 7, indented once. right brace. Line 8. right brace."/>
          <p:cNvPicPr>
            <a:picLocks noChangeAspect="1"/>
          </p:cNvPicPr>
          <p:nvPr/>
        </p:nvPicPr>
        <p:blipFill>
          <a:blip r:embed="rId2"/>
          <a:stretch>
            <a:fillRect/>
          </a:stretch>
        </p:blipFill>
        <p:spPr>
          <a:xfrm>
            <a:off x="464695" y="1626165"/>
            <a:ext cx="6759711" cy="2037854"/>
          </a:xfrm>
          <a:prstGeom prst="rect">
            <a:avLst/>
          </a:prstGeom>
        </p:spPr>
      </p:pic>
      <p:pic>
        <p:nvPicPr>
          <p:cNvPr id="7" name="Picture 4" descr="A screenshot of a dialog box displays a computer code output. The output has 3 lines. Line 1. Hello comma world exclamation point. Line 2. This program produces. Line 3. Four lines of output. The output is displayed between two lines, j GRASP e x e c semicolon java Hello and j GRASP semicolon operation complete perio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196" y="3977532"/>
            <a:ext cx="3276600"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17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D86-218B-4103-9793-EE25EAB5CFEB}"/>
              </a:ext>
            </a:extLst>
          </p:cNvPr>
          <p:cNvSpPr>
            <a:spLocks noGrp="1"/>
          </p:cNvSpPr>
          <p:nvPr>
            <p:ph type="title"/>
          </p:nvPr>
        </p:nvSpPr>
        <p:spPr>
          <a:solidFill>
            <a:srgbClr val="00B0F0"/>
          </a:solidFill>
        </p:spPr>
        <p:txBody>
          <a:bodyPr/>
          <a:lstStyle/>
          <a:p>
            <a:r>
              <a:rPr lang="en-US" sz="4400" dirty="0">
                <a:solidFill>
                  <a:schemeClr val="bg1"/>
                </a:solidFill>
              </a:rPr>
              <a:t>Practice ICA, Part 1</a:t>
            </a:r>
          </a:p>
        </p:txBody>
      </p:sp>
      <p:sp>
        <p:nvSpPr>
          <p:cNvPr id="3" name="Text Placeholder 2">
            <a:extLst>
              <a:ext uri="{FF2B5EF4-FFF2-40B4-BE49-F238E27FC236}">
                <a16:creationId xmlns:a16="http://schemas.microsoft.com/office/drawing/2014/main" id="{9DDB0DC2-6933-442B-9D67-418E88DEAD41}"/>
              </a:ext>
            </a:extLst>
          </p:cNvPr>
          <p:cNvSpPr>
            <a:spLocks noGrp="1"/>
          </p:cNvSpPr>
          <p:nvPr>
            <p:ph type="body" idx="1"/>
          </p:nvPr>
        </p:nvSpPr>
        <p:spPr/>
        <p:txBody>
          <a:bodyPr/>
          <a:lstStyle/>
          <a:p>
            <a:r>
              <a:rPr lang="en-US" dirty="0"/>
              <a:t>Create the class Hello in </a:t>
            </a:r>
            <a:r>
              <a:rPr lang="en-US" dirty="0" err="1"/>
              <a:t>BlueJ</a:t>
            </a:r>
            <a:r>
              <a:rPr lang="en-US" dirty="0"/>
              <a:t>.</a:t>
            </a:r>
          </a:p>
          <a:p>
            <a:r>
              <a:rPr lang="en-US" dirty="0"/>
              <a:t>Type the code from the previous slide.</a:t>
            </a:r>
          </a:p>
          <a:p>
            <a:r>
              <a:rPr lang="en-US" dirty="0"/>
              <a:t>Change the second line of code to output a sentence with your first and last name.</a:t>
            </a:r>
          </a:p>
          <a:p>
            <a:r>
              <a:rPr lang="en-US" dirty="0"/>
              <a:t>Example output:</a:t>
            </a:r>
          </a:p>
          <a:p>
            <a:pPr lvl="1"/>
            <a:r>
              <a:rPr lang="en-US" dirty="0">
                <a:latin typeface="Consolas" panose="020B0609020204030204" pitchFamily="49" charset="0"/>
                <a:cs typeface="Consolas" panose="020B0609020204030204" pitchFamily="49" charset="0"/>
              </a:rPr>
              <a:t>My name is Kyle Muldrow.</a:t>
            </a:r>
          </a:p>
        </p:txBody>
      </p:sp>
    </p:spTree>
    <p:extLst>
      <p:ext uri="{BB962C8B-B14F-4D97-AF65-F5344CB8AC3E}">
        <p14:creationId xmlns:p14="http://schemas.microsoft.com/office/powerpoint/2010/main" val="16924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System.out.println</a:t>
            </a:r>
          </a:p>
        </p:txBody>
      </p:sp>
      <p:sp>
        <p:nvSpPr>
          <p:cNvPr id="3" name="Content Placeholder 2"/>
          <p:cNvSpPr>
            <a:spLocks noGrp="1"/>
          </p:cNvSpPr>
          <p:nvPr>
            <p:ph type="body" idx="1"/>
          </p:nvPr>
        </p:nvSpPr>
        <p:spPr/>
        <p:txBody>
          <a:bodyPr/>
          <a:lstStyle/>
          <a:p>
            <a:pPr indent="-256032">
              <a:tabLst>
                <a:tab pos="2627313" algn="l"/>
              </a:tabLst>
            </a:pPr>
            <a:r>
              <a:rPr lang="en-US" altLang="en-US" dirty="0"/>
              <a:t>A statement that prints a line of output on the console.</a:t>
            </a:r>
          </a:p>
          <a:p>
            <a:pPr marL="740664" lvl="1" indent="-283464">
              <a:tabLst>
                <a:tab pos="2627313" algn="l"/>
              </a:tabLst>
            </a:pPr>
            <a:r>
              <a:rPr lang="en-US" altLang="en-US" dirty="0"/>
              <a:t>pronounced “print-</a:t>
            </a:r>
            <a:r>
              <a:rPr lang="en-US" altLang="en-US" dirty="0" err="1"/>
              <a:t>linn</a:t>
            </a:r>
            <a:r>
              <a:rPr lang="en-US" altLang="en-US" dirty="0"/>
              <a:t>”</a:t>
            </a:r>
          </a:p>
          <a:p>
            <a:pPr marL="740664" lvl="1" indent="-283464">
              <a:tabLst>
                <a:tab pos="2627313" algn="l"/>
              </a:tabLst>
            </a:pPr>
            <a:r>
              <a:rPr lang="en-US" altLang="en-US" dirty="0"/>
              <a:t>sometimes called a “</a:t>
            </a:r>
            <a:r>
              <a:rPr lang="en-US" altLang="en-US" dirty="0" err="1"/>
              <a:t>println</a:t>
            </a:r>
            <a:r>
              <a:rPr lang="en-US" altLang="en-US" dirty="0"/>
              <a:t> statement” for short</a:t>
            </a:r>
          </a:p>
          <a:p>
            <a:pPr indent="-256032">
              <a:tabLst>
                <a:tab pos="2627313" algn="l"/>
              </a:tabLst>
            </a:pPr>
            <a:r>
              <a:rPr lang="en-US" altLang="en-US" b="1" dirty="0"/>
              <a:t>Two ways to use </a:t>
            </a:r>
            <a:r>
              <a:rPr lang="en-US" altLang="en-US" dirty="0"/>
              <a:t>System.out.println :</a:t>
            </a:r>
          </a:p>
          <a:p>
            <a:pPr marL="740664" lvl="1" indent="-283464">
              <a:tabLst>
                <a:tab pos="2627313" algn="l"/>
              </a:tabLst>
            </a:pPr>
            <a:r>
              <a:rPr lang="en-US" altLang="en-US" dirty="0">
                <a:latin typeface="Courier New" panose="02070309020205020404" pitchFamily="49" charset="0"/>
                <a:cs typeface="Courier New" panose="02070309020205020404" pitchFamily="49" charset="0"/>
              </a:rPr>
              <a:t>System.out.println</a:t>
            </a:r>
            <a:r>
              <a:rPr lang="en-US" altLang="en-US" dirty="0"/>
              <a:t>(“</a:t>
            </a:r>
            <a:r>
              <a:rPr lang="en-US" altLang="en-US" b="1" dirty="0"/>
              <a:t>text</a:t>
            </a:r>
            <a:r>
              <a:rPr lang="en-US" altLang="en-US" dirty="0"/>
              <a:t>”);	</a:t>
            </a:r>
          </a:p>
          <a:p>
            <a:pPr marL="486918" lvl="1" indent="0">
              <a:lnSpc>
                <a:spcPct val="114000"/>
              </a:lnSpc>
              <a:buNone/>
              <a:tabLst>
                <a:tab pos="2627313" algn="l"/>
              </a:tabLst>
            </a:pPr>
            <a:r>
              <a:rPr lang="en-US" altLang="en-US" dirty="0"/>
              <a:t>     </a:t>
            </a:r>
            <a:r>
              <a:rPr lang="en-US" altLang="en-US" b="1" dirty="0"/>
              <a:t>Prints the given message as output</a:t>
            </a:r>
            <a:r>
              <a:rPr lang="en-US" altLang="en-US" dirty="0"/>
              <a:t>.</a:t>
            </a:r>
          </a:p>
          <a:p>
            <a:pPr marL="740664" lvl="1" indent="-283464">
              <a:tabLst>
                <a:tab pos="2627313" algn="l"/>
              </a:tabLst>
            </a:pPr>
            <a:r>
              <a:rPr lang="en-US" altLang="en-US" dirty="0">
                <a:latin typeface="Courier New" panose="02070309020205020404" pitchFamily="49" charset="0"/>
                <a:cs typeface="Courier New" panose="02070309020205020404" pitchFamily="49" charset="0"/>
              </a:rPr>
              <a:t>System.out.println();</a:t>
            </a:r>
          </a:p>
          <a:p>
            <a:pPr marL="486918" lvl="1" indent="0">
              <a:lnSpc>
                <a:spcPct val="114000"/>
              </a:lnSpc>
              <a:buNone/>
              <a:tabLst>
                <a:tab pos="2627313" algn="l"/>
              </a:tabLst>
            </a:pPr>
            <a:r>
              <a:rPr lang="en-US" altLang="en-US" b="1" dirty="0"/>
              <a:t>     Prints a blank line of output.</a:t>
            </a:r>
          </a:p>
        </p:txBody>
      </p:sp>
    </p:spTree>
    <p:extLst>
      <p:ext uri="{BB962C8B-B14F-4D97-AF65-F5344CB8AC3E}">
        <p14:creationId xmlns:p14="http://schemas.microsoft.com/office/powerpoint/2010/main" val="72231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type="body" idx="1"/>
          </p:nvPr>
        </p:nvSpPr>
        <p:spPr>
          <a:xfrm>
            <a:off x="457200" y="1600200"/>
            <a:ext cx="8229600" cy="4667250"/>
          </a:xfrm>
        </p:spPr>
        <p:txBody>
          <a:bodyPr/>
          <a:lstStyle/>
          <a:p>
            <a:pPr indent="-256032">
              <a:tabLst>
                <a:tab pos="2627313" algn="l"/>
              </a:tabLst>
            </a:pPr>
            <a:r>
              <a:rPr lang="en-US" altLang="en-US" sz="2000" b="1" dirty="0"/>
              <a:t>syntax</a:t>
            </a:r>
            <a:r>
              <a:rPr lang="en-US" altLang="en-US" sz="2000" dirty="0"/>
              <a:t>: The set of legal structures and commands that can be used in a particular language.</a:t>
            </a:r>
          </a:p>
          <a:p>
            <a:pPr marL="740664" lvl="1" indent="-283464">
              <a:tabLst>
                <a:tab pos="2627313" algn="l"/>
              </a:tabLst>
            </a:pPr>
            <a:r>
              <a:rPr lang="en-US" altLang="en-US" sz="2000" dirty="0"/>
              <a:t>Every basic Java statement ends with a semicolon  ;</a:t>
            </a:r>
          </a:p>
          <a:p>
            <a:pPr marL="740664" lvl="1" indent="-283464">
              <a:tabLst>
                <a:tab pos="2627313" algn="l"/>
              </a:tabLst>
            </a:pPr>
            <a:r>
              <a:rPr lang="en-US" altLang="en-US" sz="2000" dirty="0"/>
              <a:t>The contents of a class or method occur between { and }</a:t>
            </a:r>
          </a:p>
          <a:p>
            <a:pPr indent="-256032">
              <a:tabLst>
                <a:tab pos="2627313" algn="l"/>
              </a:tabLst>
            </a:pPr>
            <a:r>
              <a:rPr lang="en-US" altLang="en-US" sz="2000" b="1" dirty="0"/>
              <a:t>syntax error (compiler error): </a:t>
            </a:r>
            <a:r>
              <a:rPr lang="en-US" altLang="en-US" sz="2000" dirty="0"/>
              <a:t>A problem in the structure of a program that causes the compiler to fail.</a:t>
            </a:r>
          </a:p>
          <a:p>
            <a:pPr marL="740664" lvl="1" indent="-283464">
              <a:tabLst>
                <a:tab pos="2627313" algn="l"/>
              </a:tabLst>
            </a:pPr>
            <a:r>
              <a:rPr lang="en-US" altLang="en-US" sz="2000" dirty="0"/>
              <a:t>Missing semicolon</a:t>
            </a:r>
          </a:p>
          <a:p>
            <a:pPr marL="740664" lvl="1" indent="-283464">
              <a:tabLst>
                <a:tab pos="2627313" algn="l"/>
              </a:tabLst>
            </a:pPr>
            <a:r>
              <a:rPr lang="en-US" altLang="en-US" sz="2000" dirty="0"/>
              <a:t>Too many or too few { } braces</a:t>
            </a:r>
          </a:p>
          <a:p>
            <a:pPr marL="740664" lvl="1" indent="-283464">
              <a:tabLst>
                <a:tab pos="2627313" algn="l"/>
              </a:tabLst>
            </a:pPr>
            <a:r>
              <a:rPr lang="en-US" altLang="en-US" sz="2000" dirty="0"/>
              <a:t>Illegal identifier for class name</a:t>
            </a:r>
          </a:p>
          <a:p>
            <a:pPr marL="740664" lvl="1" indent="-283464">
              <a:tabLst>
                <a:tab pos="2627313" algn="l"/>
              </a:tabLst>
            </a:pPr>
            <a:r>
              <a:rPr lang="en-US" altLang="en-US" sz="2000" dirty="0"/>
              <a:t>Class and file names do not match	</a:t>
            </a:r>
          </a:p>
          <a:p>
            <a:pPr marL="486918" lvl="1" indent="0">
              <a:lnSpc>
                <a:spcPct val="114000"/>
              </a:lnSpc>
              <a:buNone/>
              <a:tabLst>
                <a:tab pos="2627313" algn="l"/>
              </a:tabLst>
            </a:pPr>
            <a:r>
              <a:rPr lang="en-US" altLang="en-US" sz="2000" dirty="0"/>
              <a:t> ...</a:t>
            </a:r>
          </a:p>
        </p:txBody>
      </p:sp>
    </p:spTree>
    <p:extLst>
      <p:ext uri="{BB962C8B-B14F-4D97-AF65-F5344CB8AC3E}">
        <p14:creationId xmlns:p14="http://schemas.microsoft.com/office/powerpoint/2010/main" val="357212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Error Example</a:t>
            </a:r>
          </a:p>
        </p:txBody>
      </p:sp>
      <p:sp>
        <p:nvSpPr>
          <p:cNvPr id="3" name="Content Placeholder 3"/>
          <p:cNvSpPr>
            <a:spLocks noGrp="1"/>
          </p:cNvSpPr>
          <p:nvPr>
            <p:ph type="body" idx="1"/>
          </p:nvPr>
        </p:nvSpPr>
        <p:spPr>
          <a:xfrm>
            <a:off x="466725" y="4800601"/>
            <a:ext cx="7753350" cy="1371599"/>
          </a:xfrm>
        </p:spPr>
        <p:txBody>
          <a:bodyPr/>
          <a:lstStyle/>
          <a:p>
            <a:pPr lvl="1"/>
            <a:r>
              <a:rPr lang="en-US" dirty="0"/>
              <a:t>The compiler shows the line number where it found the error.</a:t>
            </a:r>
          </a:p>
          <a:p>
            <a:pPr lvl="1"/>
            <a:r>
              <a:rPr lang="en-US" dirty="0"/>
              <a:t>The error messages can be tough to understand!</a:t>
            </a:r>
          </a:p>
        </p:txBody>
      </p:sp>
      <p:pic>
        <p:nvPicPr>
          <p:cNvPr id="4" name="Picture 2" descr="Computer code and compiler output. The code has 5 lines. The lines read as follows. Line 1. public class Hello left brace. Line 2, indented once. p o o b l i c static void main left parenthesis String left bracket right bracket a r g s right parenthesis left brace. The letters, o o of the word p o o b l i c are underlined. Line 3, indented twice. System period o w t period print l n left parenthesis double quote Hello comma World exclamation point double quote right parenthesis underscore. The letters, o w t are underlined. Line 4, indented once. right brace. Line 5. right brace. The output has 4 lines. The output reads as follows. Line 1. Hello period java colon 2 colon left angle bracket identifier right angle bracket expected. Line 2, indented once. p o o b l i c static void main left parenthesis String left bracket right bracket a r g s right parenthesis left brace. Line 3, Hello period java colon 3 colon single quote semicolon single quote expected. Line 4. Right brace. Line 5. Caret. Line 6. 2 errors."/>
          <p:cNvPicPr>
            <a:picLocks noChangeAspect="1"/>
          </p:cNvPicPr>
          <p:nvPr/>
        </p:nvPicPr>
        <p:blipFill>
          <a:blip r:embed="rId2"/>
          <a:stretch>
            <a:fillRect/>
          </a:stretch>
        </p:blipFill>
        <p:spPr>
          <a:xfrm>
            <a:off x="554782" y="1598680"/>
            <a:ext cx="5709832" cy="3159287"/>
          </a:xfrm>
          <a:prstGeom prst="rect">
            <a:avLst/>
          </a:prstGeom>
        </p:spPr>
      </p:pic>
    </p:spTree>
    <p:extLst>
      <p:ext uri="{BB962C8B-B14F-4D97-AF65-F5344CB8AC3E}">
        <p14:creationId xmlns:p14="http://schemas.microsoft.com/office/powerpoint/2010/main" val="409163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What is Computer Science? </a:t>
            </a:r>
            <a:r>
              <a:rPr lang="en-US" altLang="en-US" sz="2000" b="0" dirty="0"/>
              <a:t>(1 of 2)</a:t>
            </a:r>
          </a:p>
        </p:txBody>
      </p:sp>
      <p:sp>
        <p:nvSpPr>
          <p:cNvPr id="357379" name="Content Placeholder 2"/>
          <p:cNvSpPr>
            <a:spLocks noGrp="1" noChangeArrowheads="1"/>
          </p:cNvSpPr>
          <p:nvPr>
            <p:ph type="body" idx="1"/>
          </p:nvPr>
        </p:nvSpPr>
        <p:spPr/>
        <p:txBody>
          <a:bodyPr/>
          <a:lstStyle/>
          <a:p>
            <a:pPr marL="432" indent="0">
              <a:buNone/>
            </a:pPr>
            <a:r>
              <a:rPr lang="en-US" altLang="en-US" sz="2200" b="1" dirty="0"/>
              <a:t>Computer Science</a:t>
            </a:r>
          </a:p>
          <a:p>
            <a:pPr lvl="1"/>
            <a:r>
              <a:rPr lang="en-US" altLang="en-US" sz="2200" dirty="0"/>
              <a:t>The study of theoretical foundations of information and computation and their implementation and application in computer systems.  --Wikipedia</a:t>
            </a:r>
          </a:p>
          <a:p>
            <a:pPr lvl="1"/>
            <a:r>
              <a:rPr lang="en-US" altLang="en-US" sz="2200" dirty="0"/>
              <a:t>Many subfields</a:t>
            </a:r>
          </a:p>
          <a:p>
            <a:pPr lvl="2"/>
            <a:r>
              <a:rPr lang="en-US" altLang="en-US" sz="2200" dirty="0"/>
              <a:t>Graphics, Computer Vision</a:t>
            </a:r>
          </a:p>
          <a:p>
            <a:pPr lvl="2"/>
            <a:r>
              <a:rPr lang="en-US" altLang="en-US" sz="2200" dirty="0"/>
              <a:t>Artificial Intelligence</a:t>
            </a:r>
          </a:p>
          <a:p>
            <a:pPr lvl="2"/>
            <a:r>
              <a:rPr lang="en-US" altLang="en-US" sz="2200" dirty="0"/>
              <a:t>Scientific Computing</a:t>
            </a:r>
          </a:p>
          <a:p>
            <a:pPr lvl="2"/>
            <a:r>
              <a:rPr lang="en-US" altLang="en-US" sz="2200" dirty="0"/>
              <a:t>Robotics</a:t>
            </a:r>
          </a:p>
          <a:p>
            <a:pPr lvl="2"/>
            <a:r>
              <a:rPr lang="en-US" altLang="en-US" sz="2200" dirty="0"/>
              <a:t>Databases, Data Mining</a:t>
            </a:r>
          </a:p>
          <a:p>
            <a:pPr lvl="2"/>
            <a:r>
              <a:rPr lang="en-US" altLang="en-US" sz="2200" dirty="0"/>
              <a:t>Computational Linguistics, Natural Language</a:t>
            </a:r>
          </a:p>
        </p:txBody>
      </p:sp>
    </p:spTree>
    <p:extLst>
      <p:ext uri="{BB962C8B-B14F-4D97-AF65-F5344CB8AC3E}">
        <p14:creationId xmlns:p14="http://schemas.microsoft.com/office/powerpoint/2010/main" val="3475515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r>
              <a:rPr lang="en-US" sz="2000" b="0" dirty="0"/>
              <a:t>(1 of 2)</a:t>
            </a:r>
          </a:p>
        </p:txBody>
      </p:sp>
      <p:sp>
        <p:nvSpPr>
          <p:cNvPr id="3" name="Content Placeholder 2"/>
          <p:cNvSpPr>
            <a:spLocks noGrp="1"/>
          </p:cNvSpPr>
          <p:nvPr>
            <p:ph type="body" idx="1"/>
          </p:nvPr>
        </p:nvSpPr>
        <p:spPr>
          <a:xfrm>
            <a:off x="457200" y="1600200"/>
            <a:ext cx="8229600" cy="1945257"/>
          </a:xfrm>
        </p:spPr>
        <p:txBody>
          <a:bodyPr/>
          <a:lstStyle/>
          <a:p>
            <a:pPr marL="342900" indent="-342900">
              <a:lnSpc>
                <a:spcPct val="114000"/>
              </a:lnSpc>
              <a:tabLst>
                <a:tab pos="2627313" algn="l"/>
              </a:tabLst>
            </a:pPr>
            <a:r>
              <a:rPr lang="en-US" altLang="en-US" b="1" dirty="0"/>
              <a:t>string: </a:t>
            </a:r>
            <a:r>
              <a:rPr lang="en-US" altLang="en-US" dirty="0"/>
              <a:t>A sequence of characters to be printed.</a:t>
            </a:r>
          </a:p>
          <a:p>
            <a:pPr marL="829818" lvl="1" indent="-342900">
              <a:lnSpc>
                <a:spcPct val="114000"/>
              </a:lnSpc>
              <a:tabLst>
                <a:tab pos="2627313" algn="l"/>
              </a:tabLst>
            </a:pPr>
            <a:r>
              <a:rPr lang="en-US" altLang="en-US" dirty="0"/>
              <a:t>Also called a </a:t>
            </a:r>
            <a:r>
              <a:rPr lang="en-US" altLang="en-US" b="1" dirty="0"/>
              <a:t>string literal</a:t>
            </a:r>
          </a:p>
          <a:p>
            <a:pPr marL="829818" lvl="1" indent="-342900">
              <a:lnSpc>
                <a:spcPct val="114000"/>
              </a:lnSpc>
              <a:tabLst>
                <a:tab pos="2627313" algn="l"/>
              </a:tabLst>
            </a:pPr>
            <a:r>
              <a:rPr lang="en-US" altLang="en-US" dirty="0"/>
              <a:t>Starts and ends with a “ quote ” character.</a:t>
            </a:r>
          </a:p>
          <a:p>
            <a:pPr marL="1229868" lvl="2" indent="-342900">
              <a:lnSpc>
                <a:spcPct val="114000"/>
              </a:lnSpc>
              <a:tabLst>
                <a:tab pos="2627313" algn="l"/>
              </a:tabLst>
            </a:pPr>
            <a:r>
              <a:rPr lang="en-US" altLang="en-US" dirty="0"/>
              <a:t>The double quotes do not appear in the output.</a:t>
            </a:r>
          </a:p>
          <a:p>
            <a:pPr marL="829818" lvl="1" indent="-342900">
              <a:lnSpc>
                <a:spcPct val="114000"/>
              </a:lnSpc>
              <a:tabLst>
                <a:tab pos="2627313" algn="l"/>
              </a:tabLst>
            </a:pPr>
            <a:r>
              <a:rPr lang="en-US" altLang="en-US" dirty="0"/>
              <a:t>Examples:</a:t>
            </a:r>
            <a:endParaRPr lang="en-US" altLang="en-US" dirty="0">
              <a:latin typeface="Courier New" panose="02070309020205020404" pitchFamily="49" charset="0"/>
              <a:cs typeface="Courier New" panose="02070309020205020404" pitchFamily="49" charset="0"/>
            </a:endParaRPr>
          </a:p>
        </p:txBody>
      </p:sp>
      <p:pic>
        <p:nvPicPr>
          <p:cNvPr id="4" name="Picture 3" descr="Computer code output has 2 lines. The lines read as follows. Line 1. double quote hello double quote. Line 2. double quote This is a string period It’s very long exclamation point double quote. "/>
          <p:cNvPicPr>
            <a:picLocks noChangeAspect="1"/>
          </p:cNvPicPr>
          <p:nvPr/>
        </p:nvPicPr>
        <p:blipFill>
          <a:blip r:embed="rId2"/>
          <a:stretch>
            <a:fillRect/>
          </a:stretch>
        </p:blipFill>
        <p:spPr>
          <a:xfrm>
            <a:off x="1602446" y="4170871"/>
            <a:ext cx="6353175" cy="857250"/>
          </a:xfrm>
          <a:prstGeom prst="rect">
            <a:avLst/>
          </a:prstGeom>
        </p:spPr>
      </p:pic>
    </p:spTree>
    <p:extLst>
      <p:ext uri="{BB962C8B-B14F-4D97-AF65-F5344CB8AC3E}">
        <p14:creationId xmlns:p14="http://schemas.microsoft.com/office/powerpoint/2010/main" val="374574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t>
            </a:r>
            <a:r>
              <a:rPr lang="en-US" sz="2000" b="0" dirty="0"/>
              <a:t>(2 of 2)</a:t>
            </a:r>
          </a:p>
        </p:txBody>
      </p:sp>
      <p:sp>
        <p:nvSpPr>
          <p:cNvPr id="3" name="Content Placeholder 2"/>
          <p:cNvSpPr>
            <a:spLocks noGrp="1"/>
          </p:cNvSpPr>
          <p:nvPr>
            <p:ph type="body" idx="1"/>
          </p:nvPr>
        </p:nvSpPr>
        <p:spPr/>
        <p:txBody>
          <a:bodyPr/>
          <a:lstStyle/>
          <a:p>
            <a:pPr indent="-256032">
              <a:tabLst>
                <a:tab pos="2627313" algn="l"/>
              </a:tabLst>
            </a:pPr>
            <a:r>
              <a:rPr lang="en-US" altLang="en-US" b="1" dirty="0"/>
              <a:t>Restrictions:</a:t>
            </a:r>
          </a:p>
          <a:p>
            <a:pPr marL="740664" lvl="1" indent="-283464">
              <a:tabLst>
                <a:tab pos="2627313" algn="l"/>
              </a:tabLst>
            </a:pPr>
            <a:r>
              <a:rPr lang="en-US" altLang="en-US" dirty="0"/>
              <a:t>May not span multiple lines.</a:t>
            </a:r>
            <a:endParaRPr lang="en-US" altLang="en-US" b="1" dirty="0"/>
          </a:p>
        </p:txBody>
      </p:sp>
      <p:sp>
        <p:nvSpPr>
          <p:cNvPr id="5" name="Text Placeholder 4"/>
          <p:cNvSpPr>
            <a:spLocks noGrp="1"/>
          </p:cNvSpPr>
          <p:nvPr>
            <p:ph type="body" idx="13"/>
          </p:nvPr>
        </p:nvSpPr>
        <p:spPr>
          <a:xfrm>
            <a:off x="346803" y="3325788"/>
            <a:ext cx="8229600" cy="557208"/>
          </a:xfrm>
        </p:spPr>
        <p:txBody>
          <a:bodyPr/>
          <a:lstStyle/>
          <a:p>
            <a:pPr lvl="1"/>
            <a:r>
              <a:rPr lang="en-US" altLang="en-US" dirty="0"/>
              <a:t>May not contain a “ character.</a:t>
            </a:r>
            <a:br>
              <a:rPr lang="en-US" altLang="en-US" dirty="0"/>
            </a:br>
            <a:endParaRPr lang="en-US" altLang="en-US" dirty="0"/>
          </a:p>
          <a:p>
            <a:pPr lvl="1"/>
            <a:r>
              <a:rPr lang="en-US" altLang="en-US" dirty="0"/>
              <a:t>But what do you do if you want to output a double quote? You have to use…</a:t>
            </a:r>
            <a:endParaRPr lang="en-US" dirty="0"/>
          </a:p>
        </p:txBody>
      </p:sp>
      <p:pic>
        <p:nvPicPr>
          <p:cNvPr id="4" name="Picture 3" descr="Computer code output has 2 lines and reads as follows. Line 1, double quote This is not. Line 2. Double quote a legal String period double quote."/>
          <p:cNvPicPr>
            <a:picLocks noChangeAspect="1"/>
          </p:cNvPicPr>
          <p:nvPr/>
        </p:nvPicPr>
        <p:blipFill>
          <a:blip r:embed="rId2"/>
          <a:stretch>
            <a:fillRect/>
          </a:stretch>
        </p:blipFill>
        <p:spPr>
          <a:xfrm>
            <a:off x="1778569" y="2655501"/>
            <a:ext cx="2619375" cy="695325"/>
          </a:xfrm>
          <a:prstGeom prst="rect">
            <a:avLst/>
          </a:prstGeom>
        </p:spPr>
      </p:pic>
      <p:pic>
        <p:nvPicPr>
          <p:cNvPr id="7" name="Picture 5" descr="Computer code output reads as follows. Double quote This is not a double quote legal double quote String either period double quote."/>
          <p:cNvPicPr>
            <a:picLocks noChangeAspect="1"/>
          </p:cNvPicPr>
          <p:nvPr/>
        </p:nvPicPr>
        <p:blipFill>
          <a:blip r:embed="rId3"/>
          <a:stretch>
            <a:fillRect/>
          </a:stretch>
        </p:blipFill>
        <p:spPr>
          <a:xfrm>
            <a:off x="1778569" y="3863650"/>
            <a:ext cx="6086475" cy="342900"/>
          </a:xfrm>
          <a:prstGeom prst="rect">
            <a:avLst/>
          </a:prstGeom>
        </p:spPr>
      </p:pic>
    </p:spTree>
    <p:extLst>
      <p:ext uri="{BB962C8B-B14F-4D97-AF65-F5344CB8AC3E}">
        <p14:creationId xmlns:p14="http://schemas.microsoft.com/office/powerpoint/2010/main" val="208442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Sequences</a:t>
            </a:r>
          </a:p>
        </p:txBody>
      </p:sp>
      <p:sp>
        <p:nvSpPr>
          <p:cNvPr id="3" name="Content Placeholder 2"/>
          <p:cNvSpPr>
            <a:spLocks noGrp="1"/>
          </p:cNvSpPr>
          <p:nvPr>
            <p:ph type="body" idx="1"/>
          </p:nvPr>
        </p:nvSpPr>
        <p:spPr>
          <a:xfrm>
            <a:off x="457200" y="1600200"/>
            <a:ext cx="8229600" cy="3705045"/>
          </a:xfrm>
        </p:spPr>
        <p:txBody>
          <a:bodyPr/>
          <a:lstStyle/>
          <a:p>
            <a:pPr indent="-256032">
              <a:tabLst>
                <a:tab pos="2627313" algn="l"/>
              </a:tabLst>
            </a:pPr>
            <a:r>
              <a:rPr lang="en-US" altLang="en-US" sz="1800" b="1" dirty="0"/>
              <a:t>escape sequence</a:t>
            </a:r>
            <a:r>
              <a:rPr lang="en-US" altLang="en-US" sz="1800" dirty="0"/>
              <a:t>: A special sequence of characters used to represent certain special characters in a string.</a:t>
            </a:r>
          </a:p>
          <a:p>
            <a:pPr marL="0" indent="0">
              <a:lnSpc>
                <a:spcPct val="114000"/>
              </a:lnSpc>
              <a:buNone/>
              <a:tabLst>
                <a:tab pos="2627313" algn="l"/>
              </a:tabLst>
            </a:pPr>
            <a:r>
              <a:rPr lang="en-US" altLang="en-US" sz="1800" dirty="0"/>
              <a:t>       \t   tab character</a:t>
            </a:r>
          </a:p>
          <a:p>
            <a:pPr marL="0" indent="0">
              <a:lnSpc>
                <a:spcPct val="114000"/>
              </a:lnSpc>
              <a:buNone/>
              <a:tabLst>
                <a:tab pos="2627313" algn="l"/>
              </a:tabLst>
            </a:pPr>
            <a:r>
              <a:rPr lang="en-US" altLang="en-US" sz="1800" dirty="0"/>
              <a:t>       \n   new line character</a:t>
            </a:r>
          </a:p>
          <a:p>
            <a:pPr marL="0" indent="0">
              <a:lnSpc>
                <a:spcPct val="114000"/>
              </a:lnSpc>
              <a:buNone/>
              <a:tabLst>
                <a:tab pos="2627313" algn="l"/>
              </a:tabLst>
            </a:pPr>
            <a:r>
              <a:rPr lang="en-US" altLang="en-US" sz="1800" dirty="0"/>
              <a:t>        \”   quotation mark character</a:t>
            </a:r>
          </a:p>
          <a:p>
            <a:pPr marL="0" indent="0">
              <a:lnSpc>
                <a:spcPct val="114000"/>
              </a:lnSpc>
              <a:buNone/>
              <a:tabLst>
                <a:tab pos="2627313" algn="l"/>
              </a:tabLst>
            </a:pPr>
            <a:r>
              <a:rPr lang="en-US" altLang="en-US" sz="1800" dirty="0"/>
              <a:t>        \\   backslash character</a:t>
            </a:r>
          </a:p>
          <a:p>
            <a:pPr lvl="1">
              <a:spcBef>
                <a:spcPts val="500"/>
              </a:spcBef>
            </a:pPr>
            <a:r>
              <a:rPr lang="en-GB" altLang="en-US" sz="1800" dirty="0"/>
              <a:t>Example:</a:t>
            </a:r>
            <a:br>
              <a:rPr lang="en-GB" altLang="en-US" sz="1800" dirty="0"/>
            </a:br>
            <a:r>
              <a:rPr lang="en-GB" altLang="en-US" sz="1800" dirty="0">
                <a:latin typeface="Courier New" panose="02070309020205020404" pitchFamily="49" charset="0"/>
                <a:cs typeface="Courier New" panose="02070309020205020404" pitchFamily="49" charset="0"/>
              </a:rPr>
              <a:t>System.out.println(“</a:t>
            </a:r>
            <a:r>
              <a:rPr lang="en-GB" altLang="en-US" sz="1800" b="1" dirty="0">
                <a:latin typeface="Courier New" panose="02070309020205020404" pitchFamily="49" charset="0"/>
                <a:cs typeface="Courier New" panose="02070309020205020404" pitchFamily="49" charset="0"/>
              </a:rPr>
              <a:t>\\</a:t>
            </a:r>
            <a:r>
              <a:rPr lang="en-GB" altLang="en-US" sz="1800" dirty="0">
                <a:latin typeface="Courier New" panose="02070309020205020404" pitchFamily="49" charset="0"/>
                <a:cs typeface="Courier New" panose="02070309020205020404" pitchFamily="49" charset="0"/>
              </a:rPr>
              <a:t>hello</a:t>
            </a:r>
            <a:r>
              <a:rPr lang="en-GB" altLang="en-US" sz="1800" b="1" dirty="0">
                <a:latin typeface="Courier New" panose="02070309020205020404" pitchFamily="49" charset="0"/>
                <a:cs typeface="Courier New" panose="02070309020205020404" pitchFamily="49" charset="0"/>
              </a:rPr>
              <a:t>\</a:t>
            </a:r>
            <a:r>
              <a:rPr lang="en-GB" altLang="en-US" sz="1800" b="1" dirty="0" err="1">
                <a:latin typeface="Courier New" panose="02070309020205020404" pitchFamily="49" charset="0"/>
                <a:cs typeface="Courier New" panose="02070309020205020404" pitchFamily="49" charset="0"/>
              </a:rPr>
              <a:t>n</a:t>
            </a:r>
            <a:r>
              <a:rPr lang="en-GB" altLang="en-US" sz="1800" dirty="0" err="1">
                <a:latin typeface="Courier New" panose="02070309020205020404" pitchFamily="49" charset="0"/>
                <a:cs typeface="Courier New" panose="02070309020205020404" pitchFamily="49" charset="0"/>
              </a:rPr>
              <a:t>how</a:t>
            </a:r>
            <a:r>
              <a:rPr lang="en-GB" altLang="en-US" sz="1800" b="1" dirty="0">
                <a:latin typeface="Courier New" panose="02070309020205020404" pitchFamily="49" charset="0"/>
                <a:cs typeface="Courier New" panose="02070309020205020404" pitchFamily="49" charset="0"/>
              </a:rPr>
              <a:t>\t</a:t>
            </a:r>
            <a:r>
              <a:rPr lang="en-GB" altLang="en-US" sz="1800" dirty="0">
                <a:latin typeface="Courier New" panose="02070309020205020404" pitchFamily="49" charset="0"/>
                <a:cs typeface="Courier New" panose="02070309020205020404" pitchFamily="49" charset="0"/>
              </a:rPr>
              <a:t>are “you</a:t>
            </a:r>
            <a:r>
              <a:rPr lang="en-GB" altLang="en-US" sz="1800" b="1" dirty="0">
                <a:latin typeface="Courier New" panose="02070309020205020404" pitchFamily="49" charset="0"/>
                <a:cs typeface="Courier New" panose="02070309020205020404" pitchFamily="49" charset="0"/>
              </a:rPr>
              <a:t>\</a:t>
            </a:r>
            <a:r>
              <a:rPr lang="en-GB" altLang="en-US" sz="1800" dirty="0">
                <a:latin typeface="Courier New" panose="02070309020205020404" pitchFamily="49" charset="0"/>
                <a:cs typeface="Courier New" panose="02070309020205020404" pitchFamily="49" charset="0"/>
              </a:rPr>
              <a:t>”?</a:t>
            </a:r>
            <a:r>
              <a:rPr lang="en-GB" altLang="en-US" sz="1800" b="1" dirty="0">
                <a:latin typeface="Courier New" panose="02070309020205020404" pitchFamily="49" charset="0"/>
                <a:cs typeface="Courier New" panose="02070309020205020404" pitchFamily="49" charset="0"/>
              </a:rPr>
              <a:t>\\\\</a:t>
            </a:r>
            <a:r>
              <a:rPr lang="en-GB" altLang="en-US" sz="1800" dirty="0">
                <a:latin typeface="Courier New" panose="02070309020205020404" pitchFamily="49" charset="0"/>
                <a:cs typeface="Courier New" panose="02070309020205020404" pitchFamily="49" charset="0"/>
              </a:rPr>
              <a:t>”);</a:t>
            </a:r>
          </a:p>
          <a:p>
            <a:pPr lvl="1">
              <a:spcBef>
                <a:spcPts val="500"/>
              </a:spcBef>
            </a:pPr>
            <a:r>
              <a:rPr lang="en-GB" altLang="en-US" sz="1800" dirty="0"/>
              <a:t>Output:</a:t>
            </a:r>
          </a:p>
        </p:txBody>
      </p:sp>
      <p:pic>
        <p:nvPicPr>
          <p:cNvPr id="4" name="Picture 3" descr="Computer code output has 2 lines. The lines read as follows. Line 1. Back slash hello. Line 2. how are double quote you double quote question mark back slash back slash. "/>
          <p:cNvPicPr>
            <a:picLocks noChangeAspect="1"/>
          </p:cNvPicPr>
          <p:nvPr/>
        </p:nvPicPr>
        <p:blipFill>
          <a:blip r:embed="rId2"/>
          <a:stretch>
            <a:fillRect/>
          </a:stretch>
        </p:blipFill>
        <p:spPr>
          <a:xfrm>
            <a:off x="1487697" y="5377135"/>
            <a:ext cx="2627103" cy="612499"/>
          </a:xfrm>
          <a:prstGeom prst="rect">
            <a:avLst/>
          </a:prstGeom>
        </p:spPr>
      </p:pic>
    </p:spTree>
    <p:extLst>
      <p:ext uri="{BB962C8B-B14F-4D97-AF65-F5344CB8AC3E}">
        <p14:creationId xmlns:p14="http://schemas.microsoft.com/office/powerpoint/2010/main" val="143015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D86-218B-4103-9793-EE25EAB5CFEB}"/>
              </a:ext>
            </a:extLst>
          </p:cNvPr>
          <p:cNvSpPr>
            <a:spLocks noGrp="1"/>
          </p:cNvSpPr>
          <p:nvPr>
            <p:ph type="title"/>
          </p:nvPr>
        </p:nvSpPr>
        <p:spPr>
          <a:solidFill>
            <a:srgbClr val="00B0F0"/>
          </a:solidFill>
        </p:spPr>
        <p:txBody>
          <a:bodyPr/>
          <a:lstStyle/>
          <a:p>
            <a:r>
              <a:rPr lang="en-US" sz="4400" dirty="0">
                <a:solidFill>
                  <a:schemeClr val="bg1"/>
                </a:solidFill>
              </a:rPr>
              <a:t>Practice ICA, Part 2</a:t>
            </a:r>
          </a:p>
        </p:txBody>
      </p:sp>
      <p:sp>
        <p:nvSpPr>
          <p:cNvPr id="3" name="Text Placeholder 2">
            <a:extLst>
              <a:ext uri="{FF2B5EF4-FFF2-40B4-BE49-F238E27FC236}">
                <a16:creationId xmlns:a16="http://schemas.microsoft.com/office/drawing/2014/main" id="{9DDB0DC2-6933-442B-9D67-418E88DEAD41}"/>
              </a:ext>
            </a:extLst>
          </p:cNvPr>
          <p:cNvSpPr>
            <a:spLocks noGrp="1"/>
          </p:cNvSpPr>
          <p:nvPr>
            <p:ph type="body" idx="1"/>
          </p:nvPr>
        </p:nvSpPr>
        <p:spPr>
          <a:xfrm>
            <a:off x="457200" y="1452155"/>
            <a:ext cx="8229600" cy="4826725"/>
          </a:xfrm>
        </p:spPr>
        <p:txBody>
          <a:bodyPr/>
          <a:lstStyle/>
          <a:p>
            <a:r>
              <a:rPr lang="en-US" dirty="0"/>
              <a:t>Go back to the code for the Hello class in </a:t>
            </a:r>
            <a:r>
              <a:rPr lang="en-US" dirty="0" err="1"/>
              <a:t>BluJ</a:t>
            </a:r>
            <a:r>
              <a:rPr lang="en-US" dirty="0"/>
              <a:t>.</a:t>
            </a:r>
          </a:p>
          <a:p>
            <a:r>
              <a:rPr lang="en-US" dirty="0"/>
              <a:t>Change the last two lines of code to output the following:</a:t>
            </a:r>
          </a:p>
          <a:p>
            <a:pPr lvl="1"/>
            <a:r>
              <a:rPr lang="en-US" dirty="0"/>
              <a:t>A sentence that contains the last movie you saw with the movie title in quotation marks.</a:t>
            </a:r>
          </a:p>
          <a:p>
            <a:pPr lvl="1"/>
            <a:r>
              <a:rPr lang="en-US" dirty="0"/>
              <a:t>A sentence that contains a TV show you like to watch with the title in quotation marks.</a:t>
            </a:r>
          </a:p>
          <a:p>
            <a:r>
              <a:rPr lang="en-US" dirty="0"/>
              <a:t>Example output:</a:t>
            </a:r>
          </a:p>
          <a:p>
            <a:pPr lvl="1"/>
            <a:r>
              <a:rPr lang="en-US" dirty="0">
                <a:latin typeface="Consolas" panose="020B0609020204030204" pitchFamily="49" charset="0"/>
                <a:cs typeface="Consolas" panose="020B0609020204030204" pitchFamily="49" charset="0"/>
              </a:rPr>
              <a:t>The last movie I saw was “Creed”.</a:t>
            </a:r>
          </a:p>
          <a:p>
            <a:pPr lvl="1"/>
            <a:r>
              <a:rPr lang="en-US" dirty="0">
                <a:latin typeface="Consolas" panose="020B0609020204030204" pitchFamily="49" charset="0"/>
                <a:cs typeface="Consolas" panose="020B0609020204030204" pitchFamily="49" charset="0"/>
              </a:rPr>
              <a:t>I like to watch the TV show “Blue Bloods”.</a:t>
            </a:r>
          </a:p>
        </p:txBody>
      </p:sp>
    </p:spTree>
    <p:extLst>
      <p:ext uri="{BB962C8B-B14F-4D97-AF65-F5344CB8AC3E}">
        <p14:creationId xmlns:p14="http://schemas.microsoft.com/office/powerpoint/2010/main" val="193662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1</a:t>
            </a:r>
          </a:p>
        </p:txBody>
      </p:sp>
      <p:sp>
        <p:nvSpPr>
          <p:cNvPr id="3" name="Content Placeholder 2"/>
          <p:cNvSpPr>
            <a:spLocks noGrp="1"/>
          </p:cNvSpPr>
          <p:nvPr>
            <p:ph type="body" idx="1"/>
          </p:nvPr>
        </p:nvSpPr>
        <p:spPr>
          <a:xfrm>
            <a:off x="457200" y="1600201"/>
            <a:ext cx="8132323" cy="438150"/>
          </a:xfrm>
        </p:spPr>
        <p:txBody>
          <a:bodyPr/>
          <a:lstStyle/>
          <a:p>
            <a:r>
              <a:rPr lang="en-US" dirty="0"/>
              <a:t>What is the output of the following </a:t>
            </a:r>
            <a:r>
              <a:rPr lang="en-US" b="1" dirty="0" err="1"/>
              <a:t>println</a:t>
            </a:r>
            <a:r>
              <a:rPr lang="en-US" dirty="0"/>
              <a:t> statements?</a:t>
            </a:r>
          </a:p>
        </p:txBody>
      </p:sp>
      <p:sp>
        <p:nvSpPr>
          <p:cNvPr id="4" name="Content Placeholder 4"/>
          <p:cNvSpPr>
            <a:spLocks noGrp="1"/>
          </p:cNvSpPr>
          <p:nvPr>
            <p:ph type="body" idx="13"/>
          </p:nvPr>
        </p:nvSpPr>
        <p:spPr>
          <a:xfrm>
            <a:off x="457200" y="4419519"/>
            <a:ext cx="8229600" cy="1115519"/>
          </a:xfrm>
        </p:spPr>
        <p:txBody>
          <a:bodyPr/>
          <a:lstStyle/>
          <a:p>
            <a:r>
              <a:rPr lang="en-US" dirty="0"/>
              <a:t>Write a </a:t>
            </a:r>
            <a:r>
              <a:rPr lang="en-US" dirty="0" err="1">
                <a:latin typeface="Courier New" panose="02070309020205020404" pitchFamily="49" charset="0"/>
                <a:cs typeface="Courier New" panose="02070309020205020404" pitchFamily="49" charset="0"/>
              </a:rPr>
              <a:t>println</a:t>
            </a:r>
            <a:r>
              <a:rPr lang="en-US" dirty="0"/>
              <a:t> statement to produce this output:</a:t>
            </a:r>
          </a:p>
          <a:p>
            <a:pPr marL="432" indent="0">
              <a:buNone/>
            </a:pPr>
            <a:r>
              <a:rPr lang="en-GB" altLang="en-US" dirty="0">
                <a:latin typeface="Courier New" panose="02070309020205020404" pitchFamily="49" charset="0"/>
              </a:rPr>
              <a:t>   / \ // \\ /// \\\</a:t>
            </a:r>
            <a:endParaRPr lang="en-US" altLang="en-US" dirty="0"/>
          </a:p>
        </p:txBody>
      </p:sp>
      <p:pic>
        <p:nvPicPr>
          <p:cNvPr id="13" name="Picture 3" descr="Computer code has 5 lines. The lines read as follows. Line 1. System period out period print l n left parenthesis double quote back slash t a back slash t b back slash t c double quote right parenthesis semicolon. Line 2. System period out period print l n left parenthesis double quote back slash back slash back slash back slash double quote right parenthesis semicolon. Line 3. System period out period print l n left parenthesis double quote single quote double quote right parenthesis semicolon. Line 4. System period out period print l n left parenthesis double quote back slash double quote back slash double quote back slash double quote double quote right parenthesis semicolon. Line 5. System period out period print l n left parenthesis double quote C colon back slash n i n back slash the downward spiral double quote right parenthesis semicolon. "/>
          <p:cNvPicPr>
            <a:picLocks noChangeAspect="1"/>
          </p:cNvPicPr>
          <p:nvPr/>
        </p:nvPicPr>
        <p:blipFill>
          <a:blip r:embed="rId2"/>
          <a:stretch>
            <a:fillRect/>
          </a:stretch>
        </p:blipFill>
        <p:spPr>
          <a:xfrm>
            <a:off x="826648" y="2325902"/>
            <a:ext cx="7762875" cy="1543853"/>
          </a:xfrm>
          <a:prstGeom prst="rect">
            <a:avLst/>
          </a:prstGeom>
        </p:spPr>
      </p:pic>
    </p:spTree>
    <p:extLst>
      <p:ext uri="{BB962C8B-B14F-4D97-AF65-F5344CB8AC3E}">
        <p14:creationId xmlns:p14="http://schemas.microsoft.com/office/powerpoint/2010/main" val="548944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1</a:t>
            </a:r>
          </a:p>
        </p:txBody>
      </p:sp>
      <p:sp>
        <p:nvSpPr>
          <p:cNvPr id="3" name="Content Placeholder 2"/>
          <p:cNvSpPr>
            <a:spLocks noGrp="1"/>
          </p:cNvSpPr>
          <p:nvPr>
            <p:ph type="body" idx="1"/>
          </p:nvPr>
        </p:nvSpPr>
        <p:spPr>
          <a:xfrm>
            <a:off x="457200" y="1600201"/>
            <a:ext cx="8132323" cy="438150"/>
          </a:xfrm>
        </p:spPr>
        <p:txBody>
          <a:bodyPr/>
          <a:lstStyle/>
          <a:p>
            <a:r>
              <a:rPr lang="en-US" dirty="0"/>
              <a:t>Output of each </a:t>
            </a:r>
            <a:r>
              <a:rPr lang="en-US" dirty="0" err="1">
                <a:latin typeface="Courier New" panose="02070309020205020404" pitchFamily="49" charset="0"/>
                <a:cs typeface="Courier New" panose="02070309020205020404" pitchFamily="49" charset="0"/>
              </a:rPr>
              <a:t>println</a:t>
            </a:r>
            <a:r>
              <a:rPr lang="en-US" dirty="0"/>
              <a:t> statement:</a:t>
            </a:r>
          </a:p>
        </p:txBody>
      </p:sp>
      <p:sp>
        <p:nvSpPr>
          <p:cNvPr id="4" name="Content Placeholder 4"/>
          <p:cNvSpPr>
            <a:spLocks noGrp="1"/>
          </p:cNvSpPr>
          <p:nvPr>
            <p:ph type="body" idx="13"/>
          </p:nvPr>
        </p:nvSpPr>
        <p:spPr>
          <a:xfrm>
            <a:off x="457200" y="4710336"/>
            <a:ext cx="8229600" cy="1280890"/>
          </a:xfrm>
        </p:spPr>
        <p:txBody>
          <a:bodyPr/>
          <a:lstStyle/>
          <a:p>
            <a:r>
              <a:rPr lang="en-US" dirty="0" err="1">
                <a:latin typeface="Courier New" panose="02070309020205020404" pitchFamily="49" charset="0"/>
                <a:cs typeface="Courier New" panose="02070309020205020404" pitchFamily="49" charset="0"/>
              </a:rPr>
              <a:t>println</a:t>
            </a:r>
            <a:r>
              <a:rPr lang="en-US" dirty="0"/>
              <a:t> statement to produce the line of output:</a:t>
            </a:r>
          </a:p>
          <a:p>
            <a:pPr marL="432" indent="0">
              <a:buNone/>
            </a:pPr>
            <a:r>
              <a:rPr lang="en-GB" altLang="en-US" dirty="0"/>
              <a:t>    System.out.println(“/ \\ // \\\\ /// \\\\\\”);</a:t>
            </a:r>
          </a:p>
        </p:txBody>
      </p:sp>
      <p:pic>
        <p:nvPicPr>
          <p:cNvPr id="5" name="Picture 3" descr="Computer code output has 6 lines. The lines read as follows. Line 1, indented once. a b c. Line 2. Back slash back slash. Line 3. Single quote. Line 4. Double quote double quote double quote. Line 5. C colon. Line 6. in he downward spiral. "/>
          <p:cNvPicPr>
            <a:picLocks noChangeAspect="1"/>
          </p:cNvPicPr>
          <p:nvPr/>
        </p:nvPicPr>
        <p:blipFill>
          <a:blip r:embed="rId2"/>
          <a:stretch>
            <a:fillRect/>
          </a:stretch>
        </p:blipFill>
        <p:spPr>
          <a:xfrm>
            <a:off x="1287799" y="2121621"/>
            <a:ext cx="4886325" cy="2333625"/>
          </a:xfrm>
          <a:prstGeom prst="rect">
            <a:avLst/>
          </a:prstGeom>
        </p:spPr>
      </p:pic>
    </p:spTree>
    <p:extLst>
      <p:ext uri="{BB962C8B-B14F-4D97-AF65-F5344CB8AC3E}">
        <p14:creationId xmlns:p14="http://schemas.microsoft.com/office/powerpoint/2010/main" val="2479381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2</a:t>
            </a:r>
          </a:p>
        </p:txBody>
      </p:sp>
      <p:sp>
        <p:nvSpPr>
          <p:cNvPr id="3" name="Content Placeholder 2"/>
          <p:cNvSpPr>
            <a:spLocks noGrp="1"/>
          </p:cNvSpPr>
          <p:nvPr>
            <p:ph type="body" idx="1"/>
          </p:nvPr>
        </p:nvSpPr>
        <p:spPr>
          <a:xfrm>
            <a:off x="457200" y="1600201"/>
            <a:ext cx="8132323" cy="438150"/>
          </a:xfrm>
        </p:spPr>
        <p:txBody>
          <a:bodyPr/>
          <a:lstStyle/>
          <a:p>
            <a:r>
              <a:rPr lang="en-US" dirty="0"/>
              <a:t>What </a:t>
            </a:r>
            <a:r>
              <a:rPr lang="en-US" dirty="0" err="1">
                <a:latin typeface="Courier New" panose="02070309020205020404" pitchFamily="49" charset="0"/>
                <a:cs typeface="Courier New" panose="02070309020205020404" pitchFamily="49" charset="0"/>
              </a:rPr>
              <a:t>println</a:t>
            </a:r>
            <a:r>
              <a:rPr lang="en-US" dirty="0"/>
              <a:t> statements will generate this output?</a:t>
            </a:r>
          </a:p>
        </p:txBody>
      </p:sp>
      <p:sp>
        <p:nvSpPr>
          <p:cNvPr id="4" name="Content Placeholder 4"/>
          <p:cNvSpPr>
            <a:spLocks noGrp="1"/>
          </p:cNvSpPr>
          <p:nvPr>
            <p:ph type="body" idx="13"/>
          </p:nvPr>
        </p:nvSpPr>
        <p:spPr>
          <a:xfrm>
            <a:off x="457200" y="3732424"/>
            <a:ext cx="8229600" cy="552328"/>
          </a:xfrm>
        </p:spPr>
        <p:txBody>
          <a:bodyPr/>
          <a:lstStyle/>
          <a:p>
            <a:pPr>
              <a:lnSpc>
                <a:spcPct val="120000"/>
              </a:lnSpc>
              <a:spcBef>
                <a:spcPts val="500"/>
              </a:spcBef>
            </a:pPr>
            <a:r>
              <a:rPr lang="en-GB" altLang="en-US" dirty="0"/>
              <a:t>What </a:t>
            </a:r>
            <a:r>
              <a:rPr lang="en-GB" altLang="en-US" dirty="0" err="1">
                <a:latin typeface="Courier New" panose="02070309020205020404" pitchFamily="49" charset="0"/>
              </a:rPr>
              <a:t>println</a:t>
            </a:r>
            <a:r>
              <a:rPr lang="en-GB" altLang="en-US" dirty="0"/>
              <a:t> statements will generate this output?</a:t>
            </a:r>
          </a:p>
        </p:txBody>
      </p:sp>
      <p:pic>
        <p:nvPicPr>
          <p:cNvPr id="6" name="Picture 3" descr="Computer code output has 5 lines. The lines read as follows. Line 1. This program prints a. Line 2. quote from the Gettysburg Address. Line 3. Double quote Four score and seven years ago comma. Line 4. our single quote fore fathers single quote brought forth on. Line 5. this continent a new nation period double quote. "/>
          <p:cNvPicPr>
            <a:picLocks noChangeAspect="1"/>
          </p:cNvPicPr>
          <p:nvPr/>
        </p:nvPicPr>
        <p:blipFill>
          <a:blip r:embed="rId2"/>
          <a:stretch>
            <a:fillRect/>
          </a:stretch>
        </p:blipFill>
        <p:spPr>
          <a:xfrm>
            <a:off x="1509712" y="2074264"/>
            <a:ext cx="5073836" cy="1622247"/>
          </a:xfrm>
          <a:prstGeom prst="rect">
            <a:avLst/>
          </a:prstGeom>
        </p:spPr>
      </p:pic>
      <p:pic>
        <p:nvPicPr>
          <p:cNvPr id="7" name="Picture 5" descr="Computer code output has 6 lines. The lines read as follows. Line 1. A double quote quoted double quote String is. Line 2. Single quote much single quote better if you learn. Line 3. the rules of double quote escape sequences period double quote. Line 4. Also comma double quote double quote represents an empty String period. Line 5. Don single quote t forget colon use back slash double quote instead of double quote exclamation point. Line 6. Single quote single quote is not the same as double quote. "/>
          <p:cNvPicPr>
            <a:picLocks noChangeAspect="1"/>
          </p:cNvPicPr>
          <p:nvPr/>
        </p:nvPicPr>
        <p:blipFill>
          <a:blip r:embed="rId3"/>
          <a:stretch>
            <a:fillRect/>
          </a:stretch>
        </p:blipFill>
        <p:spPr>
          <a:xfrm>
            <a:off x="1509712" y="4406481"/>
            <a:ext cx="5426109" cy="1968206"/>
          </a:xfrm>
          <a:prstGeom prst="rect">
            <a:avLst/>
          </a:prstGeom>
        </p:spPr>
      </p:pic>
    </p:spTree>
    <p:extLst>
      <p:ext uri="{BB962C8B-B14F-4D97-AF65-F5344CB8AC3E}">
        <p14:creationId xmlns:p14="http://schemas.microsoft.com/office/powerpoint/2010/main" val="94285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2</a:t>
            </a:r>
          </a:p>
        </p:txBody>
      </p:sp>
      <p:sp>
        <p:nvSpPr>
          <p:cNvPr id="3" name="Content Placeholder 2"/>
          <p:cNvSpPr>
            <a:spLocks noGrp="1"/>
          </p:cNvSpPr>
          <p:nvPr>
            <p:ph type="body" idx="1"/>
          </p:nvPr>
        </p:nvSpPr>
        <p:spPr>
          <a:xfrm>
            <a:off x="457200" y="1600201"/>
            <a:ext cx="8132323" cy="438150"/>
          </a:xfrm>
        </p:spPr>
        <p:txBody>
          <a:bodyPr/>
          <a:lstStyle/>
          <a:p>
            <a:r>
              <a:rPr lang="en-US" dirty="0" err="1">
                <a:latin typeface="Courier New" panose="02070309020205020404" pitchFamily="49" charset="0"/>
                <a:cs typeface="Courier New" panose="02070309020205020404" pitchFamily="49" charset="0"/>
              </a:rPr>
              <a:t>println</a:t>
            </a:r>
            <a:r>
              <a:rPr lang="en-US" b="1" dirty="0"/>
              <a:t> </a:t>
            </a:r>
            <a:r>
              <a:rPr lang="en-US" dirty="0"/>
              <a:t>statements to generate the output:</a:t>
            </a:r>
          </a:p>
        </p:txBody>
      </p:sp>
      <p:sp>
        <p:nvSpPr>
          <p:cNvPr id="4" name="Content Placeholder 4"/>
          <p:cNvSpPr>
            <a:spLocks noGrp="1"/>
          </p:cNvSpPr>
          <p:nvPr>
            <p:ph type="body" idx="13"/>
          </p:nvPr>
        </p:nvSpPr>
        <p:spPr>
          <a:xfrm>
            <a:off x="457200" y="3708263"/>
            <a:ext cx="8229600" cy="499432"/>
          </a:xfrm>
        </p:spPr>
        <p:txBody>
          <a:bodyPr/>
          <a:lstStyle/>
          <a:p>
            <a:pPr>
              <a:lnSpc>
                <a:spcPct val="120000"/>
              </a:lnSpc>
              <a:spcBef>
                <a:spcPts val="500"/>
              </a:spcBef>
            </a:pPr>
            <a:r>
              <a:rPr lang="en-GB" altLang="en-US" dirty="0" err="1">
                <a:latin typeface="Courier New" panose="02070309020205020404" pitchFamily="49" charset="0"/>
              </a:rPr>
              <a:t>println</a:t>
            </a:r>
            <a:r>
              <a:rPr lang="en-GB" altLang="en-US" dirty="0"/>
              <a:t> statements to generate the output:</a:t>
            </a:r>
          </a:p>
        </p:txBody>
      </p:sp>
      <p:pic>
        <p:nvPicPr>
          <p:cNvPr id="6" name="Picture 3" descr="Computer code has 6 lines. The lines read as follows. Line 1. System period out period print l n left parenthesis double quote This program prints a double quote right parenthesis semicolon. Line 2. System period out period print l n left parenthesis double quote quote from the Gettysburg Address period double quote right parenthesis semicolon. Line 3. System period out period print l n left parenthesis right parenthesis semicolon. Line 4. System period out period print l n left parenthesis double quote back slash double quote Four score and seven years ago comma double quote right parenthesis semicolon. Line 5. System period out period print l n left parenthesis double quote our single quote fore fathers single quote brought forth on double quote right parenthesis semicolon. Line 6. System period out period print l n left parenthesis double quote this continent a new nation period back slash double quote double quote right parenthesis semicolon. "/>
          <p:cNvPicPr>
            <a:picLocks noChangeAspect="1"/>
          </p:cNvPicPr>
          <p:nvPr/>
        </p:nvPicPr>
        <p:blipFill>
          <a:blip r:embed="rId2"/>
          <a:stretch>
            <a:fillRect/>
          </a:stretch>
        </p:blipFill>
        <p:spPr>
          <a:xfrm>
            <a:off x="785813" y="2214514"/>
            <a:ext cx="7505436" cy="1467885"/>
          </a:xfrm>
          <a:prstGeom prst="rect">
            <a:avLst/>
          </a:prstGeom>
        </p:spPr>
      </p:pic>
      <p:pic>
        <p:nvPicPr>
          <p:cNvPr id="7" name="Picture 5" descr="Computer code has 7 lines. The lines read as follows. Line 1. System period out period print l n left parenthesis double quote A back slash double quote quoted back slash double quote String is double quote right parenthesis semicolon. Line 2. System period out period print l n left parenthesis double quote single quote much single quote better if you learn double quote right parenthesis semicolon. Line 3. System period out period print l n left parenthesis double quote the rules of back slash double quote escape sequences period back slash double quote double quote right parenthesis semicolon. Line 4. System period out period print l n left parenthesis right parenthesis semicolon. Line 5. System period out period print l n left parenthesis double quote Also comma back slash double quote back slash double quote represents an empty String period double quote right parenthesis semicolon. Line 6. System period out period print l n left parenthesis double quote Don't forget colon use back slash back slash back slash double quote instead of back slash double quote exclamation point double quote right parenthesis semicolon. Line 7. System period out period print l n left parenthesis double quote single quote single quote is not the same as back slash double quote double quote right parenthesis semicolon. "/>
          <p:cNvPicPr>
            <a:picLocks noChangeAspect="1"/>
          </p:cNvPicPr>
          <p:nvPr/>
        </p:nvPicPr>
        <p:blipFill>
          <a:blip r:embed="rId3"/>
          <a:stretch>
            <a:fillRect/>
          </a:stretch>
        </p:blipFill>
        <p:spPr>
          <a:xfrm>
            <a:off x="785813" y="4357993"/>
            <a:ext cx="7440950" cy="1770433"/>
          </a:xfrm>
          <a:prstGeom prst="rect">
            <a:avLst/>
          </a:prstGeom>
        </p:spPr>
      </p:pic>
    </p:spTree>
    <p:extLst>
      <p:ext uri="{BB962C8B-B14F-4D97-AF65-F5344CB8AC3E}">
        <p14:creationId xmlns:p14="http://schemas.microsoft.com/office/powerpoint/2010/main" val="381280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a:t>
            </a:r>
            <a:endParaRPr lang="en-US" sz="2000" b="0" dirty="0"/>
          </a:p>
        </p:txBody>
      </p:sp>
      <p:sp>
        <p:nvSpPr>
          <p:cNvPr id="3" name="Content Placeholder 2"/>
          <p:cNvSpPr>
            <a:spLocks noGrp="1"/>
          </p:cNvSpPr>
          <p:nvPr>
            <p:ph type="body" idx="1"/>
          </p:nvPr>
        </p:nvSpPr>
        <p:spPr/>
        <p:txBody>
          <a:bodyPr/>
          <a:lstStyle/>
          <a:p>
            <a:pPr indent="-256032">
              <a:tabLst>
                <a:tab pos="2627313" algn="l"/>
              </a:tabLst>
            </a:pPr>
            <a:r>
              <a:rPr lang="en-US" altLang="en-US" sz="2000" b="1" dirty="0"/>
              <a:t>identifier: </a:t>
            </a:r>
            <a:r>
              <a:rPr lang="en-US" altLang="en-US" sz="2000" dirty="0"/>
              <a:t>A name given to an item in your program.</a:t>
            </a:r>
          </a:p>
          <a:p>
            <a:pPr marL="740664" lvl="1" indent="-283464">
              <a:tabLst>
                <a:tab pos="2627313" algn="l"/>
              </a:tabLst>
            </a:pPr>
            <a:r>
              <a:rPr lang="en-US" altLang="en-US" sz="2000" dirty="0"/>
              <a:t>must start with one of the following three characters:</a:t>
            </a:r>
          </a:p>
          <a:p>
            <a:pPr marL="1140714" lvl="2" indent="-283464">
              <a:tabLst>
                <a:tab pos="2627313" algn="l"/>
              </a:tabLst>
            </a:pPr>
            <a:r>
              <a:rPr lang="en-US" altLang="en-US" sz="2000" dirty="0"/>
              <a:t>A letter</a:t>
            </a:r>
          </a:p>
          <a:p>
            <a:pPr marL="1140714" lvl="2" indent="-283464">
              <a:tabLst>
                <a:tab pos="2627313" algn="l"/>
              </a:tabLst>
            </a:pPr>
            <a:r>
              <a:rPr lang="en-US" altLang="en-US" sz="2000" dirty="0"/>
              <a:t>An underscore ( _ )</a:t>
            </a:r>
          </a:p>
          <a:p>
            <a:pPr marL="1140714" lvl="2" indent="-283464">
              <a:tabLst>
                <a:tab pos="2627313" algn="l"/>
              </a:tabLst>
            </a:pPr>
            <a:r>
              <a:rPr lang="en-US" altLang="en-US" sz="2000" dirty="0"/>
              <a:t>A dollar sign ($)</a:t>
            </a:r>
          </a:p>
          <a:p>
            <a:pPr marL="740664" lvl="1" indent="-283464">
              <a:tabLst>
                <a:tab pos="2627313" algn="l"/>
              </a:tabLst>
            </a:pPr>
            <a:r>
              <a:rPr lang="en-US" altLang="en-US" sz="2000" dirty="0"/>
              <a:t>subsequent characters can be any of those or a number</a:t>
            </a:r>
          </a:p>
          <a:p>
            <a:pPr lvl="2" indent="-228600">
              <a:tabLst>
                <a:tab pos="2627313" algn="l"/>
              </a:tabLst>
            </a:pPr>
            <a:r>
              <a:rPr lang="en-US" altLang="en-US" sz="2000" dirty="0"/>
              <a:t>legal:  _</a:t>
            </a:r>
            <a:r>
              <a:rPr lang="en-US" altLang="en-US" sz="2000" dirty="0" err="1"/>
              <a:t>myName</a:t>
            </a:r>
            <a:r>
              <a:rPr lang="en-US" altLang="en-US" sz="2000" dirty="0"/>
              <a:t>   </a:t>
            </a:r>
            <a:r>
              <a:rPr lang="en-US" altLang="en-US" sz="2000" dirty="0" err="1"/>
              <a:t>TheCure</a:t>
            </a:r>
            <a:r>
              <a:rPr lang="en-US" altLang="en-US" sz="2000" dirty="0"/>
              <a:t>   $bling$</a:t>
            </a:r>
          </a:p>
          <a:p>
            <a:pPr lvl="2" indent="-228600">
              <a:tabLst>
                <a:tab pos="2627313" algn="l"/>
              </a:tabLst>
            </a:pPr>
            <a:r>
              <a:rPr lang="en-US" altLang="en-US" sz="2000" dirty="0"/>
              <a:t>illegal:   </a:t>
            </a:r>
            <a:r>
              <a:rPr lang="en-US" altLang="en-US" sz="2000" dirty="0" err="1"/>
              <a:t>me+u</a:t>
            </a:r>
            <a:r>
              <a:rPr lang="en-US" altLang="en-US" sz="2000" dirty="0"/>
              <a:t>       49ers       side-swipe         </a:t>
            </a:r>
            <a:r>
              <a:rPr lang="en-US" altLang="en-US" sz="2000" dirty="0" err="1"/>
              <a:t>Ph.D’s</a:t>
            </a:r>
            <a:r>
              <a:rPr lang="en-US" altLang="en-US" sz="2000" dirty="0"/>
              <a:t> </a:t>
            </a:r>
          </a:p>
        </p:txBody>
      </p:sp>
      <p:graphicFrame>
        <p:nvGraphicFramePr>
          <p:cNvPr id="4" name="Object 3" descr="ANSWER underscore IS underscore 42."/>
          <p:cNvGraphicFramePr>
            <a:graphicFrameLocks noChangeAspect="1"/>
          </p:cNvGraphicFramePr>
          <p:nvPr>
            <p:extLst/>
          </p:nvPr>
        </p:nvGraphicFramePr>
        <p:xfrm>
          <a:off x="6272295" y="4001676"/>
          <a:ext cx="2035736" cy="271432"/>
        </p:xfrm>
        <a:graphic>
          <a:graphicData uri="http://schemas.openxmlformats.org/presentationml/2006/ole">
            <mc:AlternateContent xmlns:mc="http://schemas.openxmlformats.org/markup-compatibility/2006">
              <mc:Choice xmlns:v="urn:schemas-microsoft-com:vml" Requires="v">
                <p:oleObj spid="_x0000_s2050" name="Equation" r:id="rId3" imgW="2666880" imgH="355320" progId="Equation.DSMT4">
                  <p:embed/>
                </p:oleObj>
              </mc:Choice>
              <mc:Fallback>
                <p:oleObj name="Equation" r:id="rId3" imgW="2666880" imgH="355320" progId="Equation.DSMT4">
                  <p:embed/>
                  <p:pic>
                    <p:nvPicPr>
                      <p:cNvPr id="4" name="Object 3" descr="ANSWER underscore IS underscore 42."/>
                      <p:cNvPicPr/>
                      <p:nvPr/>
                    </p:nvPicPr>
                    <p:blipFill>
                      <a:blip r:embed="rId4"/>
                      <a:stretch>
                        <a:fillRect/>
                      </a:stretch>
                    </p:blipFill>
                    <p:spPr>
                      <a:xfrm>
                        <a:off x="6272295" y="4001676"/>
                        <a:ext cx="2035736" cy="271432"/>
                      </a:xfrm>
                      <a:prstGeom prst="rect">
                        <a:avLst/>
                      </a:prstGeom>
                    </p:spPr>
                  </p:pic>
                </p:oleObj>
              </mc:Fallback>
            </mc:AlternateContent>
          </a:graphicData>
        </a:graphic>
      </p:graphicFrame>
    </p:spTree>
    <p:extLst>
      <p:ext uri="{BB962C8B-B14F-4D97-AF65-F5344CB8AC3E}">
        <p14:creationId xmlns:p14="http://schemas.microsoft.com/office/powerpoint/2010/main" val="108057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3" name="Content Placeholder 2"/>
          <p:cNvSpPr>
            <a:spLocks noGrp="1"/>
          </p:cNvSpPr>
          <p:nvPr>
            <p:ph type="body" idx="1"/>
          </p:nvPr>
        </p:nvSpPr>
        <p:spPr>
          <a:xfrm>
            <a:off x="457200" y="1600201"/>
            <a:ext cx="8229600" cy="1085850"/>
          </a:xfrm>
        </p:spPr>
        <p:txBody>
          <a:bodyPr/>
          <a:lstStyle/>
          <a:p>
            <a:pPr marL="0" indent="0">
              <a:lnSpc>
                <a:spcPct val="114000"/>
              </a:lnSpc>
              <a:buNone/>
              <a:tabLst>
                <a:tab pos="2627313" algn="l"/>
              </a:tabLst>
            </a:pPr>
            <a:r>
              <a:rPr lang="en-US" altLang="en-US" b="1" dirty="0"/>
              <a:t>keyword: </a:t>
            </a:r>
            <a:r>
              <a:rPr lang="en-US" altLang="en-US" dirty="0"/>
              <a:t>An identifier that you cannot use because it already has a reserved meaning in Java.</a:t>
            </a:r>
          </a:p>
        </p:txBody>
      </p:sp>
      <p:pic>
        <p:nvPicPr>
          <p:cNvPr id="4" name="Picture 3" descr="A list of keywords are as follows: Abstract, Boolean, break, byte, case, catch, c h a r, class, c o n s t, continue, default, do, double, else, extends, final, finally, float, for, go to, if, implements, import, instance of, i n t, interface, long, native, new, package, private, protected, public, return, short, static, strict f p, super, switch, synchronized, this, throw, throws, transient, try, void, volatile, and while."/>
          <p:cNvPicPr>
            <a:picLocks noChangeAspect="1"/>
          </p:cNvPicPr>
          <p:nvPr/>
        </p:nvPicPr>
        <p:blipFill>
          <a:blip r:embed="rId2"/>
          <a:stretch>
            <a:fillRect/>
          </a:stretch>
        </p:blipFill>
        <p:spPr>
          <a:xfrm>
            <a:off x="457200" y="2686051"/>
            <a:ext cx="8229600" cy="3086100"/>
          </a:xfrm>
          <a:prstGeom prst="rect">
            <a:avLst/>
          </a:prstGeom>
        </p:spPr>
      </p:pic>
    </p:spTree>
    <p:extLst>
      <p:ext uri="{BB962C8B-B14F-4D97-AF65-F5344CB8AC3E}">
        <p14:creationId xmlns:p14="http://schemas.microsoft.com/office/powerpoint/2010/main" val="231398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p:cNvSpPr>
            <a:spLocks noGrp="1" noChangeArrowheads="1"/>
          </p:cNvSpPr>
          <p:nvPr>
            <p:ph type="title"/>
          </p:nvPr>
        </p:nvSpPr>
        <p:spPr/>
        <p:txBody>
          <a:bodyPr/>
          <a:lstStyle/>
          <a:p>
            <a:r>
              <a:rPr lang="en-US" altLang="en-US" dirty="0"/>
              <a:t>What is Computer Science?</a:t>
            </a:r>
            <a:r>
              <a:rPr lang="en-US" altLang="en-US" sz="3600" b="0" dirty="0"/>
              <a:t> </a:t>
            </a:r>
            <a:r>
              <a:rPr lang="en-US" altLang="en-US" sz="2000" b="0" dirty="0"/>
              <a:t>(2 of 2)</a:t>
            </a:r>
            <a:endParaRPr lang="en-US" altLang="en-US" sz="2000" dirty="0"/>
          </a:p>
        </p:txBody>
      </p:sp>
      <p:sp>
        <p:nvSpPr>
          <p:cNvPr id="357379" name="Content Placeholder 2"/>
          <p:cNvSpPr>
            <a:spLocks noGrp="1" noChangeArrowheads="1"/>
          </p:cNvSpPr>
          <p:nvPr>
            <p:ph type="body" idx="1"/>
          </p:nvPr>
        </p:nvSpPr>
        <p:spPr/>
        <p:txBody>
          <a:bodyPr/>
          <a:lstStyle/>
          <a:p>
            <a:pPr marL="432" indent="0">
              <a:buNone/>
            </a:pPr>
            <a:r>
              <a:rPr lang="en-US" altLang="en-US" sz="2200" b="1" dirty="0"/>
              <a:t>Computer Engineering</a:t>
            </a:r>
          </a:p>
          <a:p>
            <a:r>
              <a:rPr lang="en-US" altLang="en-US" sz="2200" dirty="0"/>
              <a:t>Overlap with C</a:t>
            </a:r>
            <a:r>
              <a:rPr lang="en-US" altLang="en-US" sz="100" dirty="0"/>
              <a:t> </a:t>
            </a:r>
            <a:r>
              <a:rPr lang="en-US" altLang="en-US" sz="2200" dirty="0"/>
              <a:t>S and E</a:t>
            </a:r>
            <a:r>
              <a:rPr lang="en-US" altLang="en-US" sz="100" dirty="0"/>
              <a:t> </a:t>
            </a:r>
            <a:r>
              <a:rPr lang="en-US" altLang="en-US" sz="2200" dirty="0" err="1"/>
              <a:t>E</a:t>
            </a:r>
            <a:r>
              <a:rPr lang="en-US" altLang="en-US" sz="2200" dirty="0"/>
              <a:t>; emphasizes hardware</a:t>
            </a:r>
          </a:p>
        </p:txBody>
      </p:sp>
    </p:spTree>
    <p:extLst>
      <p:ext uri="{BB962C8B-B14F-4D97-AF65-F5344CB8AC3E}">
        <p14:creationId xmlns:p14="http://schemas.microsoft.com/office/powerpoint/2010/main" val="3969423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type="body" idx="1"/>
          </p:nvPr>
        </p:nvSpPr>
        <p:spPr>
          <a:xfrm>
            <a:off x="457200" y="1600200"/>
            <a:ext cx="8229600" cy="3334109"/>
          </a:xfrm>
        </p:spPr>
        <p:txBody>
          <a:bodyPr/>
          <a:lstStyle/>
          <a:p>
            <a:r>
              <a:rPr lang="en-US" sz="2200" b="1" dirty="0"/>
              <a:t>comment: </a:t>
            </a:r>
            <a:r>
              <a:rPr lang="en-US" sz="2200" dirty="0"/>
              <a:t>A note written in source code by the programmer to describe or clarify the code.</a:t>
            </a:r>
          </a:p>
          <a:p>
            <a:pPr lvl="1"/>
            <a:r>
              <a:rPr lang="en-US" sz="2200" dirty="0"/>
              <a:t>Comments are not executed when your program runs.</a:t>
            </a:r>
          </a:p>
          <a:p>
            <a:r>
              <a:rPr lang="en-US" sz="2200" dirty="0"/>
              <a:t>Syntax:</a:t>
            </a:r>
          </a:p>
          <a:p>
            <a:pPr marL="487350" lvl="1" indent="0">
              <a:buNone/>
            </a:pPr>
            <a:r>
              <a:rPr lang="en-US" sz="2200" b="1" dirty="0"/>
              <a:t>// comment text, on one line</a:t>
            </a:r>
            <a:br>
              <a:rPr lang="en-US" sz="2200" b="1" dirty="0"/>
            </a:br>
            <a:r>
              <a:rPr lang="en-US" sz="2200" dirty="0"/>
              <a:t>	or,</a:t>
            </a:r>
            <a:br>
              <a:rPr lang="en-US" sz="2200" dirty="0"/>
            </a:br>
            <a:r>
              <a:rPr lang="en-US" sz="2200" b="1" dirty="0"/>
              <a:t>/* comment text; may span multiple lines */</a:t>
            </a:r>
            <a:r>
              <a:rPr lang="en-US" sz="2200" dirty="0"/>
              <a:t>	</a:t>
            </a:r>
          </a:p>
          <a:p>
            <a:r>
              <a:rPr lang="en-US" sz="2200" dirty="0"/>
              <a:t>Examples:</a:t>
            </a:r>
          </a:p>
        </p:txBody>
      </p:sp>
      <p:pic>
        <p:nvPicPr>
          <p:cNvPr id="4" name="Picture 3" descr="Computer code has 3 lines. The lines read as follows. Line 1. Forward slash forward slash This is a one hyphen line comment period. Line 2. Forward slash asterisk This is a very long. Line 3. Multi hyphen line comment period asterisk forward slash. "/>
          <p:cNvPicPr>
            <a:picLocks noChangeAspect="1"/>
          </p:cNvPicPr>
          <p:nvPr/>
        </p:nvPicPr>
        <p:blipFill>
          <a:blip r:embed="rId2"/>
          <a:stretch>
            <a:fillRect/>
          </a:stretch>
        </p:blipFill>
        <p:spPr>
          <a:xfrm>
            <a:off x="1097711" y="4934309"/>
            <a:ext cx="4949406" cy="1273217"/>
          </a:xfrm>
          <a:prstGeom prst="rect">
            <a:avLst/>
          </a:prstGeom>
        </p:spPr>
      </p:pic>
    </p:spTree>
    <p:extLst>
      <p:ext uri="{BB962C8B-B14F-4D97-AF65-F5344CB8AC3E}">
        <p14:creationId xmlns:p14="http://schemas.microsoft.com/office/powerpoint/2010/main" val="3479795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Comments</a:t>
            </a:r>
          </a:p>
        </p:txBody>
      </p:sp>
      <p:sp>
        <p:nvSpPr>
          <p:cNvPr id="3" name="Content Placeholder 2"/>
          <p:cNvSpPr>
            <a:spLocks noGrp="1"/>
          </p:cNvSpPr>
          <p:nvPr>
            <p:ph type="body" idx="1"/>
          </p:nvPr>
        </p:nvSpPr>
        <p:spPr/>
        <p:txBody>
          <a:bodyPr/>
          <a:lstStyle/>
          <a:p>
            <a:r>
              <a:rPr lang="en-US" dirty="0"/>
              <a:t>Where to place comments:</a:t>
            </a:r>
          </a:p>
          <a:p>
            <a:pPr lvl="1"/>
            <a:r>
              <a:rPr lang="en-US" dirty="0"/>
              <a:t>at the top of each file (a “comment header”)</a:t>
            </a:r>
          </a:p>
          <a:p>
            <a:pPr lvl="1"/>
            <a:r>
              <a:rPr lang="en-US" dirty="0"/>
              <a:t>at the start of every method (seen later)</a:t>
            </a:r>
          </a:p>
          <a:p>
            <a:pPr lvl="1"/>
            <a:r>
              <a:rPr lang="en-US" dirty="0"/>
              <a:t>to explain complex pieces of code</a:t>
            </a:r>
          </a:p>
          <a:p>
            <a:r>
              <a:rPr lang="en-US" dirty="0"/>
              <a:t>Comments are useful for:</a:t>
            </a:r>
          </a:p>
          <a:p>
            <a:pPr lvl="1"/>
            <a:r>
              <a:rPr lang="en-US" dirty="0"/>
              <a:t>Understanding larger, more complex programs.</a:t>
            </a:r>
          </a:p>
          <a:p>
            <a:pPr lvl="1"/>
            <a:r>
              <a:rPr lang="en-US" dirty="0"/>
              <a:t>Multiple programmers working together, who must understand each other’s code.</a:t>
            </a:r>
          </a:p>
        </p:txBody>
      </p:sp>
    </p:spTree>
    <p:extLst>
      <p:ext uri="{BB962C8B-B14F-4D97-AF65-F5344CB8AC3E}">
        <p14:creationId xmlns:p14="http://schemas.microsoft.com/office/powerpoint/2010/main" val="1382337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Example</a:t>
            </a:r>
          </a:p>
        </p:txBody>
      </p:sp>
      <p:pic>
        <p:nvPicPr>
          <p:cNvPr id="4" name="Picture 2" descr="Computer code has 13 lines. The lines read as follows. Line 1. forward slash asterisk Suzy Student comma C S 1 0 1 comma Fall 2019. Line 2, indented once. This program prints lyrics about period period period something period asterisk forward slash. Line 3. public class B a W i t D a B a left brace. Line 4, indented once. public static void main left parenthesis String left bracket right bracket a r g s right parenthesis left brace. Line 5, indented twice. forward slash forward slash first verse. Line 6, indented twice. System period out period print l n left parenthesis double quote B a w i t d a b a double quote right parenthesis semicolon. Line 7, indented twice. System period out period print l n left parenthesis double quote d a bang a dang diggy diggy double quote right parenthesis semicolon. Line 8, indented twice. System period out period print l n left parenthesis right parenthesis semicolon. Line 9, indented twice. forward slash forward slash second verse. Line 10, indented twice. System period out period print l n left parenthesis double quote diggy said the boogy double quote right parenthesis semicolon. Line 11, indented twice. System period out period print l n left parenthesis double quote said up jump the boogy double quote right parenthesis semicolon. Line 12, indented once. right brace. Line 13. right brace."/>
          <p:cNvPicPr>
            <a:picLocks noChangeAspect="1"/>
          </p:cNvPicPr>
          <p:nvPr/>
        </p:nvPicPr>
        <p:blipFill>
          <a:blip r:embed="rId2"/>
          <a:stretch>
            <a:fillRect/>
          </a:stretch>
        </p:blipFill>
        <p:spPr>
          <a:xfrm>
            <a:off x="528638" y="1670117"/>
            <a:ext cx="8086725" cy="4305300"/>
          </a:xfrm>
          <a:prstGeom prst="rect">
            <a:avLst/>
          </a:prstGeom>
        </p:spPr>
      </p:pic>
    </p:spTree>
    <p:extLst>
      <p:ext uri="{BB962C8B-B14F-4D97-AF65-F5344CB8AC3E}">
        <p14:creationId xmlns:p14="http://schemas.microsoft.com/office/powerpoint/2010/main" val="3006064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t>
            </a:r>
            <a:r>
              <a:rPr lang="en-US" sz="100" dirty="0"/>
              <a:t> </a:t>
            </a:r>
            <a:r>
              <a:rPr lang="en-US" dirty="0"/>
              <a:t>S Job Market</a:t>
            </a:r>
          </a:p>
        </p:txBody>
      </p:sp>
      <p:sp>
        <p:nvSpPr>
          <p:cNvPr id="3" name="Text Placeholder 3"/>
          <p:cNvSpPr>
            <a:spLocks noGrp="1"/>
          </p:cNvSpPr>
          <p:nvPr>
            <p:ph type="body" idx="1"/>
          </p:nvPr>
        </p:nvSpPr>
        <p:spPr/>
        <p:txBody>
          <a:bodyPr/>
          <a:lstStyle/>
          <a:p>
            <a:r>
              <a:rPr lang="en-US" sz="1200" b="1" dirty="0"/>
              <a:t>SOURCES: Tabulated by National Science Foundation/Division of Science Resources Statistics; data from Department of Education/National Center for Education Statistics:  Integrated Postsecondary Education Data System Completions Survey; and N</a:t>
            </a:r>
            <a:r>
              <a:rPr lang="en-US" sz="100" b="1" dirty="0"/>
              <a:t> </a:t>
            </a:r>
            <a:r>
              <a:rPr lang="en-US" sz="1200" b="1" dirty="0"/>
              <a:t>S</a:t>
            </a:r>
            <a:r>
              <a:rPr lang="en-US" sz="100" b="1" dirty="0"/>
              <a:t> </a:t>
            </a:r>
            <a:r>
              <a:rPr lang="en-US" sz="1200" b="1" dirty="0"/>
              <a:t>F/S</a:t>
            </a:r>
            <a:r>
              <a:rPr lang="en-US" sz="100" b="1" dirty="0"/>
              <a:t> </a:t>
            </a:r>
            <a:r>
              <a:rPr lang="en-US" sz="1200" b="1" dirty="0"/>
              <a:t>R</a:t>
            </a:r>
            <a:r>
              <a:rPr lang="en-US" sz="100" b="1" dirty="0"/>
              <a:t> </a:t>
            </a:r>
            <a:r>
              <a:rPr lang="en-US" sz="1200" b="1" dirty="0"/>
              <a:t>S: Sur</a:t>
            </a:r>
          </a:p>
        </p:txBody>
      </p:sp>
      <p:pic>
        <p:nvPicPr>
          <p:cNvPr id="5" name="Picture 2" descr="A bar graph provides job numbers for computer science and biological science by education level and projected job openings. The data are as follows. Computer science. P h D, 1,000. Masters, 15,000. Bachelor’s, 38,000. Projected job openings, 145,000. Biological science. P h D, 8,000. Master’s 9,000. Bachelor’s 65,000. Projected job openings, 8,000.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861" y="1769893"/>
            <a:ext cx="6712278" cy="3493311"/>
          </a:xfrm>
          <a:prstGeom prst="rect">
            <a:avLst/>
          </a:prstGeom>
        </p:spPr>
      </p:pic>
    </p:spTree>
    <p:extLst>
      <p:ext uri="{BB962C8B-B14F-4D97-AF65-F5344CB8AC3E}">
        <p14:creationId xmlns:p14="http://schemas.microsoft.com/office/powerpoint/2010/main" val="254116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Programming?</a:t>
            </a:r>
            <a:endParaRPr lang="en-US" sz="2000" b="0" dirty="0"/>
          </a:p>
        </p:txBody>
      </p:sp>
      <p:sp>
        <p:nvSpPr>
          <p:cNvPr id="3" name="Content Placeholder 2"/>
          <p:cNvSpPr>
            <a:spLocks noGrp="1"/>
          </p:cNvSpPr>
          <p:nvPr>
            <p:ph type="body" idx="1"/>
          </p:nvPr>
        </p:nvSpPr>
        <p:spPr>
          <a:xfrm>
            <a:off x="457200" y="1600200"/>
            <a:ext cx="5924145" cy="4629149"/>
          </a:xfrm>
        </p:spPr>
        <p:txBody>
          <a:bodyPr/>
          <a:lstStyle/>
          <a:p>
            <a:r>
              <a:rPr lang="en-US" altLang="en-US" b="1" dirty="0"/>
              <a:t>program</a:t>
            </a:r>
            <a:r>
              <a:rPr lang="en-US" altLang="en-US" dirty="0"/>
              <a:t>: A set of instructions</a:t>
            </a:r>
            <a:br>
              <a:rPr lang="en-US" altLang="en-US" dirty="0"/>
            </a:br>
            <a:r>
              <a:rPr lang="en-US" altLang="en-US" dirty="0"/>
              <a:t>to be carried out by a computer.</a:t>
            </a:r>
          </a:p>
          <a:p>
            <a:r>
              <a:rPr lang="en-US" altLang="en-US" b="1" dirty="0"/>
              <a:t>program execution</a:t>
            </a:r>
            <a:r>
              <a:rPr lang="en-US" altLang="en-US" dirty="0"/>
              <a:t>: The act of</a:t>
            </a:r>
            <a:br>
              <a:rPr lang="en-US" altLang="en-US" dirty="0"/>
            </a:br>
            <a:r>
              <a:rPr lang="en-US" altLang="en-US" dirty="0"/>
              <a:t>carrying out the instructions </a:t>
            </a:r>
            <a:br>
              <a:rPr lang="en-US" altLang="en-US" dirty="0"/>
            </a:br>
            <a:r>
              <a:rPr lang="en-US" altLang="en-US" dirty="0"/>
              <a:t>contained in a program.</a:t>
            </a:r>
          </a:p>
          <a:p>
            <a:r>
              <a:rPr lang="en-US" altLang="en-US" b="1" dirty="0"/>
              <a:t>programming language: </a:t>
            </a:r>
            <a:r>
              <a:rPr lang="en-US" altLang="en-US" dirty="0"/>
              <a:t>A systematic set of rules used to describe computations in a format that is editable by humans.</a:t>
            </a:r>
          </a:p>
          <a:p>
            <a:r>
              <a:rPr lang="en-US" altLang="en-US" dirty="0"/>
              <a:t>This textbook teaches programming in a language named Java.</a:t>
            </a:r>
          </a:p>
        </p:txBody>
      </p:sp>
      <p:pic>
        <p:nvPicPr>
          <p:cNvPr id="5" name="Picture 3" descr="A personal computer. "/>
          <p:cNvPicPr>
            <a:picLocks noChangeAspect="1" noChangeArrowheads="1"/>
          </p:cNvPicPr>
          <p:nvPr/>
        </p:nvPicPr>
        <p:blipFill>
          <a:blip r:embed="rId2">
            <a:extLst>
              <a:ext uri="{28A0092B-C50C-407E-A947-70E740481C1C}">
                <a14:useLocalDpi xmlns:a14="http://schemas.microsoft.com/office/drawing/2010/main" val="0"/>
              </a:ext>
            </a:extLst>
          </a:blip>
          <a:srcRect l="1329" t="812"/>
          <a:stretch>
            <a:fillRect/>
          </a:stretch>
        </p:blipFill>
        <p:spPr bwMode="auto">
          <a:xfrm>
            <a:off x="6477000" y="1524000"/>
            <a:ext cx="2120900" cy="174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17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endParaRPr lang="en-US" sz="2000" b="0" dirty="0"/>
          </a:p>
        </p:txBody>
      </p:sp>
      <p:sp>
        <p:nvSpPr>
          <p:cNvPr id="3" name="Content Placeholder 2"/>
          <p:cNvSpPr>
            <a:spLocks noGrp="1"/>
          </p:cNvSpPr>
          <p:nvPr>
            <p:ph type="body" idx="1"/>
          </p:nvPr>
        </p:nvSpPr>
        <p:spPr>
          <a:xfrm>
            <a:off x="466928" y="1618313"/>
            <a:ext cx="3268493" cy="4597661"/>
          </a:xfrm>
        </p:spPr>
        <p:txBody>
          <a:bodyPr/>
          <a:lstStyle/>
          <a:p>
            <a:r>
              <a:rPr lang="en-US" altLang="en-US" sz="2000" dirty="0"/>
              <a:t>Some influential ones:</a:t>
            </a:r>
          </a:p>
          <a:p>
            <a:r>
              <a:rPr lang="en-US" altLang="en-US" sz="2000" dirty="0"/>
              <a:t>F</a:t>
            </a:r>
            <a:r>
              <a:rPr lang="en-US" altLang="en-US" sz="100" dirty="0"/>
              <a:t> </a:t>
            </a:r>
            <a:r>
              <a:rPr lang="en-US" altLang="en-US" sz="2000" dirty="0"/>
              <a:t>O</a:t>
            </a:r>
            <a:r>
              <a:rPr lang="en-US" altLang="en-US" sz="100" dirty="0"/>
              <a:t> </a:t>
            </a:r>
            <a:r>
              <a:rPr lang="en-US" altLang="en-US" sz="2000" dirty="0"/>
              <a:t>R</a:t>
            </a:r>
            <a:r>
              <a:rPr lang="en-US" altLang="en-US" sz="100" dirty="0"/>
              <a:t> </a:t>
            </a:r>
            <a:r>
              <a:rPr lang="en-US" altLang="en-US" sz="2000" dirty="0"/>
              <a:t>T</a:t>
            </a:r>
            <a:r>
              <a:rPr lang="en-US" altLang="en-US" sz="100" dirty="0"/>
              <a:t> </a:t>
            </a:r>
            <a:r>
              <a:rPr lang="en-US" altLang="en-US" sz="2000" dirty="0"/>
              <a:t>R</a:t>
            </a:r>
            <a:r>
              <a:rPr lang="en-US" altLang="en-US" sz="100" dirty="0"/>
              <a:t> </a:t>
            </a:r>
            <a:r>
              <a:rPr lang="en-US" altLang="en-US" sz="2000" dirty="0"/>
              <a:t>A</a:t>
            </a:r>
            <a:r>
              <a:rPr lang="en-US" altLang="en-US" sz="100" dirty="0"/>
              <a:t> </a:t>
            </a:r>
            <a:r>
              <a:rPr lang="en-US" altLang="en-US" sz="2000" dirty="0"/>
              <a:t>N</a:t>
            </a:r>
          </a:p>
          <a:p>
            <a:r>
              <a:rPr lang="en-US" altLang="en-US" sz="2000" dirty="0"/>
              <a:t>science / engineering</a:t>
            </a:r>
          </a:p>
          <a:p>
            <a:r>
              <a:rPr lang="en-US" altLang="en-US" sz="2000" dirty="0"/>
              <a:t>C</a:t>
            </a:r>
            <a:r>
              <a:rPr lang="en-US" altLang="en-US" sz="100" dirty="0"/>
              <a:t> </a:t>
            </a:r>
            <a:r>
              <a:rPr lang="en-US" altLang="en-US" sz="2000" dirty="0"/>
              <a:t>O</a:t>
            </a:r>
            <a:r>
              <a:rPr lang="en-US" altLang="en-US" sz="100" dirty="0"/>
              <a:t> </a:t>
            </a:r>
            <a:r>
              <a:rPr lang="en-US" altLang="en-US" sz="2000" dirty="0"/>
              <a:t>B</a:t>
            </a:r>
            <a:r>
              <a:rPr lang="en-US" altLang="en-US" sz="100" dirty="0"/>
              <a:t> </a:t>
            </a:r>
            <a:r>
              <a:rPr lang="en-US" altLang="en-US" sz="2000" dirty="0"/>
              <a:t>O</a:t>
            </a:r>
            <a:r>
              <a:rPr lang="en-US" altLang="en-US" sz="100" dirty="0"/>
              <a:t> </a:t>
            </a:r>
            <a:r>
              <a:rPr lang="en-US" altLang="en-US" sz="2000" dirty="0"/>
              <a:t>L</a:t>
            </a:r>
          </a:p>
          <a:p>
            <a:r>
              <a:rPr lang="en-US" altLang="en-US" sz="2000" dirty="0"/>
              <a:t>business data</a:t>
            </a:r>
          </a:p>
          <a:p>
            <a:r>
              <a:rPr lang="en-US" altLang="en-US" sz="2000" dirty="0"/>
              <a:t>L</a:t>
            </a:r>
            <a:r>
              <a:rPr lang="en-US" altLang="en-US" sz="100" dirty="0"/>
              <a:t> </a:t>
            </a:r>
            <a:r>
              <a:rPr lang="en-US" altLang="en-US" sz="2000" dirty="0"/>
              <a:t>I</a:t>
            </a:r>
            <a:r>
              <a:rPr lang="en-US" altLang="en-US" sz="100" dirty="0"/>
              <a:t> </a:t>
            </a:r>
            <a:r>
              <a:rPr lang="en-US" altLang="en-US" sz="2000" dirty="0"/>
              <a:t>S</a:t>
            </a:r>
            <a:r>
              <a:rPr lang="en-US" altLang="en-US" sz="100" dirty="0"/>
              <a:t> </a:t>
            </a:r>
            <a:r>
              <a:rPr lang="en-US" altLang="en-US" sz="2000" dirty="0"/>
              <a:t>P</a:t>
            </a:r>
          </a:p>
          <a:p>
            <a:r>
              <a:rPr lang="en-US" altLang="en-US" sz="2000" dirty="0"/>
              <a:t>logic and A</a:t>
            </a:r>
            <a:r>
              <a:rPr lang="en-US" altLang="en-US" sz="100" dirty="0"/>
              <a:t> </a:t>
            </a:r>
            <a:r>
              <a:rPr lang="en-US" altLang="en-US" sz="2000" dirty="0"/>
              <a:t>I</a:t>
            </a:r>
          </a:p>
          <a:p>
            <a:r>
              <a:rPr lang="en-US" altLang="en-US" sz="2000" dirty="0"/>
              <a:t>B</a:t>
            </a:r>
            <a:r>
              <a:rPr lang="en-US" altLang="en-US" sz="100" dirty="0"/>
              <a:t> </a:t>
            </a:r>
            <a:r>
              <a:rPr lang="en-US" altLang="en-US" sz="2000" dirty="0"/>
              <a:t>A</a:t>
            </a:r>
            <a:r>
              <a:rPr lang="en-US" altLang="en-US" sz="100" dirty="0"/>
              <a:t> </a:t>
            </a:r>
            <a:r>
              <a:rPr lang="en-US" altLang="en-US" sz="2000" dirty="0"/>
              <a:t>S</a:t>
            </a:r>
            <a:r>
              <a:rPr lang="en-US" altLang="en-US" sz="100" dirty="0"/>
              <a:t> </a:t>
            </a:r>
            <a:r>
              <a:rPr lang="en-US" altLang="en-US" sz="2000" dirty="0"/>
              <a:t>I</a:t>
            </a:r>
            <a:r>
              <a:rPr lang="en-US" altLang="en-US" sz="100" dirty="0"/>
              <a:t> </a:t>
            </a:r>
            <a:r>
              <a:rPr lang="en-US" altLang="en-US" sz="2000" dirty="0"/>
              <a:t>C</a:t>
            </a:r>
          </a:p>
          <a:p>
            <a:r>
              <a:rPr lang="en-US" altLang="en-US" sz="2000" dirty="0"/>
              <a:t>a simple language</a:t>
            </a:r>
          </a:p>
        </p:txBody>
      </p:sp>
      <p:pic>
        <p:nvPicPr>
          <p:cNvPr id="6" name="Picture 3" descr="A chart lists the evolution of programming language from 1954 to 2002. The name of the language, developed year and its predecessors are as follows. Fortran in 1954. L I S P and ALGOL, derived from Fortran, in 1958. COBOL in 1959. P L forward slash 1 in 1964, derived from ALGOL and COBOL. BASIC in 1965. SIMULA and B C P L in 1967, both derived from ALGOL. LOGO in 1968, derived from LISP. B in 1969, derived from B C P L. PROLOG and PASCAL in 1970, PASCAL derived from ALGOL. C in 1971, derived from B. SMALL TALK in 1972, derived from, LOGO and SIMULA. SCHEME in 1975, derived from ALGOL and LISP. COMMON LISP in 1980, derived from LISP. A D A in 1983, derived from PASCAL. C plus plus in 1985, derived from C and PASCAL. Eiffel, Object Pascal and objective C in 1986, Eiffel derived from A D A and SIMULA, Object Pascal From Pascal and Small talk, Objective C from C and Small talk. HASKEL in 1987, derived from SCHEME. CLOS in 1988, derived from Common LISP. JAVA in 1994, derived from SMALL TALK and C plus plus. C sharp in 2002, derived from Java and C plus plus. All the languages are classified into 8 categories. The categories are further categorized into 2, declarative and imperative. The following are the declarative categories. functional, functional object oriented, and logical. Languages falls under the functional categories are as follows. LISP, LOGO, SHEME, COMMON LISP and HASKEL. PROLOG is the only language which falls under Logical category and CLOS in the functional object oriented category. The following are the imperative categories. Procedural, object based, and object oriented. Languages that fall under the procedural categories are as follows. FORTRAN, ALGOL, P L forward slash 1, BASIC, PASCAL, B C P L, B, and C. Object oriented, SIMULA, SMALL TALK, Eiffel, Object Pascal, Objective C, C plus plus, Java and C sharp. A D A is the only Object based languag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669" y="1618313"/>
            <a:ext cx="3303062" cy="45411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290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Modern Languages </a:t>
            </a:r>
            <a:r>
              <a:rPr lang="en-US" sz="2000" b="0" dirty="0"/>
              <a:t>(1 of 2)</a:t>
            </a:r>
          </a:p>
        </p:txBody>
      </p:sp>
      <p:sp>
        <p:nvSpPr>
          <p:cNvPr id="3" name="Content Placeholder 2"/>
          <p:cNvSpPr>
            <a:spLocks noGrp="1"/>
          </p:cNvSpPr>
          <p:nvPr>
            <p:ph type="body" idx="1"/>
          </p:nvPr>
        </p:nvSpPr>
        <p:spPr/>
        <p:txBody>
          <a:bodyPr/>
          <a:lstStyle/>
          <a:p>
            <a:pPr indent="-256032">
              <a:tabLst>
                <a:tab pos="2627313" algn="l"/>
              </a:tabLst>
            </a:pPr>
            <a:r>
              <a:rPr lang="en-US" altLang="en-US" b="1" dirty="0"/>
              <a:t>procedural languages</a:t>
            </a:r>
            <a:r>
              <a:rPr lang="en-US" altLang="en-US" dirty="0"/>
              <a:t>:  programs are a series of commands</a:t>
            </a:r>
          </a:p>
          <a:p>
            <a:pPr marL="740664" lvl="1" indent="-283464">
              <a:tabLst>
                <a:tab pos="2627313" algn="l"/>
              </a:tabLst>
            </a:pPr>
            <a:r>
              <a:rPr lang="en-US" altLang="en-US" b="1" dirty="0"/>
              <a:t>Pascal</a:t>
            </a:r>
            <a:r>
              <a:rPr lang="en-US" altLang="en-US" dirty="0"/>
              <a:t> (1970):designed for education</a:t>
            </a:r>
          </a:p>
          <a:p>
            <a:pPr marL="740664" lvl="1" indent="-283464">
              <a:tabLst>
                <a:tab pos="2627313" algn="l"/>
              </a:tabLst>
            </a:pPr>
            <a:r>
              <a:rPr lang="en-US" altLang="en-US" b="1" dirty="0"/>
              <a:t>C</a:t>
            </a:r>
            <a:r>
              <a:rPr lang="en-US" altLang="en-US" dirty="0"/>
              <a:t> (1972): low-level operating systems and device drivers</a:t>
            </a:r>
          </a:p>
          <a:p>
            <a:pPr indent="-256032">
              <a:tabLst>
                <a:tab pos="2627313" algn="l"/>
              </a:tabLst>
            </a:pPr>
            <a:r>
              <a:rPr lang="en-US" altLang="en-US" b="1" dirty="0"/>
              <a:t>functional programming</a:t>
            </a:r>
            <a:r>
              <a:rPr lang="en-US" altLang="en-US" dirty="0"/>
              <a:t>:  functions map inputs to outputs</a:t>
            </a:r>
          </a:p>
          <a:p>
            <a:pPr marL="740664" lvl="1" indent="-283464">
              <a:tabLst>
                <a:tab pos="2627313" algn="l"/>
              </a:tabLst>
            </a:pPr>
            <a:r>
              <a:rPr lang="en-US" altLang="en-US" b="1" dirty="0"/>
              <a:t>Lisp </a:t>
            </a:r>
            <a:r>
              <a:rPr lang="en-US" altLang="en-US" dirty="0"/>
              <a:t>(1958) / </a:t>
            </a:r>
            <a:r>
              <a:rPr lang="en-US" altLang="en-US" b="1" dirty="0"/>
              <a:t>Scheme</a:t>
            </a:r>
            <a:r>
              <a:rPr lang="en-US" altLang="en-US" dirty="0"/>
              <a:t> (1975), </a:t>
            </a:r>
            <a:r>
              <a:rPr lang="en-US" altLang="en-US" b="1" dirty="0"/>
              <a:t>M</a:t>
            </a:r>
            <a:r>
              <a:rPr lang="en-US" altLang="en-US" sz="100" b="1" dirty="0"/>
              <a:t> </a:t>
            </a:r>
            <a:r>
              <a:rPr lang="en-US" altLang="en-US" b="1" dirty="0"/>
              <a:t>L</a:t>
            </a:r>
            <a:r>
              <a:rPr lang="en-US" altLang="en-US" dirty="0"/>
              <a:t> (1973), </a:t>
            </a:r>
            <a:r>
              <a:rPr lang="en-US" altLang="en-US" b="1" dirty="0"/>
              <a:t>Haskell</a:t>
            </a:r>
            <a:r>
              <a:rPr lang="en-US" altLang="en-US" dirty="0"/>
              <a:t> (1990)</a:t>
            </a:r>
          </a:p>
        </p:txBody>
      </p:sp>
    </p:spTree>
    <p:extLst>
      <p:ext uri="{BB962C8B-B14F-4D97-AF65-F5344CB8AC3E}">
        <p14:creationId xmlns:p14="http://schemas.microsoft.com/office/powerpoint/2010/main" val="255193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Modern Languages </a:t>
            </a:r>
            <a:r>
              <a:rPr lang="en-US" sz="2000" b="0" dirty="0"/>
              <a:t>(2 of 2)</a:t>
            </a:r>
          </a:p>
        </p:txBody>
      </p:sp>
      <p:sp>
        <p:nvSpPr>
          <p:cNvPr id="3" name="Content Placeholder 2"/>
          <p:cNvSpPr>
            <a:spLocks noGrp="1"/>
          </p:cNvSpPr>
          <p:nvPr>
            <p:ph type="body" idx="1"/>
          </p:nvPr>
        </p:nvSpPr>
        <p:spPr/>
        <p:txBody>
          <a:bodyPr/>
          <a:lstStyle/>
          <a:p>
            <a:pPr indent="-256032">
              <a:tabLst>
                <a:tab pos="2627313" algn="l"/>
              </a:tabLst>
            </a:pPr>
            <a:r>
              <a:rPr lang="en-US" altLang="en-US" b="1" dirty="0"/>
              <a:t>object-oriented languages:  </a:t>
            </a:r>
            <a:r>
              <a:rPr lang="en-US" altLang="en-US" dirty="0"/>
              <a:t>programs use interacting “objects”</a:t>
            </a:r>
          </a:p>
          <a:p>
            <a:pPr marL="740664" lvl="1" indent="-283464">
              <a:tabLst>
                <a:tab pos="2627313" algn="l"/>
              </a:tabLst>
            </a:pPr>
            <a:r>
              <a:rPr lang="en-US" altLang="en-US" b="1" dirty="0"/>
              <a:t>Smalltalk</a:t>
            </a:r>
            <a:r>
              <a:rPr lang="en-US" altLang="en-US" dirty="0"/>
              <a:t> (1980): first major object-oriented language</a:t>
            </a:r>
          </a:p>
          <a:p>
            <a:pPr marL="740664" lvl="1" indent="-283464">
              <a:tabLst>
                <a:tab pos="2627313" algn="l"/>
              </a:tabLst>
            </a:pPr>
            <a:r>
              <a:rPr lang="en-US" altLang="en-US" b="1" dirty="0"/>
              <a:t>C++ </a:t>
            </a:r>
            <a:r>
              <a:rPr lang="en-US" altLang="en-US" dirty="0"/>
              <a:t>(1985): “object-oriented” improvements to C</a:t>
            </a:r>
          </a:p>
          <a:p>
            <a:pPr lvl="2" indent="-228600">
              <a:tabLst>
                <a:tab pos="2627313" algn="l"/>
              </a:tabLst>
            </a:pPr>
            <a:r>
              <a:rPr lang="en-US" altLang="en-US" dirty="0"/>
              <a:t>successful in industry; used to build major O</a:t>
            </a:r>
            <a:r>
              <a:rPr lang="en-US" altLang="en-US" sz="100" dirty="0"/>
              <a:t> </a:t>
            </a:r>
            <a:r>
              <a:rPr lang="en-US" altLang="en-US" dirty="0" err="1"/>
              <a:t>Ses</a:t>
            </a:r>
            <a:r>
              <a:rPr lang="en-US" altLang="en-US" dirty="0"/>
              <a:t> such as Windows</a:t>
            </a:r>
          </a:p>
          <a:p>
            <a:pPr marL="740664" lvl="1" indent="-283464">
              <a:tabLst>
                <a:tab pos="2627313" algn="l"/>
              </a:tabLst>
            </a:pPr>
            <a:r>
              <a:rPr lang="en-US" altLang="en-US" b="1" dirty="0"/>
              <a:t>Java</a:t>
            </a:r>
            <a:r>
              <a:rPr lang="en-US" altLang="en-US" dirty="0"/>
              <a:t> (1995): designed for embedded systems, web apps/servers</a:t>
            </a:r>
          </a:p>
          <a:p>
            <a:pPr lvl="2" indent="-228600">
              <a:tabLst>
                <a:tab pos="2627313" algn="l"/>
              </a:tabLst>
            </a:pPr>
            <a:r>
              <a:rPr lang="en-US" altLang="en-US" dirty="0"/>
              <a:t>Runs on many platforms (Windows, Mac, Linux, cell phones...)</a:t>
            </a:r>
          </a:p>
          <a:p>
            <a:pPr lvl="2" indent="-228600">
              <a:tabLst>
                <a:tab pos="2627313" algn="l"/>
              </a:tabLst>
            </a:pPr>
            <a:r>
              <a:rPr lang="en-US" altLang="en-US" dirty="0"/>
              <a:t>The language taught in this textbook</a:t>
            </a:r>
          </a:p>
        </p:txBody>
      </p:sp>
    </p:spTree>
    <p:extLst>
      <p:ext uri="{BB962C8B-B14F-4D97-AF65-F5344CB8AC3E}">
        <p14:creationId xmlns:p14="http://schemas.microsoft.com/office/powerpoint/2010/main" val="265927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Java Programs with </a:t>
            </a:r>
            <a:r>
              <a:rPr lang="en-US" dirty="0" err="1"/>
              <a:t>Println</a:t>
            </a:r>
            <a:r>
              <a:rPr lang="en-US" dirty="0"/>
              <a:t> Statements</a:t>
            </a:r>
          </a:p>
        </p:txBody>
      </p:sp>
    </p:spTree>
    <p:extLst>
      <p:ext uri="{BB962C8B-B14F-4D97-AF65-F5344CB8AC3E}">
        <p14:creationId xmlns:p14="http://schemas.microsoft.com/office/powerpoint/2010/main" val="205249227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7480</TotalTime>
  <Words>1364</Words>
  <Application>Microsoft Office PowerPoint</Application>
  <PresentationFormat>On-screen Show (4:3)</PresentationFormat>
  <Paragraphs>185</Paragraphs>
  <Slides>33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2" baseType="lpstr">
      <vt:lpstr>Arial</vt:lpstr>
      <vt:lpstr>Consolas</vt:lpstr>
      <vt:lpstr>Courier New</vt:lpstr>
      <vt:lpstr>Noto Sans Symbols</vt:lpstr>
      <vt:lpstr>Times New Roman</vt:lpstr>
      <vt:lpstr>Verdana</vt:lpstr>
      <vt:lpstr>508 Lecture</vt:lpstr>
      <vt:lpstr>1_508 Lecture</vt:lpstr>
      <vt:lpstr>Equation</vt:lpstr>
      <vt:lpstr>Building Java Programs</vt:lpstr>
      <vt:lpstr>What is Computer Science? (1 of 2)</vt:lpstr>
      <vt:lpstr>What is Computer Science? (2 of 2)</vt:lpstr>
      <vt:lpstr>The C S Job Market</vt:lpstr>
      <vt:lpstr>What is Programming?</vt:lpstr>
      <vt:lpstr>Programming Languages</vt:lpstr>
      <vt:lpstr>Some Modern Languages (1 of 2)</vt:lpstr>
      <vt:lpstr>Some Modern Languages (2 of 2)</vt:lpstr>
      <vt:lpstr>Basic Java Programs with Println Statements</vt:lpstr>
      <vt:lpstr>Compile/Run a Program (1 of 2)</vt:lpstr>
      <vt:lpstr>Compile/Run a Program (2 of 2)</vt:lpstr>
      <vt:lpstr>Structure of a Java Program</vt:lpstr>
      <vt:lpstr>Creating a class</vt:lpstr>
      <vt:lpstr>Creating a method</vt:lpstr>
      <vt:lpstr>A Java Program</vt:lpstr>
      <vt:lpstr>Practice ICA, Part 1</vt:lpstr>
      <vt:lpstr>System.out.println</vt:lpstr>
      <vt:lpstr>Syntax</vt:lpstr>
      <vt:lpstr>Syntax Error Example</vt:lpstr>
      <vt:lpstr>Strings (1 of 2)</vt:lpstr>
      <vt:lpstr>Strings (2 of 2)</vt:lpstr>
      <vt:lpstr>Escape Sequences</vt:lpstr>
      <vt:lpstr>Practice ICA, Part 2</vt:lpstr>
      <vt:lpstr>Questions 1</vt:lpstr>
      <vt:lpstr>Answers 1</vt:lpstr>
      <vt:lpstr>Questions 2</vt:lpstr>
      <vt:lpstr>Answers 2</vt:lpstr>
      <vt:lpstr>Identifiers</vt:lpstr>
      <vt:lpstr>Keywords</vt:lpstr>
      <vt:lpstr>Comments</vt:lpstr>
      <vt:lpstr>Using Comments</vt:lpstr>
      <vt:lpstr>Comments Example</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298</cp:revision>
  <dcterms:modified xsi:type="dcterms:W3CDTF">2019-02-05T21:47:45Z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