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44"/>
  </p:notesMasterIdLst>
  <p:handoutMasterIdLst>
    <p:handoutMasterId r:id="rId45"/>
  </p:handoutMasterIdLst>
  <p:sldIdLst>
    <p:sldId id="270" r:id="rId3"/>
    <p:sldId id="333" r:id="rId4"/>
    <p:sldId id="395" r:id="rId5"/>
    <p:sldId id="396" r:id="rId6"/>
    <p:sldId id="397" r:id="rId7"/>
    <p:sldId id="433" r:id="rId8"/>
    <p:sldId id="434" r:id="rId9"/>
    <p:sldId id="335" r:id="rId10"/>
    <p:sldId id="398" r:id="rId11"/>
    <p:sldId id="300" r:id="rId12"/>
    <p:sldId id="432" r:id="rId13"/>
    <p:sldId id="379" r:id="rId14"/>
    <p:sldId id="399" r:id="rId15"/>
    <p:sldId id="400" r:id="rId16"/>
    <p:sldId id="401" r:id="rId17"/>
    <p:sldId id="402" r:id="rId18"/>
    <p:sldId id="403" r:id="rId19"/>
    <p:sldId id="426" r:id="rId20"/>
    <p:sldId id="405" r:id="rId21"/>
    <p:sldId id="406" r:id="rId22"/>
    <p:sldId id="407" r:id="rId23"/>
    <p:sldId id="408" r:id="rId24"/>
    <p:sldId id="306" r:id="rId25"/>
    <p:sldId id="409" r:id="rId26"/>
    <p:sldId id="410" r:id="rId27"/>
    <p:sldId id="412" r:id="rId28"/>
    <p:sldId id="411" r:id="rId29"/>
    <p:sldId id="415" r:id="rId30"/>
    <p:sldId id="416" r:id="rId31"/>
    <p:sldId id="361" r:id="rId32"/>
    <p:sldId id="417" r:id="rId33"/>
    <p:sldId id="418" r:id="rId34"/>
    <p:sldId id="414" r:id="rId35"/>
    <p:sldId id="420" r:id="rId36"/>
    <p:sldId id="421" r:id="rId37"/>
    <p:sldId id="419" r:id="rId38"/>
    <p:sldId id="423" r:id="rId39"/>
    <p:sldId id="424" r:id="rId40"/>
    <p:sldId id="425" r:id="rId41"/>
    <p:sldId id="431" r:id="rId42"/>
    <p:sldId id="298"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79" autoAdjust="0"/>
    <p:restoredTop sz="96395" autoAdjust="0"/>
  </p:normalViewPr>
  <p:slideViewPr>
    <p:cSldViewPr snapToGrid="0" snapToObjects="1">
      <p:cViewPr varScale="1">
        <p:scale>
          <a:sx n="73" d="100"/>
          <a:sy n="73" d="100"/>
        </p:scale>
        <p:origin x="1092" y="66"/>
      </p:cViewPr>
      <p:guideLst>
        <p:guide orient="horz" pos="2136"/>
        <p:guide pos="288"/>
      </p:guideLst>
    </p:cSldViewPr>
  </p:slideViewPr>
  <p:outlineViewPr>
    <p:cViewPr>
      <p:scale>
        <a:sx n="33" d="100"/>
        <a:sy n="33" d="100"/>
      </p:scale>
      <p:origin x="0" y="-25056"/>
    </p:cViewPr>
  </p:outlineViewPr>
  <p:notesTextViewPr>
    <p:cViewPr>
      <p:scale>
        <a:sx n="100" d="100"/>
        <a:sy n="100" d="100"/>
      </p:scale>
      <p:origin x="0" y="0"/>
    </p:cViewPr>
  </p:notesTextViewPr>
  <p:sorterViewPr>
    <p:cViewPr>
      <p:scale>
        <a:sx n="114" d="100"/>
        <a:sy n="114" d="100"/>
      </p:scale>
      <p:origin x="0" y="-91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a:t>
            </a:r>
            <a:r>
              <a:rPr lang="en-US" sz="1200" b="0" i="0" u="none" strike="noStrike" kern="1200" cap="none" dirty="0" err="1">
                <a:solidFill>
                  <a:schemeClr val="dk1"/>
                </a:solidFill>
                <a:latin typeface="Arial"/>
                <a:ea typeface="Arial"/>
                <a:cs typeface="Arial"/>
                <a:sym typeface="Arial"/>
              </a:rPr>
              <a:t>MathType</a:t>
            </a:r>
            <a:r>
              <a:rPr lang="en-US" sz="1200" b="0" i="0" u="none" strike="noStrike" kern="1200" cap="none" dirty="0">
                <a:solidFill>
                  <a:schemeClr val="dk1"/>
                </a:solidFill>
                <a:latin typeface="Arial"/>
                <a:ea typeface="Arial"/>
                <a:cs typeface="Arial"/>
                <a:sym typeface="Arial"/>
              </a:rPr>
              <a:t>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Content Placeholder 2"/>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47050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0897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74055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
        <p:nvSpPr>
          <p:cNvPr id="12" name="Shape 26"/>
          <p:cNvSpPr txBox="1">
            <a:spLocks noGrp="1"/>
          </p:cNvSpPr>
          <p:nvPr>
            <p:ph type="body" idx="15" hasCustomPrompt="1"/>
          </p:nvPr>
        </p:nvSpPr>
        <p:spPr>
          <a:xfrm>
            <a:off x="457200" y="56420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115086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9975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9728" y="2259461"/>
            <a:ext cx="8229600" cy="519090"/>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3046764"/>
            <a:ext cx="8229600" cy="45499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
        <p:nvSpPr>
          <p:cNvPr id="12" name="Shape 26"/>
          <p:cNvSpPr txBox="1">
            <a:spLocks noGrp="1"/>
          </p:cNvSpPr>
          <p:nvPr>
            <p:ph type="body" idx="15" hasCustomPrompt="1"/>
          </p:nvPr>
        </p:nvSpPr>
        <p:spPr>
          <a:xfrm>
            <a:off x="457200" y="3689599"/>
            <a:ext cx="8229600" cy="373865"/>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3" name="Shape 26"/>
          <p:cNvSpPr txBox="1">
            <a:spLocks noGrp="1"/>
          </p:cNvSpPr>
          <p:nvPr>
            <p:ph type="body" idx="16" hasCustomPrompt="1"/>
          </p:nvPr>
        </p:nvSpPr>
        <p:spPr>
          <a:xfrm>
            <a:off x="457200" y="4261635"/>
            <a:ext cx="8229600" cy="373865"/>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4" name="Shape 26"/>
          <p:cNvSpPr txBox="1">
            <a:spLocks noGrp="1"/>
          </p:cNvSpPr>
          <p:nvPr>
            <p:ph type="body" idx="17" hasCustomPrompt="1"/>
          </p:nvPr>
        </p:nvSpPr>
        <p:spPr>
          <a:xfrm>
            <a:off x="459728" y="4887287"/>
            <a:ext cx="8229600" cy="373865"/>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5" name="Shape 26"/>
          <p:cNvSpPr txBox="1">
            <a:spLocks noGrp="1"/>
          </p:cNvSpPr>
          <p:nvPr>
            <p:ph type="body" idx="18" hasCustomPrompt="1"/>
          </p:nvPr>
        </p:nvSpPr>
        <p:spPr>
          <a:xfrm>
            <a:off x="457200" y="5483443"/>
            <a:ext cx="8229600" cy="373865"/>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6" name="Shape 26"/>
          <p:cNvSpPr txBox="1">
            <a:spLocks noGrp="1"/>
          </p:cNvSpPr>
          <p:nvPr>
            <p:ph type="body" idx="19" hasCustomPrompt="1"/>
          </p:nvPr>
        </p:nvSpPr>
        <p:spPr>
          <a:xfrm>
            <a:off x="609600" y="3841999"/>
            <a:ext cx="8229600" cy="373865"/>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394387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8929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48678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29810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Content Placeholder 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0" r:id="rId2"/>
    <p:sldLayoutId id="2147483667" r:id="rId3"/>
    <p:sldLayoutId id="2147483668" r:id="rId4"/>
    <p:sldLayoutId id="2147483651"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76108130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Building Java Programs</a:t>
            </a:r>
          </a:p>
        </p:txBody>
      </p:sp>
      <p:sp>
        <p:nvSpPr>
          <p:cNvPr id="196" name="Text Placeholder 2"/>
          <p:cNvSpPr txBox="1">
            <a:spLocks noGrp="1"/>
          </p:cNvSpPr>
          <p:nvPr>
            <p:ph type="body" idx="1"/>
          </p:nvPr>
        </p:nvSpPr>
        <p:spPr>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b="0" i="0" u="none" strike="noStrike" cap="none" dirty="0">
                <a:solidFill>
                  <a:srgbClr val="007FA3"/>
                </a:solidFill>
                <a:ea typeface="Arial"/>
                <a:cs typeface="Arial"/>
                <a:sym typeface="Arial"/>
              </a:rPr>
              <a:t>Fourth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lvl="0">
              <a:buSzPct val="25000"/>
            </a:pPr>
            <a:r>
              <a:rPr lang="en-US" dirty="0"/>
              <a:t>Chapter 1</a:t>
            </a:r>
          </a:p>
          <a:p>
            <a:pPr lvl="0">
              <a:buSzPct val="25000"/>
            </a:pPr>
            <a:r>
              <a:rPr lang="en-US" sz="3000" i="0" u="none" strike="noStrike" cap="none" dirty="0">
                <a:solidFill>
                  <a:schemeClr val="dk1"/>
                </a:solidFill>
                <a:ea typeface="Arial"/>
                <a:cs typeface="Arial"/>
                <a:sym typeface="Arial"/>
              </a:rPr>
              <a:t>Sections 3 and 4</a:t>
            </a:r>
          </a:p>
        </p:txBody>
      </p:sp>
      <p:sp>
        <p:nvSpPr>
          <p:cNvPr id="199" name="Text Placeholder 4"/>
          <p:cNvSpPr txBox="1">
            <a:spLocks noGrp="1"/>
          </p:cNvSpPr>
          <p:nvPr>
            <p:ph type="body" idx="3"/>
          </p:nvPr>
        </p:nvSpPr>
        <p:spPr>
          <a:prstGeom prst="rect">
            <a:avLst/>
          </a:prstGeom>
          <a:noFill/>
          <a:ln>
            <a:noFill/>
          </a:ln>
        </p:spPr>
        <p:txBody>
          <a:bodyPr lIns="0" tIns="0" rIns="0" bIns="0" anchor="t" anchorCtr="0">
            <a:noAutofit/>
          </a:bodyPr>
          <a:lstStyle/>
          <a:p>
            <a:pPr lvl="0">
              <a:buSzPct val="25000"/>
            </a:pPr>
            <a:r>
              <a:rPr lang="en-US" dirty="0"/>
              <a:t>Introduction to Java Programming</a:t>
            </a:r>
          </a:p>
        </p:txBody>
      </p:sp>
      <p:pic>
        <p:nvPicPr>
          <p:cNvPr id="11"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4319" y="1600200"/>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Example</a:t>
            </a:r>
          </a:p>
        </p:txBody>
      </p:sp>
      <p:pic>
        <p:nvPicPr>
          <p:cNvPr id="4" name="Picture 2" descr="Computer code has 13 lines. The lines read as follows. Line 1. forward slash asterisk Suzy Student comma C S 1 0 1 comma Fall 2019. Line 2, indented once. This program prints lyrics about period period period something period asterisk forward slash. Line 3. public class B a W i t D a B a left brace. Line 4, indented once. public static void main left parenthesis String left bracket right bracket a r g s right parenthesis left brace. Line 5, indented twice. forward slash forward slash first verse. Line 6, indented twice. System period out period print l n left parenthesis double quote B a w i t d a b a double quote right parenthesis semicolon. Line 7, indented twice. System period out period print l n left parenthesis double quote d a bang a dang diggy diggy double quote right parenthesis semicolon. Line 8, indented twice. System period out period print l n left parenthesis right parenthesis semicolon. Line 9, indented twice. forward slash forward slash second verse. Line 10, indented twice. System period out period print l n left parenthesis double quote diggy said the boogy double quote right parenthesis semicolon. Line 11, indented twice. System period out period print l n left parenthesis double quote said up jump the boogy double quote right parenthesis semicolon. Line 12, indented once. right brace. Line 13. right brace."/>
          <p:cNvPicPr>
            <a:picLocks noChangeAspect="1"/>
          </p:cNvPicPr>
          <p:nvPr/>
        </p:nvPicPr>
        <p:blipFill>
          <a:blip r:embed="rId2"/>
          <a:stretch>
            <a:fillRect/>
          </a:stretch>
        </p:blipFill>
        <p:spPr>
          <a:xfrm>
            <a:off x="528638" y="1670117"/>
            <a:ext cx="8086725" cy="4305300"/>
          </a:xfrm>
          <a:prstGeom prst="rect">
            <a:avLst/>
          </a:prstGeom>
        </p:spPr>
      </p:pic>
    </p:spTree>
    <p:extLst>
      <p:ext uri="{BB962C8B-B14F-4D97-AF65-F5344CB8AC3E}">
        <p14:creationId xmlns:p14="http://schemas.microsoft.com/office/powerpoint/2010/main" val="3006064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4D86-218B-4103-9793-EE25EAB5CFEB}"/>
              </a:ext>
            </a:extLst>
          </p:cNvPr>
          <p:cNvSpPr>
            <a:spLocks noGrp="1"/>
          </p:cNvSpPr>
          <p:nvPr>
            <p:ph type="title"/>
          </p:nvPr>
        </p:nvSpPr>
        <p:spPr>
          <a:solidFill>
            <a:srgbClr val="00B0F0"/>
          </a:solidFill>
        </p:spPr>
        <p:txBody>
          <a:bodyPr/>
          <a:lstStyle/>
          <a:p>
            <a:r>
              <a:rPr lang="en-US" sz="4400" dirty="0">
                <a:solidFill>
                  <a:schemeClr val="bg1"/>
                </a:solidFill>
              </a:rPr>
              <a:t>In-Class Assignment 1</a:t>
            </a:r>
          </a:p>
        </p:txBody>
      </p:sp>
      <p:sp>
        <p:nvSpPr>
          <p:cNvPr id="3" name="Text Placeholder 2">
            <a:extLst>
              <a:ext uri="{FF2B5EF4-FFF2-40B4-BE49-F238E27FC236}">
                <a16:creationId xmlns:a16="http://schemas.microsoft.com/office/drawing/2014/main" id="{9DDB0DC2-6933-442B-9D67-418E88DEAD41}"/>
              </a:ext>
            </a:extLst>
          </p:cNvPr>
          <p:cNvSpPr>
            <a:spLocks noGrp="1"/>
          </p:cNvSpPr>
          <p:nvPr>
            <p:ph type="body" idx="1"/>
          </p:nvPr>
        </p:nvSpPr>
        <p:spPr>
          <a:xfrm>
            <a:off x="457200" y="1452155"/>
            <a:ext cx="8229600" cy="4826725"/>
          </a:xfrm>
        </p:spPr>
        <p:txBody>
          <a:bodyPr/>
          <a:lstStyle/>
          <a:p>
            <a:r>
              <a:rPr lang="en-US" sz="2000" dirty="0"/>
              <a:t>Create a class in </a:t>
            </a:r>
            <a:r>
              <a:rPr lang="en-US" sz="2000" dirty="0" err="1"/>
              <a:t>BlueJ</a:t>
            </a:r>
            <a:r>
              <a:rPr lang="en-US" sz="2000" dirty="0"/>
              <a:t> named </a:t>
            </a:r>
            <a:r>
              <a:rPr lang="en-US" sz="2000" b="1" dirty="0"/>
              <a:t>Egg</a:t>
            </a:r>
            <a:r>
              <a:rPr lang="en-US" sz="2000" dirty="0"/>
              <a:t>.</a:t>
            </a:r>
          </a:p>
          <a:p>
            <a:r>
              <a:rPr lang="en-US" sz="2000" dirty="0"/>
              <a:t>Copy and past the contents of the CS21Comment Header at the beginning of you Java file and update the following:</a:t>
            </a:r>
          </a:p>
          <a:p>
            <a:pPr lvl="1"/>
            <a:r>
              <a:rPr lang="en-US" sz="2000" dirty="0"/>
              <a:t>Your first and last name after Author:</a:t>
            </a:r>
          </a:p>
          <a:p>
            <a:pPr lvl="1"/>
            <a:r>
              <a:rPr lang="en-US" sz="2000" dirty="0"/>
              <a:t>ICA1 after Assignment: </a:t>
            </a:r>
          </a:p>
          <a:p>
            <a:pPr lvl="1"/>
            <a:r>
              <a:rPr lang="en-US" sz="2000" dirty="0"/>
              <a:t>Egg after Name of Class:</a:t>
            </a:r>
          </a:p>
          <a:p>
            <a:pPr lvl="1"/>
            <a:r>
              <a:rPr lang="en-US" sz="2000" dirty="0"/>
              <a:t>Delete the rest</a:t>
            </a:r>
          </a:p>
          <a:p>
            <a:r>
              <a:rPr lang="en-US" sz="2000" dirty="0"/>
              <a:t>Write code that will create the following output:</a:t>
            </a:r>
          </a:p>
          <a:p>
            <a:pPr marL="432" indent="0">
              <a:buNone/>
            </a:pPr>
            <a:endParaRPr lang="en-US" sz="2000" dirty="0"/>
          </a:p>
          <a:p>
            <a:r>
              <a:rPr lang="en-US" sz="2000" dirty="0"/>
              <a:t>Add single line comments that indicate where main ends, where the Egg class ends, and to any lines of code you feel need explaining.</a:t>
            </a:r>
          </a:p>
        </p:txBody>
      </p:sp>
      <p:pic>
        <p:nvPicPr>
          <p:cNvPr id="5" name="Picture 4">
            <a:extLst>
              <a:ext uri="{FF2B5EF4-FFF2-40B4-BE49-F238E27FC236}">
                <a16:creationId xmlns:a16="http://schemas.microsoft.com/office/drawing/2014/main" id="{70189CD8-2DD9-4FA3-86B2-8C2FFE422C59}"/>
              </a:ext>
            </a:extLst>
          </p:cNvPr>
          <p:cNvPicPr>
            <a:picLocks noChangeAspect="1"/>
          </p:cNvPicPr>
          <p:nvPr/>
        </p:nvPicPr>
        <p:blipFill>
          <a:blip r:embed="rId2"/>
          <a:stretch>
            <a:fillRect/>
          </a:stretch>
        </p:blipFill>
        <p:spPr>
          <a:xfrm>
            <a:off x="6185361" y="3714206"/>
            <a:ext cx="1552792" cy="1691639"/>
          </a:xfrm>
          <a:prstGeom prst="rect">
            <a:avLst/>
          </a:prstGeom>
        </p:spPr>
      </p:pic>
    </p:spTree>
    <p:extLst>
      <p:ext uri="{BB962C8B-B14F-4D97-AF65-F5344CB8AC3E}">
        <p14:creationId xmlns:p14="http://schemas.microsoft.com/office/powerpoint/2010/main" val="97334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itle 1"/>
          <p:cNvSpPr>
            <a:spLocks noGrp="1" noChangeArrowheads="1"/>
          </p:cNvSpPr>
          <p:nvPr>
            <p:ph type="ctrTitle"/>
          </p:nvPr>
        </p:nvSpPr>
        <p:spPr/>
        <p:txBody>
          <a:bodyPr/>
          <a:lstStyle/>
          <a:p>
            <a:r>
              <a:rPr lang="en-US" altLang="en-US" dirty="0"/>
              <a:t>Static methods  </a:t>
            </a:r>
          </a:p>
        </p:txBody>
      </p:sp>
    </p:spTree>
    <p:extLst>
      <p:ext uri="{BB962C8B-B14F-4D97-AF65-F5344CB8AC3E}">
        <p14:creationId xmlns:p14="http://schemas.microsoft.com/office/powerpoint/2010/main" val="1442571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endParaRPr lang="en-US" sz="2000" b="0" dirty="0"/>
          </a:p>
        </p:txBody>
      </p:sp>
      <p:sp>
        <p:nvSpPr>
          <p:cNvPr id="3" name="Content Placeholder 2"/>
          <p:cNvSpPr>
            <a:spLocks noGrp="1"/>
          </p:cNvSpPr>
          <p:nvPr>
            <p:ph type="body" idx="1"/>
          </p:nvPr>
        </p:nvSpPr>
        <p:spPr>
          <a:xfrm>
            <a:off x="457200" y="1600200"/>
            <a:ext cx="6225702" cy="4629149"/>
          </a:xfrm>
        </p:spPr>
        <p:txBody>
          <a:bodyPr/>
          <a:lstStyle/>
          <a:p>
            <a:r>
              <a:rPr lang="en-US" altLang="en-US" sz="2000" dirty="0"/>
              <a:t>algorithm: A list of steps for solving a problem.</a:t>
            </a:r>
          </a:p>
          <a:p>
            <a:r>
              <a:rPr lang="en-US" altLang="en-US" sz="2000" dirty="0"/>
              <a:t>Example algorithm: “Bake sugar cookies”</a:t>
            </a:r>
          </a:p>
          <a:p>
            <a:pPr lvl="1"/>
            <a:r>
              <a:rPr lang="en-US" altLang="en-US" sz="2000" dirty="0"/>
              <a:t>Mix the dry ingredients.</a:t>
            </a:r>
          </a:p>
          <a:p>
            <a:pPr lvl="1"/>
            <a:r>
              <a:rPr lang="en-US" altLang="en-US" sz="2000" dirty="0"/>
              <a:t>Cream the butter and sugar.</a:t>
            </a:r>
          </a:p>
          <a:p>
            <a:pPr lvl="1"/>
            <a:r>
              <a:rPr lang="en-US" altLang="en-US" sz="2000" dirty="0"/>
              <a:t>Beat in the eggs.</a:t>
            </a:r>
          </a:p>
          <a:p>
            <a:pPr lvl="1"/>
            <a:r>
              <a:rPr lang="en-US" altLang="en-US" sz="2000" dirty="0"/>
              <a:t>Stir in the dry ingredients.</a:t>
            </a:r>
          </a:p>
          <a:p>
            <a:pPr lvl="1"/>
            <a:r>
              <a:rPr lang="en-US" altLang="en-US" sz="2000" dirty="0"/>
              <a:t>Set the oven temperature.</a:t>
            </a:r>
          </a:p>
          <a:p>
            <a:pPr lvl="1"/>
            <a:r>
              <a:rPr lang="en-US" altLang="en-US" sz="2000" dirty="0"/>
              <a:t>Set the timer.</a:t>
            </a:r>
          </a:p>
          <a:p>
            <a:pPr lvl="1"/>
            <a:r>
              <a:rPr lang="en-US" altLang="en-US" sz="2000" dirty="0"/>
              <a:t>Place the cookies into the oven.</a:t>
            </a:r>
          </a:p>
          <a:p>
            <a:pPr lvl="1"/>
            <a:r>
              <a:rPr lang="en-US" altLang="en-US" sz="2000" dirty="0"/>
              <a:t>Allow the cookies to bake.</a:t>
            </a:r>
          </a:p>
          <a:p>
            <a:pPr lvl="1"/>
            <a:r>
              <a:rPr lang="en-US" altLang="en-US" sz="2000" dirty="0"/>
              <a:t>Spread frosting and sprinkles onto the cookies.</a:t>
            </a:r>
          </a:p>
        </p:txBody>
      </p:sp>
      <p:pic>
        <p:nvPicPr>
          <p:cNvPr id="6" name="Picture 3" descr="Sugar cookies."/>
          <p:cNvPicPr>
            <a:picLocks noChangeAspect="1" noChangeArrowheads="1"/>
          </p:cNvPicPr>
          <p:nvPr/>
        </p:nvPicPr>
        <p:blipFill>
          <a:blip r:embed="rId2">
            <a:extLst>
              <a:ext uri="{28A0092B-C50C-407E-A947-70E740481C1C}">
                <a14:useLocalDpi xmlns:a14="http://schemas.microsoft.com/office/drawing/2010/main" val="0"/>
              </a:ext>
            </a:extLst>
          </a:blip>
          <a:srcRect l="1926" t="2396" r="3035" b="1958"/>
          <a:stretch>
            <a:fillRect/>
          </a:stretch>
        </p:blipFill>
        <p:spPr bwMode="auto">
          <a:xfrm>
            <a:off x="6788286" y="2312345"/>
            <a:ext cx="1790439" cy="180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900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Algorithms </a:t>
            </a:r>
            <a:r>
              <a:rPr lang="en-US" sz="2000" b="0" dirty="0"/>
              <a:t>(1 of 2)</a:t>
            </a:r>
          </a:p>
        </p:txBody>
      </p:sp>
      <p:sp>
        <p:nvSpPr>
          <p:cNvPr id="3" name="Content Placeholder 2"/>
          <p:cNvSpPr>
            <a:spLocks noGrp="1"/>
          </p:cNvSpPr>
          <p:nvPr>
            <p:ph type="body" idx="1"/>
          </p:nvPr>
        </p:nvSpPr>
        <p:spPr/>
        <p:txBody>
          <a:bodyPr/>
          <a:lstStyle/>
          <a:p>
            <a:r>
              <a:rPr lang="en-US" altLang="en-US" sz="2000" b="1" dirty="0"/>
              <a:t>lack of structure</a:t>
            </a:r>
            <a:r>
              <a:rPr lang="en-US" altLang="en-US" sz="2000" dirty="0"/>
              <a:t>: Many tiny steps; tough to remember.</a:t>
            </a:r>
          </a:p>
          <a:p>
            <a:r>
              <a:rPr lang="en-US" altLang="en-US" sz="2000" b="1" dirty="0"/>
              <a:t>redundancy</a:t>
            </a:r>
            <a:r>
              <a:rPr lang="en-US" altLang="en-US" sz="2000" dirty="0"/>
              <a:t>: Consider making a double batch...</a:t>
            </a:r>
          </a:p>
          <a:p>
            <a:pPr lvl="1"/>
            <a:r>
              <a:rPr lang="en-US" altLang="en-US" sz="2000" dirty="0"/>
              <a:t>Mix the dry ingredients.</a:t>
            </a:r>
          </a:p>
          <a:p>
            <a:pPr lvl="1"/>
            <a:r>
              <a:rPr lang="en-US" altLang="en-US" sz="2000" dirty="0"/>
              <a:t>Cream the butter and sugar.</a:t>
            </a:r>
          </a:p>
          <a:p>
            <a:pPr lvl="1"/>
            <a:r>
              <a:rPr lang="en-US" altLang="en-US" sz="2000" dirty="0"/>
              <a:t>Beat in the eggs.</a:t>
            </a:r>
          </a:p>
          <a:p>
            <a:pPr lvl="1"/>
            <a:r>
              <a:rPr lang="en-US" altLang="en-US" sz="2000" dirty="0"/>
              <a:t>Stir in the dry ingredients.</a:t>
            </a:r>
          </a:p>
          <a:p>
            <a:pPr lvl="1">
              <a:lnSpc>
                <a:spcPct val="90000"/>
              </a:lnSpc>
            </a:pPr>
            <a:r>
              <a:rPr lang="en-GB" altLang="en-US" sz="2000" b="1" dirty="0">
                <a:solidFill>
                  <a:schemeClr val="tx1"/>
                </a:solidFill>
              </a:rPr>
              <a:t>Set the oven temperature.</a:t>
            </a:r>
          </a:p>
          <a:p>
            <a:pPr lvl="1">
              <a:lnSpc>
                <a:spcPct val="90000"/>
              </a:lnSpc>
            </a:pPr>
            <a:r>
              <a:rPr lang="en-GB" altLang="en-US" sz="2000" b="1" dirty="0">
                <a:solidFill>
                  <a:schemeClr val="tx1"/>
                </a:solidFill>
              </a:rPr>
              <a:t>Set the timer.</a:t>
            </a:r>
          </a:p>
          <a:p>
            <a:pPr lvl="1">
              <a:lnSpc>
                <a:spcPct val="90000"/>
              </a:lnSpc>
            </a:pPr>
            <a:r>
              <a:rPr lang="en-GB" altLang="en-US" sz="2000" b="1" dirty="0">
                <a:solidFill>
                  <a:schemeClr val="tx1"/>
                </a:solidFill>
              </a:rPr>
              <a:t>Place the first batch of cookies into the oven.</a:t>
            </a:r>
          </a:p>
          <a:p>
            <a:pPr lvl="1">
              <a:lnSpc>
                <a:spcPct val="90000"/>
              </a:lnSpc>
            </a:pPr>
            <a:r>
              <a:rPr lang="en-GB" altLang="en-US" sz="2000" b="1" dirty="0">
                <a:solidFill>
                  <a:schemeClr val="tx1"/>
                </a:solidFill>
              </a:rPr>
              <a:t>Allow the cookies to bake.</a:t>
            </a:r>
          </a:p>
        </p:txBody>
      </p:sp>
    </p:spTree>
    <p:extLst>
      <p:ext uri="{BB962C8B-B14F-4D97-AF65-F5344CB8AC3E}">
        <p14:creationId xmlns:p14="http://schemas.microsoft.com/office/powerpoint/2010/main" val="67239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Algorithms </a:t>
            </a:r>
            <a:r>
              <a:rPr lang="en-US" sz="2000" b="0" dirty="0"/>
              <a:t>(2 of 2)</a:t>
            </a:r>
          </a:p>
        </p:txBody>
      </p:sp>
      <p:sp>
        <p:nvSpPr>
          <p:cNvPr id="3" name="Content Placeholder 2"/>
          <p:cNvSpPr>
            <a:spLocks noGrp="1"/>
          </p:cNvSpPr>
          <p:nvPr>
            <p:ph type="body" idx="1"/>
          </p:nvPr>
        </p:nvSpPr>
        <p:spPr/>
        <p:txBody>
          <a:bodyPr/>
          <a:lstStyle/>
          <a:p>
            <a:pPr lvl="1"/>
            <a:r>
              <a:rPr lang="en-US" altLang="en-US" sz="2000" dirty="0"/>
              <a:t>Set the timer.</a:t>
            </a:r>
          </a:p>
          <a:p>
            <a:pPr lvl="1"/>
            <a:r>
              <a:rPr lang="en-US" altLang="en-US" sz="2000" dirty="0"/>
              <a:t>Place the second batch of cookies into the oven.</a:t>
            </a:r>
          </a:p>
          <a:p>
            <a:pPr lvl="1"/>
            <a:r>
              <a:rPr lang="en-US" altLang="en-US" sz="2000" dirty="0"/>
              <a:t>Allow the cookies to bake.</a:t>
            </a:r>
          </a:p>
          <a:p>
            <a:pPr lvl="1"/>
            <a:r>
              <a:rPr lang="en-US" altLang="en-US" sz="2000" dirty="0"/>
              <a:t>Mix ingredients for frosting.</a:t>
            </a:r>
          </a:p>
          <a:p>
            <a:pPr lvl="1"/>
            <a:r>
              <a:rPr lang="en-US" altLang="en-US" sz="2000" dirty="0"/>
              <a:t>...</a:t>
            </a:r>
          </a:p>
        </p:txBody>
      </p:sp>
    </p:spTree>
    <p:extLst>
      <p:ext uri="{BB962C8B-B14F-4D97-AF65-F5344CB8AC3E}">
        <p14:creationId xmlns:p14="http://schemas.microsoft.com/office/powerpoint/2010/main" val="3262058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Algorithms </a:t>
            </a:r>
            <a:r>
              <a:rPr lang="en-US" sz="2000" b="0" dirty="0"/>
              <a:t>(1 of 2)</a:t>
            </a:r>
          </a:p>
        </p:txBody>
      </p:sp>
      <p:sp>
        <p:nvSpPr>
          <p:cNvPr id="3" name="Content Placeholder 2"/>
          <p:cNvSpPr>
            <a:spLocks noGrp="1"/>
          </p:cNvSpPr>
          <p:nvPr>
            <p:ph type="body" idx="1"/>
          </p:nvPr>
        </p:nvSpPr>
        <p:spPr/>
        <p:txBody>
          <a:bodyPr/>
          <a:lstStyle/>
          <a:p>
            <a:r>
              <a:rPr lang="en-US" altLang="en-US" b="1" dirty="0"/>
              <a:t>structured algorithm: </a:t>
            </a:r>
            <a:r>
              <a:rPr lang="en-US" altLang="en-US" dirty="0"/>
              <a:t>Split into coherent tasks.</a:t>
            </a:r>
          </a:p>
          <a:p>
            <a:pPr marL="432" indent="0">
              <a:buNone/>
            </a:pPr>
            <a:r>
              <a:rPr lang="en-US" altLang="en-US" b="1" dirty="0"/>
              <a:t>      1 Make the cookie batter.</a:t>
            </a:r>
          </a:p>
          <a:p>
            <a:pPr lvl="1"/>
            <a:r>
              <a:rPr lang="en-US" altLang="en-US" dirty="0"/>
              <a:t>Mix the dry ingredients.</a:t>
            </a:r>
          </a:p>
          <a:p>
            <a:pPr lvl="1"/>
            <a:r>
              <a:rPr lang="en-US" altLang="en-US" dirty="0"/>
              <a:t>Cream the butter and sugar.</a:t>
            </a:r>
          </a:p>
          <a:p>
            <a:pPr lvl="1"/>
            <a:r>
              <a:rPr lang="en-US" altLang="en-US" dirty="0"/>
              <a:t>Beat in the eggs.</a:t>
            </a:r>
          </a:p>
          <a:p>
            <a:pPr lvl="1"/>
            <a:r>
              <a:rPr lang="en-US" altLang="en-US" dirty="0"/>
              <a:t>Stir in the dry ingredients.</a:t>
            </a:r>
          </a:p>
          <a:p>
            <a:pPr lvl="1">
              <a:lnSpc>
                <a:spcPct val="90000"/>
              </a:lnSpc>
              <a:spcBef>
                <a:spcPts val="500"/>
              </a:spcBef>
              <a:buFontTx/>
              <a:buNone/>
            </a:pPr>
            <a:r>
              <a:rPr lang="en-GB" altLang="en-US" b="1" dirty="0"/>
              <a:t>2	Bake the cookies.</a:t>
            </a:r>
          </a:p>
          <a:p>
            <a:pPr lvl="1"/>
            <a:r>
              <a:rPr lang="en-GB" altLang="en-US" dirty="0">
                <a:solidFill>
                  <a:schemeClr val="tx1"/>
                </a:solidFill>
              </a:rPr>
              <a:t>Set the oven temperature.</a:t>
            </a:r>
          </a:p>
          <a:p>
            <a:pPr lvl="1"/>
            <a:r>
              <a:rPr lang="en-GB" altLang="en-US" dirty="0">
                <a:solidFill>
                  <a:schemeClr val="tx1"/>
                </a:solidFill>
              </a:rPr>
              <a:t>Set the timer.</a:t>
            </a:r>
          </a:p>
        </p:txBody>
      </p:sp>
    </p:spTree>
    <p:extLst>
      <p:ext uri="{BB962C8B-B14F-4D97-AF65-F5344CB8AC3E}">
        <p14:creationId xmlns:p14="http://schemas.microsoft.com/office/powerpoint/2010/main" val="1633371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Algorithms </a:t>
            </a:r>
            <a:r>
              <a:rPr lang="en-US" sz="2000" b="0" dirty="0"/>
              <a:t>(2 of 2)</a:t>
            </a:r>
          </a:p>
        </p:txBody>
      </p:sp>
      <p:sp>
        <p:nvSpPr>
          <p:cNvPr id="3" name="Content Placeholder 2"/>
          <p:cNvSpPr>
            <a:spLocks noGrp="1"/>
          </p:cNvSpPr>
          <p:nvPr>
            <p:ph type="body" idx="1"/>
          </p:nvPr>
        </p:nvSpPr>
        <p:spPr/>
        <p:txBody>
          <a:bodyPr/>
          <a:lstStyle/>
          <a:p>
            <a:pPr lvl="1"/>
            <a:r>
              <a:rPr lang="en-GB" altLang="en-US" dirty="0">
                <a:solidFill>
                  <a:schemeClr val="tx1"/>
                </a:solidFill>
              </a:rPr>
              <a:t>Place the cookies into the oven.</a:t>
            </a:r>
          </a:p>
          <a:p>
            <a:pPr lvl="1">
              <a:lnSpc>
                <a:spcPct val="90000"/>
              </a:lnSpc>
              <a:spcBef>
                <a:spcPts val="500"/>
              </a:spcBef>
              <a:buFontTx/>
              <a:buNone/>
            </a:pPr>
            <a:r>
              <a:rPr lang="en-GB" altLang="en-US" dirty="0">
                <a:solidFill>
                  <a:schemeClr val="tx1"/>
                </a:solidFill>
              </a:rPr>
              <a:t>Allow the cookies to bake.</a:t>
            </a:r>
          </a:p>
          <a:p>
            <a:pPr lvl="1">
              <a:lnSpc>
                <a:spcPct val="90000"/>
              </a:lnSpc>
              <a:spcBef>
                <a:spcPts val="500"/>
              </a:spcBef>
              <a:buFontTx/>
              <a:buNone/>
            </a:pPr>
            <a:r>
              <a:rPr lang="en-GB" altLang="en-US" b="1" dirty="0"/>
              <a:t> 3	Add frosting and sprinkles.</a:t>
            </a:r>
          </a:p>
          <a:p>
            <a:pPr lvl="1"/>
            <a:r>
              <a:rPr lang="en-GB" altLang="en-US" dirty="0">
                <a:solidFill>
                  <a:schemeClr val="tx1"/>
                </a:solidFill>
              </a:rPr>
              <a:t>Mix the ingredients for the frosting.</a:t>
            </a:r>
          </a:p>
          <a:p>
            <a:pPr lvl="1"/>
            <a:r>
              <a:rPr lang="en-GB" altLang="en-US" dirty="0">
                <a:solidFill>
                  <a:schemeClr val="tx1"/>
                </a:solidFill>
              </a:rPr>
              <a:t>Spread frosting and sprinkles onto the cookies.</a:t>
            </a:r>
            <a:endParaRPr lang="en-GB" altLang="en-US" sz="1050" dirty="0">
              <a:solidFill>
                <a:schemeClr val="tx1"/>
              </a:solidFill>
            </a:endParaRPr>
          </a:p>
          <a:p>
            <a:pPr lvl="1">
              <a:lnSpc>
                <a:spcPct val="90000"/>
              </a:lnSpc>
              <a:spcBef>
                <a:spcPts val="500"/>
              </a:spcBef>
              <a:buFontTx/>
              <a:buNone/>
            </a:pPr>
            <a:r>
              <a:rPr lang="en-GB" altLang="en-US" dirty="0">
                <a:solidFill>
                  <a:schemeClr val="tx1"/>
                </a:solidFill>
              </a:rPr>
              <a:t>    ...</a:t>
            </a:r>
            <a:endParaRPr lang="en-US" altLang="en-US" dirty="0">
              <a:solidFill>
                <a:schemeClr val="tx1"/>
              </a:solidFill>
            </a:endParaRPr>
          </a:p>
        </p:txBody>
      </p:sp>
    </p:spTree>
    <p:extLst>
      <p:ext uri="{BB962C8B-B14F-4D97-AF65-F5344CB8AC3E}">
        <p14:creationId xmlns:p14="http://schemas.microsoft.com/office/powerpoint/2010/main" val="1660854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Redundancy</a:t>
            </a:r>
          </a:p>
        </p:txBody>
      </p:sp>
      <p:sp>
        <p:nvSpPr>
          <p:cNvPr id="3" name="Text Placeholder 2"/>
          <p:cNvSpPr>
            <a:spLocks noGrp="1"/>
          </p:cNvSpPr>
          <p:nvPr>
            <p:ph type="body" idx="1"/>
          </p:nvPr>
        </p:nvSpPr>
        <p:spPr>
          <a:xfrm>
            <a:off x="457200" y="1600200"/>
            <a:ext cx="8229600" cy="748553"/>
          </a:xfrm>
        </p:spPr>
        <p:txBody>
          <a:bodyPr/>
          <a:lstStyle/>
          <a:p>
            <a:r>
              <a:rPr lang="en-US" altLang="en-US" sz="2000" dirty="0">
                <a:solidFill>
                  <a:schemeClr val="tx1"/>
                </a:solidFill>
              </a:rPr>
              <a:t>A well-structured algorithm can describe repeated tasks with less redundancy.</a:t>
            </a:r>
            <a:endParaRPr lang="en-GB" altLang="en-US" sz="2000" dirty="0">
              <a:solidFill>
                <a:schemeClr val="tx1"/>
              </a:solidFill>
            </a:endParaRPr>
          </a:p>
        </p:txBody>
      </p:sp>
      <p:sp>
        <p:nvSpPr>
          <p:cNvPr id="4" name="Text Placeholder 3"/>
          <p:cNvSpPr>
            <a:spLocks noGrp="1"/>
          </p:cNvSpPr>
          <p:nvPr>
            <p:ph type="body" idx="13"/>
          </p:nvPr>
        </p:nvSpPr>
        <p:spPr>
          <a:xfrm>
            <a:off x="925892" y="2348753"/>
            <a:ext cx="3242695" cy="376842"/>
          </a:xfrm>
        </p:spPr>
        <p:txBody>
          <a:bodyPr/>
          <a:lstStyle/>
          <a:p>
            <a:pPr marL="432" indent="0">
              <a:buNone/>
            </a:pPr>
            <a:r>
              <a:rPr lang="en-GB" altLang="en-US" sz="2000" b="1" dirty="0">
                <a:solidFill>
                  <a:schemeClr val="tx1"/>
                </a:solidFill>
              </a:rPr>
              <a:t>1 Make the cookie batter.</a:t>
            </a:r>
          </a:p>
        </p:txBody>
      </p:sp>
      <p:sp>
        <p:nvSpPr>
          <p:cNvPr id="5" name="Text Placeholder 4"/>
          <p:cNvSpPr>
            <a:spLocks noGrp="1"/>
          </p:cNvSpPr>
          <p:nvPr>
            <p:ph type="body" idx="14"/>
          </p:nvPr>
        </p:nvSpPr>
        <p:spPr>
          <a:xfrm>
            <a:off x="457200" y="2768857"/>
            <a:ext cx="7709647" cy="705291"/>
          </a:xfrm>
        </p:spPr>
        <p:txBody>
          <a:bodyPr/>
          <a:lstStyle/>
          <a:p>
            <a:pPr lvl="1"/>
            <a:r>
              <a:rPr lang="en-GB" altLang="en-US" sz="2000" dirty="0">
                <a:solidFill>
                  <a:schemeClr val="tx1"/>
                </a:solidFill>
              </a:rPr>
              <a:t>Mix the dry ingredients.</a:t>
            </a:r>
          </a:p>
          <a:p>
            <a:pPr lvl="1"/>
            <a:r>
              <a:rPr lang="en-GB" altLang="en-US" sz="2000" dirty="0">
                <a:solidFill>
                  <a:schemeClr val="tx1"/>
                </a:solidFill>
              </a:rPr>
              <a:t>...</a:t>
            </a:r>
          </a:p>
        </p:txBody>
      </p:sp>
      <p:sp>
        <p:nvSpPr>
          <p:cNvPr id="6" name="Text Placeholder 5"/>
          <p:cNvSpPr>
            <a:spLocks noGrp="1"/>
          </p:cNvSpPr>
          <p:nvPr>
            <p:ph type="body" idx="15"/>
          </p:nvPr>
        </p:nvSpPr>
        <p:spPr>
          <a:xfrm>
            <a:off x="925892" y="3520387"/>
            <a:ext cx="4177553" cy="373865"/>
          </a:xfrm>
        </p:spPr>
        <p:txBody>
          <a:bodyPr/>
          <a:lstStyle/>
          <a:p>
            <a:pPr marL="432" indent="0">
              <a:buNone/>
            </a:pPr>
            <a:r>
              <a:rPr lang="en-GB" altLang="en-US" sz="2000" b="1" dirty="0">
                <a:solidFill>
                  <a:schemeClr val="tx1"/>
                </a:solidFill>
              </a:rPr>
              <a:t>2a Bake the cookies (first batch).</a:t>
            </a:r>
          </a:p>
        </p:txBody>
      </p:sp>
      <p:sp>
        <p:nvSpPr>
          <p:cNvPr id="7" name="Text Placeholder 6"/>
          <p:cNvSpPr>
            <a:spLocks noGrp="1"/>
          </p:cNvSpPr>
          <p:nvPr>
            <p:ph type="body" idx="16"/>
          </p:nvPr>
        </p:nvSpPr>
        <p:spPr>
          <a:xfrm>
            <a:off x="459728" y="3940491"/>
            <a:ext cx="6777318" cy="1178507"/>
          </a:xfrm>
        </p:spPr>
        <p:txBody>
          <a:bodyPr/>
          <a:lstStyle/>
          <a:p>
            <a:pPr lvl="1"/>
            <a:r>
              <a:rPr lang="en-GB" altLang="en-US" sz="2000" dirty="0">
                <a:solidFill>
                  <a:schemeClr val="tx1"/>
                </a:solidFill>
              </a:rPr>
              <a:t>Set the oven temperature.</a:t>
            </a:r>
          </a:p>
          <a:p>
            <a:pPr lvl="1"/>
            <a:r>
              <a:rPr lang="en-GB" altLang="en-US" sz="2000" dirty="0">
                <a:solidFill>
                  <a:schemeClr val="tx1"/>
                </a:solidFill>
              </a:rPr>
              <a:t>Set the timer.</a:t>
            </a:r>
          </a:p>
          <a:p>
            <a:pPr lvl="1"/>
            <a:r>
              <a:rPr lang="en-GB" altLang="en-US" sz="2000" dirty="0">
                <a:solidFill>
                  <a:schemeClr val="tx1"/>
                </a:solidFill>
              </a:rPr>
              <a:t>...</a:t>
            </a:r>
          </a:p>
        </p:txBody>
      </p:sp>
      <p:sp>
        <p:nvSpPr>
          <p:cNvPr id="8" name="Text Placeholder 7"/>
          <p:cNvSpPr>
            <a:spLocks noGrp="1"/>
          </p:cNvSpPr>
          <p:nvPr>
            <p:ph type="body" idx="17"/>
          </p:nvPr>
        </p:nvSpPr>
        <p:spPr>
          <a:xfrm>
            <a:off x="925892" y="5118998"/>
            <a:ext cx="7240954" cy="373865"/>
          </a:xfrm>
        </p:spPr>
        <p:txBody>
          <a:bodyPr/>
          <a:lstStyle/>
          <a:p>
            <a:pPr marL="432" indent="0">
              <a:buNone/>
            </a:pPr>
            <a:r>
              <a:rPr lang="en-GB" altLang="en-US" sz="2000" b="1" dirty="0">
                <a:solidFill>
                  <a:schemeClr val="tx1"/>
                </a:solidFill>
              </a:rPr>
              <a:t>2b Bake the cookies (second batch).</a:t>
            </a:r>
          </a:p>
        </p:txBody>
      </p:sp>
      <p:sp>
        <p:nvSpPr>
          <p:cNvPr id="9" name="Text Placeholder 8"/>
          <p:cNvSpPr>
            <a:spLocks noGrp="1"/>
          </p:cNvSpPr>
          <p:nvPr>
            <p:ph type="body" idx="18"/>
          </p:nvPr>
        </p:nvSpPr>
        <p:spPr>
          <a:xfrm>
            <a:off x="925892" y="5539102"/>
            <a:ext cx="4213412" cy="373865"/>
          </a:xfrm>
        </p:spPr>
        <p:txBody>
          <a:bodyPr/>
          <a:lstStyle/>
          <a:p>
            <a:pPr marL="432" indent="0">
              <a:buNone/>
            </a:pPr>
            <a:r>
              <a:rPr lang="en-GB" altLang="en-US" sz="2000" b="1" dirty="0">
                <a:solidFill>
                  <a:schemeClr val="tx1"/>
                </a:solidFill>
              </a:rPr>
              <a:t>3 Decorate the cookies.</a:t>
            </a:r>
          </a:p>
        </p:txBody>
      </p:sp>
      <p:sp>
        <p:nvSpPr>
          <p:cNvPr id="10" name="Text Placeholder 9"/>
          <p:cNvSpPr>
            <a:spLocks noGrp="1"/>
          </p:cNvSpPr>
          <p:nvPr>
            <p:ph type="body" idx="19"/>
          </p:nvPr>
        </p:nvSpPr>
        <p:spPr>
          <a:xfrm>
            <a:off x="459728" y="5912967"/>
            <a:ext cx="8020884" cy="373865"/>
          </a:xfrm>
        </p:spPr>
        <p:txBody>
          <a:bodyPr/>
          <a:lstStyle/>
          <a:p>
            <a:pPr lvl="1"/>
            <a:r>
              <a:rPr lang="en-GB" altLang="en-US" sz="2000" dirty="0">
                <a:solidFill>
                  <a:schemeClr val="tx1"/>
                </a:solidFill>
              </a:rPr>
              <a:t>...</a:t>
            </a:r>
          </a:p>
        </p:txBody>
      </p:sp>
    </p:spTree>
    <p:extLst>
      <p:ext uri="{BB962C8B-B14F-4D97-AF65-F5344CB8AC3E}">
        <p14:creationId xmlns:p14="http://schemas.microsoft.com/office/powerpoint/2010/main" val="2134762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program with Redundancy</a:t>
            </a:r>
          </a:p>
        </p:txBody>
      </p:sp>
      <p:pic>
        <p:nvPicPr>
          <p:cNvPr id="3" name="Picture 2" descr="Computer code has 18 lines. The lines read as follows. Line 1. public class Bake Cookies left brace. Line 2, indented once. public static void main left parenthesis String left bracket right bracket a r g s right parenthesis left brace. Line 3, indented twice. System period out period print l n left parenthesis double quote Mix the dry ingredients period double quote right parenthesis semicolon. Line 4, indented twice. System period out period print ln left parenthesis double quote Cream the butter and sugar period double quote right parenthesis semicolon. Line 5, indented twice. System period out period print l n left parenthesis double quote Beat in the eggs period double quote right parenthesis semicolon. Line 6, indented twice. System period out period print l n left parenthesis double quote Stir in the dry ingredients period double quote right parenthesis semicolon. Line 7, indented twice. System period out period print l n left parenthesis double quote Set the oven temperature period double quote right parenthesis semicolon. Line 8, indented twice. System period out period print l n left parenthesis double quote Set the timer period double quote right parenthesis semicolon. Line 9, indented twice. System period out period print l n left parenthesis double quote Place a batch of cookies into the oven period double quote right parenthesis semicolon. Line 10, indented twice. System period out period print l n left parenthesis double quote Allow the cookies to bake period double quote right parenthesis semicolon. Line 11, indented twice. System period out period print l n left parenthesis double quote Set the oven temperature period double quote right parenthesis semicolon. Line 12, indented twice. System period out period print l n left parenthesis double quote Set the timer period double quote right parenthesis semicolon. Line 13, indented twice. System period out period print l n left parenthesis double quote Place a batch of cookies into the oven period double quote right parenthesis semicolon. Line 14, indented twice. System period out period print l n left parenthesis double quote Allow the cookies to bake period double quote right parenthesis semicolon. Line 15, indented twice. System period out period print l n left parenthesis double quote Mix ingredients for frosting period double quote right parenthesis semicolon. Line 16, indented twice. System period out period print l n left parenthesis double quote Spread frosting and sprinkles period double quote right parenthesis semicolon. Line 17, indented once. right brace. Line 18. right brace."/>
          <p:cNvPicPr>
            <a:picLocks noChangeAspect="1"/>
          </p:cNvPicPr>
          <p:nvPr/>
        </p:nvPicPr>
        <p:blipFill>
          <a:blip r:embed="rId2"/>
          <a:stretch>
            <a:fillRect/>
          </a:stretch>
        </p:blipFill>
        <p:spPr>
          <a:xfrm>
            <a:off x="457200" y="1619250"/>
            <a:ext cx="8160825" cy="4438650"/>
          </a:xfrm>
          <a:prstGeom prst="rect">
            <a:avLst/>
          </a:prstGeom>
        </p:spPr>
      </p:pic>
    </p:spTree>
    <p:extLst>
      <p:ext uri="{BB962C8B-B14F-4D97-AF65-F5344CB8AC3E}">
        <p14:creationId xmlns:p14="http://schemas.microsoft.com/office/powerpoint/2010/main" val="225115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1</a:t>
            </a:r>
          </a:p>
        </p:txBody>
      </p:sp>
      <p:sp>
        <p:nvSpPr>
          <p:cNvPr id="3" name="Content Placeholder 2"/>
          <p:cNvSpPr>
            <a:spLocks noGrp="1"/>
          </p:cNvSpPr>
          <p:nvPr>
            <p:ph type="body" idx="1"/>
          </p:nvPr>
        </p:nvSpPr>
        <p:spPr>
          <a:xfrm>
            <a:off x="457200" y="1600201"/>
            <a:ext cx="8132323" cy="438150"/>
          </a:xfrm>
        </p:spPr>
        <p:txBody>
          <a:bodyPr/>
          <a:lstStyle/>
          <a:p>
            <a:r>
              <a:rPr lang="en-US" dirty="0"/>
              <a:t>What is the output of the following </a:t>
            </a:r>
            <a:r>
              <a:rPr lang="en-US" b="1" dirty="0" err="1"/>
              <a:t>println</a:t>
            </a:r>
            <a:r>
              <a:rPr lang="en-US" dirty="0"/>
              <a:t> statements?</a:t>
            </a:r>
          </a:p>
        </p:txBody>
      </p:sp>
      <p:sp>
        <p:nvSpPr>
          <p:cNvPr id="4" name="Content Placeholder 4"/>
          <p:cNvSpPr>
            <a:spLocks noGrp="1"/>
          </p:cNvSpPr>
          <p:nvPr>
            <p:ph type="body" idx="13"/>
          </p:nvPr>
        </p:nvSpPr>
        <p:spPr>
          <a:xfrm>
            <a:off x="457200" y="4419519"/>
            <a:ext cx="8229600" cy="1115519"/>
          </a:xfrm>
        </p:spPr>
        <p:txBody>
          <a:bodyPr/>
          <a:lstStyle/>
          <a:p>
            <a:r>
              <a:rPr lang="en-US" dirty="0"/>
              <a:t>Write a </a:t>
            </a:r>
            <a:r>
              <a:rPr lang="en-US" dirty="0" err="1">
                <a:latin typeface="Courier New" panose="02070309020205020404" pitchFamily="49" charset="0"/>
                <a:cs typeface="Courier New" panose="02070309020205020404" pitchFamily="49" charset="0"/>
              </a:rPr>
              <a:t>println</a:t>
            </a:r>
            <a:r>
              <a:rPr lang="en-US" dirty="0"/>
              <a:t> statement to produce this output:</a:t>
            </a:r>
          </a:p>
          <a:p>
            <a:pPr marL="432" indent="0">
              <a:buNone/>
            </a:pPr>
            <a:r>
              <a:rPr lang="en-GB" altLang="en-US" dirty="0">
                <a:latin typeface="Courier New" panose="02070309020205020404" pitchFamily="49" charset="0"/>
              </a:rPr>
              <a:t>   / \ // \\ /// \\\</a:t>
            </a:r>
            <a:endParaRPr lang="en-US" altLang="en-US" dirty="0"/>
          </a:p>
        </p:txBody>
      </p:sp>
      <p:pic>
        <p:nvPicPr>
          <p:cNvPr id="13" name="Picture 3" descr="Computer code has 5 lines. The lines read as follows. Line 1. System period out period print l n left parenthesis double quote back slash t a back slash t b back slash t c double quote right parenthesis semicolon. Line 2. System period out period print l n left parenthesis double quote back slash back slash back slash back slash double quote right parenthesis semicolon. Line 3. System period out period print l n left parenthesis double quote single quote double quote right parenthesis semicolon. Line 4. System period out period print l n left parenthesis double quote back slash double quote back slash double quote back slash double quote double quote right parenthesis semicolon. Line 5. System period out period print l n left parenthesis double quote C colon back slash n i n back slash the downward spiral double quote right parenthesis semicolon. "/>
          <p:cNvPicPr>
            <a:picLocks noChangeAspect="1"/>
          </p:cNvPicPr>
          <p:nvPr/>
        </p:nvPicPr>
        <p:blipFill>
          <a:blip r:embed="rId2"/>
          <a:stretch>
            <a:fillRect/>
          </a:stretch>
        </p:blipFill>
        <p:spPr>
          <a:xfrm>
            <a:off x="826648" y="2325902"/>
            <a:ext cx="7762875" cy="1543853"/>
          </a:xfrm>
          <a:prstGeom prst="rect">
            <a:avLst/>
          </a:prstGeom>
        </p:spPr>
      </p:pic>
    </p:spTree>
    <p:extLst>
      <p:ext uri="{BB962C8B-B14F-4D97-AF65-F5344CB8AC3E}">
        <p14:creationId xmlns:p14="http://schemas.microsoft.com/office/powerpoint/2010/main" val="548944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Methods</a:t>
            </a:r>
            <a:endParaRPr lang="en-US" sz="2000" b="0" dirty="0"/>
          </a:p>
        </p:txBody>
      </p:sp>
      <p:sp>
        <p:nvSpPr>
          <p:cNvPr id="3" name="Content Placeholder 2"/>
          <p:cNvSpPr>
            <a:spLocks noGrp="1"/>
          </p:cNvSpPr>
          <p:nvPr>
            <p:ph type="body" idx="1"/>
          </p:nvPr>
        </p:nvSpPr>
        <p:spPr>
          <a:xfrm>
            <a:off x="457201" y="1600200"/>
            <a:ext cx="5473064" cy="4629149"/>
          </a:xfrm>
        </p:spPr>
        <p:txBody>
          <a:bodyPr/>
          <a:lstStyle/>
          <a:p>
            <a:r>
              <a:rPr lang="en-GB" altLang="en-US" b="1" dirty="0"/>
              <a:t>static method</a:t>
            </a:r>
            <a:r>
              <a:rPr lang="en-GB" altLang="en-US" dirty="0"/>
              <a:t>: A named group of statements.</a:t>
            </a:r>
          </a:p>
          <a:p>
            <a:pPr lvl="1"/>
            <a:r>
              <a:rPr lang="en-GB" altLang="en-US" dirty="0"/>
              <a:t>denotes the </a:t>
            </a:r>
            <a:r>
              <a:rPr lang="en-GB" altLang="en-US" b="1" dirty="0"/>
              <a:t>structure </a:t>
            </a:r>
            <a:r>
              <a:rPr lang="en-GB" altLang="en-US" dirty="0"/>
              <a:t>of a program</a:t>
            </a:r>
          </a:p>
          <a:p>
            <a:pPr lvl="1"/>
            <a:r>
              <a:rPr lang="en-GB" altLang="en-US" dirty="0"/>
              <a:t>eliminates </a:t>
            </a:r>
            <a:r>
              <a:rPr lang="en-GB" altLang="en-US" b="1" dirty="0"/>
              <a:t>redundancy</a:t>
            </a:r>
            <a:r>
              <a:rPr lang="en-GB" altLang="en-US" dirty="0"/>
              <a:t> by code reuse</a:t>
            </a:r>
            <a:endParaRPr lang="en-GB" altLang="en-US" b="1" dirty="0"/>
          </a:p>
          <a:p>
            <a:pPr lvl="2"/>
            <a:r>
              <a:rPr lang="en-GB" altLang="en-US" b="1" dirty="0"/>
              <a:t>procedural decomposition</a:t>
            </a:r>
            <a:r>
              <a:rPr lang="en-GB" altLang="en-US" dirty="0"/>
              <a:t>:</a:t>
            </a:r>
            <a:br>
              <a:rPr lang="en-GB" altLang="en-US" dirty="0"/>
            </a:br>
            <a:r>
              <a:rPr lang="en-GB" altLang="en-US" dirty="0"/>
              <a:t>dividing a problem into methods</a:t>
            </a:r>
          </a:p>
          <a:p>
            <a:r>
              <a:rPr lang="en-GB" altLang="en-US" dirty="0"/>
              <a:t>Writing a static method is like</a:t>
            </a:r>
            <a:br>
              <a:rPr lang="en-GB" altLang="en-US" dirty="0"/>
            </a:br>
            <a:r>
              <a:rPr lang="en-GB" altLang="en-US" dirty="0"/>
              <a:t>adding a new command to Java.</a:t>
            </a:r>
          </a:p>
        </p:txBody>
      </p:sp>
      <p:grpSp>
        <p:nvGrpSpPr>
          <p:cNvPr id="11" name="Group 3" descr="A class consists of 3 methods, method A, method B, and method C. Each method contains statements."/>
          <p:cNvGrpSpPr>
            <a:grpSpLocks/>
          </p:cNvGrpSpPr>
          <p:nvPr/>
        </p:nvGrpSpPr>
        <p:grpSpPr bwMode="auto">
          <a:xfrm>
            <a:off x="6057900" y="1704973"/>
            <a:ext cx="2552700" cy="4419602"/>
            <a:chOff x="3744" y="1344"/>
            <a:chExt cx="1920" cy="2880"/>
          </a:xfrm>
        </p:grpSpPr>
        <p:sp>
          <p:nvSpPr>
            <p:cNvPr id="12" name="Text Box 5"/>
            <p:cNvSpPr txBox="1">
              <a:spLocks noChangeArrowheads="1"/>
            </p:cNvSpPr>
            <p:nvPr/>
          </p:nvSpPr>
          <p:spPr bwMode="auto">
            <a:xfrm>
              <a:off x="3744" y="1344"/>
              <a:ext cx="1920" cy="2880"/>
            </a:xfrm>
            <a:prstGeom prst="rect">
              <a:avLst/>
            </a:prstGeom>
            <a:solidFill>
              <a:srgbClr val="F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2575" indent="-282575" algn="l">
                <a:defRPr>
                  <a:solidFill>
                    <a:schemeClr val="tx1"/>
                  </a:solidFill>
                  <a:latin typeface="Arial" panose="020B0604020202020204" pitchFamily="34" charset="0"/>
                </a:defRPr>
              </a:lvl1pPr>
              <a:lvl2pPr marL="1254125" algn="l">
                <a:defRPr>
                  <a:solidFill>
                    <a:schemeClr val="tx1"/>
                  </a:solidFill>
                  <a:latin typeface="Arial" panose="020B0604020202020204" pitchFamily="34" charset="0"/>
                </a:defRPr>
              </a:lvl2pPr>
              <a:lvl3pPr marL="1368425" algn="l">
                <a:defRPr>
                  <a:solidFill>
                    <a:schemeClr val="tx1"/>
                  </a:solidFill>
                  <a:latin typeface="Arial" panose="020B0604020202020204" pitchFamily="34" charset="0"/>
                </a:defRPr>
              </a:lvl3pPr>
              <a:lvl4pPr marL="1482725"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Clr>
                  <a:srgbClr val="800080"/>
                </a:buClr>
                <a:buSzPct val="55000"/>
                <a:buFont typeface="Wingdings" panose="05000000000000000000" pitchFamily="2" charset="2"/>
                <a:buNone/>
              </a:pPr>
              <a:r>
                <a:rPr lang="en-US" altLang="en-US" sz="2000" b="1">
                  <a:latin typeface="Verdana" panose="020B0604030504040204" pitchFamily="34" charset="0"/>
                  <a:cs typeface="Times New Roman" panose="02020603050405020304" pitchFamily="18" charset="0"/>
                </a:rPr>
                <a:t>class</a:t>
              </a:r>
            </a:p>
          </p:txBody>
        </p:sp>
        <p:sp>
          <p:nvSpPr>
            <p:cNvPr id="13" name="Text Box 6"/>
            <p:cNvSpPr txBox="1">
              <a:spLocks noChangeArrowheads="1"/>
            </p:cNvSpPr>
            <p:nvPr/>
          </p:nvSpPr>
          <p:spPr bwMode="auto">
            <a:xfrm>
              <a:off x="3840" y="1597"/>
              <a:ext cx="1728" cy="899"/>
            </a:xfrm>
            <a:prstGeom prst="rect">
              <a:avLst/>
            </a:prstGeom>
            <a:solidFill>
              <a:srgbClr val="CC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lgn="l">
                <a:defRPr>
                  <a:solidFill>
                    <a:schemeClr val="tx1"/>
                  </a:solidFill>
                  <a:latin typeface="Arial" panose="020B0604020202020204" pitchFamily="34" charset="0"/>
                </a:defRPr>
              </a:lvl1pPr>
              <a:lvl2pPr marL="628650" indent="-231775"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Clr>
                  <a:srgbClr val="800080"/>
                </a:buClr>
                <a:buSzPct val="55000"/>
                <a:buFont typeface="Wingdings" panose="05000000000000000000" pitchFamily="2" charset="2"/>
                <a:buNone/>
              </a:pPr>
              <a:r>
                <a:rPr lang="en-US" altLang="en-US" sz="2000" b="1" u="sng" dirty="0">
                  <a:latin typeface="Verdana" panose="020B0604030504040204" pitchFamily="34" charset="0"/>
                  <a:cs typeface="Times New Roman" panose="02020603050405020304" pitchFamily="18" charset="0"/>
                </a:rPr>
                <a:t>method A</a:t>
              </a:r>
            </a:p>
            <a:p>
              <a:pPr lvl="1">
                <a:lnSpc>
                  <a:spcPct val="60000"/>
                </a:lnSpc>
                <a:spcBef>
                  <a:spcPct val="50000"/>
                </a:spcBef>
                <a:buClr>
                  <a:schemeClr val="tx2"/>
                </a:buClr>
                <a:buSzPct val="55000"/>
                <a:buFont typeface="Wingdings" panose="05000000000000000000" pitchFamily="2" charset="2"/>
                <a:buChar char="n"/>
              </a:pPr>
              <a:r>
                <a:rPr lang="en-US" altLang="en-US" sz="2000" dirty="0">
                  <a:latin typeface="Verdana" panose="020B0604030504040204" pitchFamily="34" charset="0"/>
                  <a:cs typeface="Times New Roman" panose="02020603050405020304" pitchFamily="18" charset="0"/>
                </a:rPr>
                <a:t>statement</a:t>
              </a:r>
            </a:p>
            <a:p>
              <a:pPr lvl="1">
                <a:lnSpc>
                  <a:spcPct val="60000"/>
                </a:lnSpc>
                <a:spcBef>
                  <a:spcPct val="50000"/>
                </a:spcBef>
                <a:buClr>
                  <a:schemeClr val="tx2"/>
                </a:buClr>
                <a:buSzPct val="55000"/>
                <a:buFont typeface="Wingdings" panose="05000000000000000000" pitchFamily="2" charset="2"/>
                <a:buChar char="n"/>
              </a:pPr>
              <a:r>
                <a:rPr lang="en-US" altLang="en-US" sz="2000" dirty="0">
                  <a:latin typeface="Verdana" panose="020B0604030504040204" pitchFamily="34" charset="0"/>
                  <a:cs typeface="Times New Roman" panose="02020603050405020304" pitchFamily="18" charset="0"/>
                </a:rPr>
                <a:t>statement</a:t>
              </a:r>
            </a:p>
            <a:p>
              <a:pPr lvl="1">
                <a:lnSpc>
                  <a:spcPct val="60000"/>
                </a:lnSpc>
                <a:spcBef>
                  <a:spcPct val="50000"/>
                </a:spcBef>
                <a:buClr>
                  <a:schemeClr val="tx2"/>
                </a:buClr>
                <a:buSzPct val="55000"/>
                <a:buFont typeface="Wingdings" panose="05000000000000000000" pitchFamily="2" charset="2"/>
                <a:buChar char="n"/>
              </a:pPr>
              <a:r>
                <a:rPr lang="en-US" altLang="en-US" sz="2000" dirty="0">
                  <a:latin typeface="Verdana" panose="020B0604030504040204" pitchFamily="34" charset="0"/>
                  <a:cs typeface="Times New Roman" panose="02020603050405020304" pitchFamily="18" charset="0"/>
                </a:rPr>
                <a:t>statement</a:t>
              </a:r>
            </a:p>
          </p:txBody>
        </p:sp>
        <p:sp>
          <p:nvSpPr>
            <p:cNvPr id="14" name="Text Box 7"/>
            <p:cNvSpPr txBox="1">
              <a:spLocks noChangeArrowheads="1"/>
            </p:cNvSpPr>
            <p:nvPr/>
          </p:nvSpPr>
          <p:spPr bwMode="auto">
            <a:xfrm>
              <a:off x="3840" y="2544"/>
              <a:ext cx="1728" cy="688"/>
            </a:xfrm>
            <a:prstGeom prst="rect">
              <a:avLst/>
            </a:prstGeom>
            <a:solidFill>
              <a:srgbClr val="CC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lgn="l">
                <a:defRPr>
                  <a:solidFill>
                    <a:schemeClr val="tx1"/>
                  </a:solidFill>
                  <a:latin typeface="Arial" panose="020B0604020202020204" pitchFamily="34" charset="0"/>
                </a:defRPr>
              </a:lvl1pPr>
              <a:lvl2pPr marL="628650" indent="-231775"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Clr>
                  <a:srgbClr val="800080"/>
                </a:buClr>
                <a:buSzPct val="55000"/>
                <a:buFont typeface="Wingdings" panose="05000000000000000000" pitchFamily="2" charset="2"/>
                <a:buNone/>
              </a:pPr>
              <a:r>
                <a:rPr lang="en-US" altLang="en-US" sz="2000" b="1" u="sng" dirty="0">
                  <a:latin typeface="Verdana" panose="020B0604030504040204" pitchFamily="34" charset="0"/>
                  <a:cs typeface="Times New Roman" panose="02020603050405020304" pitchFamily="18" charset="0"/>
                </a:rPr>
                <a:t>method B</a:t>
              </a:r>
            </a:p>
            <a:p>
              <a:pPr lvl="1">
                <a:lnSpc>
                  <a:spcPct val="60000"/>
                </a:lnSpc>
                <a:spcBef>
                  <a:spcPct val="50000"/>
                </a:spcBef>
                <a:buClr>
                  <a:schemeClr val="tx2"/>
                </a:buClr>
                <a:buSzPct val="55000"/>
                <a:buFont typeface="Wingdings" panose="05000000000000000000" pitchFamily="2" charset="2"/>
                <a:buChar char="n"/>
              </a:pPr>
              <a:r>
                <a:rPr lang="en-US" altLang="en-US" sz="2000" dirty="0">
                  <a:latin typeface="Verdana" panose="020B0604030504040204" pitchFamily="34" charset="0"/>
                  <a:cs typeface="Times New Roman" panose="02020603050405020304" pitchFamily="18" charset="0"/>
                </a:rPr>
                <a:t>statement</a:t>
              </a:r>
            </a:p>
            <a:p>
              <a:pPr lvl="1">
                <a:lnSpc>
                  <a:spcPct val="60000"/>
                </a:lnSpc>
                <a:spcBef>
                  <a:spcPct val="50000"/>
                </a:spcBef>
                <a:buClr>
                  <a:schemeClr val="tx2"/>
                </a:buClr>
                <a:buSzPct val="55000"/>
                <a:buFont typeface="Wingdings" panose="05000000000000000000" pitchFamily="2" charset="2"/>
                <a:buChar char="n"/>
              </a:pPr>
              <a:r>
                <a:rPr lang="en-US" altLang="en-US" sz="2000" dirty="0">
                  <a:latin typeface="Verdana" panose="020B0604030504040204" pitchFamily="34" charset="0"/>
                  <a:cs typeface="Times New Roman" panose="02020603050405020304" pitchFamily="18" charset="0"/>
                </a:rPr>
                <a:t>statement</a:t>
              </a:r>
            </a:p>
          </p:txBody>
        </p:sp>
        <p:sp>
          <p:nvSpPr>
            <p:cNvPr id="15" name="Text Box 8"/>
            <p:cNvSpPr txBox="1">
              <a:spLocks noChangeArrowheads="1"/>
            </p:cNvSpPr>
            <p:nvPr/>
          </p:nvSpPr>
          <p:spPr bwMode="auto">
            <a:xfrm>
              <a:off x="3840" y="3277"/>
              <a:ext cx="1728" cy="899"/>
            </a:xfrm>
            <a:prstGeom prst="rect">
              <a:avLst/>
            </a:prstGeom>
            <a:solidFill>
              <a:srgbClr val="CC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lgn="l">
                <a:defRPr>
                  <a:solidFill>
                    <a:schemeClr val="tx1"/>
                  </a:solidFill>
                  <a:latin typeface="Arial" panose="020B0604020202020204" pitchFamily="34" charset="0"/>
                </a:defRPr>
              </a:lvl1pPr>
              <a:lvl2pPr marL="628650" indent="-231775"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Clr>
                  <a:srgbClr val="800080"/>
                </a:buClr>
                <a:buSzPct val="55000"/>
                <a:buFont typeface="Wingdings" panose="05000000000000000000" pitchFamily="2" charset="2"/>
                <a:buNone/>
              </a:pPr>
              <a:r>
                <a:rPr lang="en-US" altLang="en-US" sz="2000" b="1" u="sng" dirty="0">
                  <a:latin typeface="Verdana" panose="020B0604030504040204" pitchFamily="34" charset="0"/>
                  <a:cs typeface="Times New Roman" panose="02020603050405020304" pitchFamily="18" charset="0"/>
                </a:rPr>
                <a:t>method C</a:t>
              </a:r>
            </a:p>
            <a:p>
              <a:pPr lvl="1">
                <a:lnSpc>
                  <a:spcPct val="60000"/>
                </a:lnSpc>
                <a:spcBef>
                  <a:spcPct val="50000"/>
                </a:spcBef>
                <a:buClr>
                  <a:schemeClr val="tx2"/>
                </a:buClr>
                <a:buSzPct val="55000"/>
                <a:buFont typeface="Wingdings" panose="05000000000000000000" pitchFamily="2" charset="2"/>
                <a:buChar char="n"/>
              </a:pPr>
              <a:r>
                <a:rPr lang="en-US" altLang="en-US" sz="2000" dirty="0">
                  <a:latin typeface="Verdana" panose="020B0604030504040204" pitchFamily="34" charset="0"/>
                  <a:cs typeface="Times New Roman" panose="02020603050405020304" pitchFamily="18" charset="0"/>
                </a:rPr>
                <a:t>statement</a:t>
              </a:r>
            </a:p>
            <a:p>
              <a:pPr lvl="1">
                <a:lnSpc>
                  <a:spcPct val="60000"/>
                </a:lnSpc>
                <a:spcBef>
                  <a:spcPct val="50000"/>
                </a:spcBef>
                <a:buClr>
                  <a:schemeClr val="tx2"/>
                </a:buClr>
                <a:buSzPct val="55000"/>
                <a:buFont typeface="Wingdings" panose="05000000000000000000" pitchFamily="2" charset="2"/>
                <a:buChar char="n"/>
              </a:pPr>
              <a:r>
                <a:rPr lang="en-US" altLang="en-US" sz="2000" dirty="0">
                  <a:latin typeface="Verdana" panose="020B0604030504040204" pitchFamily="34" charset="0"/>
                  <a:cs typeface="Times New Roman" panose="02020603050405020304" pitchFamily="18" charset="0"/>
                </a:rPr>
                <a:t>statement</a:t>
              </a:r>
            </a:p>
            <a:p>
              <a:pPr lvl="1">
                <a:lnSpc>
                  <a:spcPct val="60000"/>
                </a:lnSpc>
                <a:spcBef>
                  <a:spcPct val="50000"/>
                </a:spcBef>
                <a:buClr>
                  <a:schemeClr val="tx2"/>
                </a:buClr>
                <a:buSzPct val="55000"/>
                <a:buFont typeface="Wingdings" panose="05000000000000000000" pitchFamily="2" charset="2"/>
                <a:buChar char="n"/>
              </a:pPr>
              <a:r>
                <a:rPr lang="en-US" altLang="en-US" sz="2000" dirty="0">
                  <a:latin typeface="Verdana" panose="020B0604030504040204" pitchFamily="34" charset="0"/>
                  <a:cs typeface="Times New Roman" panose="02020603050405020304" pitchFamily="18" charset="0"/>
                </a:rPr>
                <a:t>statement</a:t>
              </a:r>
            </a:p>
          </p:txBody>
        </p:sp>
      </p:grpSp>
    </p:spTree>
    <p:extLst>
      <p:ext uri="{BB962C8B-B14F-4D97-AF65-F5344CB8AC3E}">
        <p14:creationId xmlns:p14="http://schemas.microsoft.com/office/powerpoint/2010/main" val="3679147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Static Methods</a:t>
            </a:r>
            <a:endParaRPr lang="en-US" sz="2000" b="0" dirty="0"/>
          </a:p>
        </p:txBody>
      </p:sp>
      <p:sp>
        <p:nvSpPr>
          <p:cNvPr id="3" name="Content Placeholder 2"/>
          <p:cNvSpPr>
            <a:spLocks noGrp="1"/>
          </p:cNvSpPr>
          <p:nvPr>
            <p:ph type="body" idx="1"/>
          </p:nvPr>
        </p:nvSpPr>
        <p:spPr/>
        <p:txBody>
          <a:bodyPr/>
          <a:lstStyle/>
          <a:p>
            <a:pPr marL="429768" indent="-429768">
              <a:buFontTx/>
              <a:buNone/>
              <a:tabLst>
                <a:tab pos="3200400" algn="l"/>
              </a:tabLst>
            </a:pPr>
            <a:r>
              <a:rPr lang="en-GB" altLang="en-US" sz="2200" dirty="0"/>
              <a:t>1. Design the algorithm.</a:t>
            </a:r>
          </a:p>
          <a:p>
            <a:pPr marL="740664" lvl="1" indent="-283464">
              <a:tabLst>
                <a:tab pos="3200400" algn="l"/>
              </a:tabLst>
            </a:pPr>
            <a:r>
              <a:rPr lang="en-GB" altLang="en-US" sz="2200" dirty="0"/>
              <a:t>Look at the structure, and which commands are repeated.</a:t>
            </a:r>
          </a:p>
          <a:p>
            <a:pPr marL="740664" lvl="1" indent="-283464">
              <a:tabLst>
                <a:tab pos="3200400" algn="l"/>
              </a:tabLst>
            </a:pPr>
            <a:r>
              <a:rPr lang="en-GB" altLang="en-US" sz="2200" dirty="0"/>
              <a:t>Decide what are the important overall tasks.</a:t>
            </a:r>
          </a:p>
          <a:p>
            <a:pPr marL="429768" indent="-429768">
              <a:buFontTx/>
              <a:buNone/>
              <a:tabLst>
                <a:tab pos="3200400" algn="l"/>
              </a:tabLst>
            </a:pPr>
            <a:r>
              <a:rPr lang="en-GB" altLang="en-US" sz="2200" dirty="0"/>
              <a:t>2. </a:t>
            </a:r>
            <a:r>
              <a:rPr lang="en-GB" altLang="en-US" sz="2200" b="1" dirty="0"/>
              <a:t>Declare</a:t>
            </a:r>
            <a:r>
              <a:rPr lang="en-GB" altLang="en-US" sz="2200" dirty="0"/>
              <a:t> (write down) the methods.</a:t>
            </a:r>
          </a:p>
          <a:p>
            <a:pPr marL="740664" lvl="1" indent="-283464">
              <a:tabLst>
                <a:tab pos="3200400" algn="l"/>
              </a:tabLst>
            </a:pPr>
            <a:r>
              <a:rPr lang="en-GB" altLang="en-US" sz="2200" dirty="0"/>
              <a:t>Arrange statements into groups and give each group a name.</a:t>
            </a:r>
          </a:p>
          <a:p>
            <a:pPr marL="429768" indent="-429768">
              <a:buFontTx/>
              <a:buNone/>
              <a:tabLst>
                <a:tab pos="3200400" algn="l"/>
              </a:tabLst>
            </a:pPr>
            <a:r>
              <a:rPr lang="en-GB" altLang="en-US" sz="2200" dirty="0"/>
              <a:t>3. </a:t>
            </a:r>
            <a:r>
              <a:rPr lang="en-GB" altLang="en-US" sz="2200" b="1" dirty="0"/>
              <a:t>Call</a:t>
            </a:r>
            <a:r>
              <a:rPr lang="en-GB" altLang="en-US" sz="2200" dirty="0"/>
              <a:t> (run) the methods.</a:t>
            </a:r>
          </a:p>
          <a:p>
            <a:pPr marL="740664" lvl="1" indent="-283464">
              <a:tabLst>
                <a:tab pos="3200400" algn="l"/>
              </a:tabLst>
            </a:pPr>
            <a:r>
              <a:rPr lang="en-GB" altLang="en-US" sz="2200" dirty="0"/>
              <a:t>The program’s </a:t>
            </a:r>
            <a:r>
              <a:rPr lang="en-GB" altLang="en-US" sz="2200" b="1" dirty="0"/>
              <a:t>main</a:t>
            </a:r>
            <a:r>
              <a:rPr lang="en-GB" altLang="en-US" sz="2200" dirty="0"/>
              <a:t> method executes the other methods to perform the overall task.</a:t>
            </a:r>
            <a:endParaRPr lang="en-US" altLang="en-US" sz="2200" dirty="0"/>
          </a:p>
        </p:txBody>
      </p:sp>
    </p:spTree>
    <p:extLst>
      <p:ext uri="{BB962C8B-B14F-4D97-AF65-F5344CB8AC3E}">
        <p14:creationId xmlns:p14="http://schemas.microsoft.com/office/powerpoint/2010/main" val="3407251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an algorithm</a:t>
            </a:r>
          </a:p>
        </p:txBody>
      </p:sp>
      <p:pic>
        <p:nvPicPr>
          <p:cNvPr id="4" name="Picture 2" descr="Computer code has 19 lines. The lines read as follows. Line 1. forward slash forward slash This program displays a delicious recipe for baking cookies period. Line 2. public class Bake Cookies 2 left brace. Line 3, indented once. public static void main left parenthesis String left bracket right bracket a r g s right parenthesis left brace. Line 4, indented twice. forward slash forward slash step 1 colon Make the cake batter. Line 5, indented twice. System period out period print l n left parenthesis double quote Mix the dry ingredients period double quote right parenthesis semicolon. Line 6, indented twice. System period out period print l n left parenthesis double quote Cream the butter and sugar period double quote right parenthesis semicolon. Line 7, indented twice. System period out period print l n left parenthesis double quote Beat in the eggs period double quote right parenthesis semicolon. Line 8, indented twice. System period out period print l n left parenthesis double quote Stir in the dry ingredients period double quote right parenthesis semicolon. Line 9, indented twice. forward slash forward slash step 2 a colon Bake cookies left parenthesis first batch right parenthesis period. Line 10, indented twice. System period out period print l n left parenthesis double quote Set the oven temperature period double quote right parenthesis semicolon. Line 11, indented twice. System period out period print l n left parenthesis double quote Set the timer period double quote right parenthesis semicolon. Line 12, indented twice. System period out period print l n left parenthesis double quote Place a batch of cookies into the oven period double quote right parenthesis semicolon. Line 13, indented twice. System period out period print l n left parenthesis double quote Allow the cookies to bake period double quote right parenthesis semicolon. Line 14, indented twice. forward slash forward slash Step 2 b colon Bake cookies left parenthesis second batch right parenthesis period. Line 15, indented twice. System period out period print l n left parenthesis double quote Set the oven temperature period double quote right parenthesis semicolon. Line 16, indented twice. System period out period print l n left parenthesis double quote Set the timer period double quote right parenthesis semicolon. Line 17, indented twice. System period out period print l n left parenthesis double quote Place a batch of cookies into the oven period double quote right parenthesis semicolon. Line 18, indented twice. System period out period print l n left parenthesis double quote Allow the cookies to bake period double quote right parenthesis semicolon. Line 19, indented once. forward slash forward slash Step 3 colon Decorate the cookies period. Line 20, indented twice. System period out period print l n left parenthesis double quote Mix ingredients for frosting period double quote right parenthesis semicolon. Line 21, indented twice. System period out period print l n left parenthesis double quote Spread frosting and sprinkles period double quote right parenthesis semicolon. Line 22, indented once. right brace. Line 23. right brace. "/>
          <p:cNvPicPr>
            <a:picLocks noChangeAspect="1"/>
          </p:cNvPicPr>
          <p:nvPr/>
        </p:nvPicPr>
        <p:blipFill>
          <a:blip r:embed="rId2"/>
          <a:stretch>
            <a:fillRect/>
          </a:stretch>
        </p:blipFill>
        <p:spPr>
          <a:xfrm>
            <a:off x="779454" y="1600200"/>
            <a:ext cx="7585092" cy="4676775"/>
          </a:xfrm>
          <a:prstGeom prst="rect">
            <a:avLst/>
          </a:prstGeom>
        </p:spPr>
      </p:pic>
    </p:spTree>
    <p:extLst>
      <p:ext uri="{BB962C8B-B14F-4D97-AF65-F5344CB8AC3E}">
        <p14:creationId xmlns:p14="http://schemas.microsoft.com/office/powerpoint/2010/main" val="2619942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 Method</a:t>
            </a:r>
          </a:p>
        </p:txBody>
      </p:sp>
      <p:sp>
        <p:nvSpPr>
          <p:cNvPr id="3" name="Content Placeholder 2"/>
          <p:cNvSpPr>
            <a:spLocks noGrp="1"/>
          </p:cNvSpPr>
          <p:nvPr>
            <p:ph type="body" idx="1"/>
          </p:nvPr>
        </p:nvSpPr>
        <p:spPr>
          <a:xfrm>
            <a:off x="457200" y="1600200"/>
            <a:ext cx="8229600" cy="487017"/>
          </a:xfrm>
        </p:spPr>
        <p:txBody>
          <a:bodyPr/>
          <a:lstStyle/>
          <a:p>
            <a:pPr marL="432" indent="0">
              <a:buNone/>
            </a:pPr>
            <a:r>
              <a:rPr lang="en-US" altLang="en-US" b="1" dirty="0"/>
              <a:t>Gives your method a name so it can be executed</a:t>
            </a:r>
          </a:p>
        </p:txBody>
      </p:sp>
      <p:pic>
        <p:nvPicPr>
          <p:cNvPr id="4" name="Picture 3" descr="Computer code syntax and corresponding code example. Syntax has 6 lines. The lines read as follows. Line 1. public static void name left parenthesis right parenthesis left brace. Line 2, indented once. statement semicolon. Line 3, indented once. statement semicolon. Line 4, indented once. Incomplete line of code. Line 5, indented once. statement semicolon. Line 6. Right brace. The code example has 4 lines. The lines read as follows. Line 1. Public static void print Warning left parenthesis right parenthesis left brace. Line 2, indented once. System period out period print l n left parenthesis double quote This product causes cancer double quote right parenthesis semicolon. Line 3, indented once. System period out period print l n left parenthesis double quote in lab rats and humans period double quote right parenthesis semicolon. Line 4. Right brace. "/>
          <p:cNvPicPr>
            <a:picLocks noChangeAspect="1"/>
          </p:cNvPicPr>
          <p:nvPr/>
        </p:nvPicPr>
        <p:blipFill>
          <a:blip r:embed="rId2"/>
          <a:stretch>
            <a:fillRect/>
          </a:stretch>
        </p:blipFill>
        <p:spPr>
          <a:xfrm>
            <a:off x="542925" y="2201518"/>
            <a:ext cx="7353300" cy="4103176"/>
          </a:xfrm>
          <a:prstGeom prst="rect">
            <a:avLst/>
          </a:prstGeom>
        </p:spPr>
      </p:pic>
    </p:spTree>
    <p:extLst>
      <p:ext uri="{BB962C8B-B14F-4D97-AF65-F5344CB8AC3E}">
        <p14:creationId xmlns:p14="http://schemas.microsoft.com/office/powerpoint/2010/main" val="1461962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a Method</a:t>
            </a:r>
          </a:p>
        </p:txBody>
      </p:sp>
      <p:sp>
        <p:nvSpPr>
          <p:cNvPr id="3" name="Content Placeholder 2"/>
          <p:cNvSpPr>
            <a:spLocks noGrp="1"/>
          </p:cNvSpPr>
          <p:nvPr>
            <p:ph type="body" idx="1"/>
          </p:nvPr>
        </p:nvSpPr>
        <p:spPr/>
        <p:txBody>
          <a:bodyPr/>
          <a:lstStyle/>
          <a:p>
            <a:pPr marL="432" indent="0">
              <a:lnSpc>
                <a:spcPct val="80000"/>
              </a:lnSpc>
              <a:spcBef>
                <a:spcPts val="450"/>
              </a:spcBef>
              <a:buNone/>
            </a:pPr>
            <a:r>
              <a:rPr lang="en-GB" altLang="en-US" b="1" dirty="0"/>
              <a:t>Executes the method’s code</a:t>
            </a:r>
            <a:endParaRPr lang="en-GB" altLang="en-US" dirty="0"/>
          </a:p>
          <a:p>
            <a:r>
              <a:rPr lang="en-GB" altLang="en-US" dirty="0"/>
              <a:t>Syntax:</a:t>
            </a:r>
          </a:p>
          <a:p>
            <a:pPr lvl="1">
              <a:lnSpc>
                <a:spcPct val="80000"/>
              </a:lnSpc>
              <a:spcBef>
                <a:spcPts val="450"/>
              </a:spcBef>
              <a:buFontTx/>
              <a:buNone/>
            </a:pPr>
            <a:r>
              <a:rPr lang="en-GB" altLang="en-US" b="1" dirty="0"/>
              <a:t>	</a:t>
            </a:r>
            <a:r>
              <a:rPr lang="en-GB" altLang="en-US" dirty="0">
                <a:latin typeface="Courier New" panose="02070309020205020404" pitchFamily="49" charset="0"/>
                <a:cs typeface="Courier New" panose="02070309020205020404" pitchFamily="49" charset="0"/>
              </a:rPr>
              <a:t>name();</a:t>
            </a:r>
          </a:p>
          <a:p>
            <a:pPr lvl="1"/>
            <a:r>
              <a:rPr lang="en-GB" altLang="en-US" dirty="0"/>
              <a:t>You can call the same method many times if you like.</a:t>
            </a:r>
            <a:endParaRPr lang="en-GB" altLang="en-US" dirty="0">
              <a:solidFill>
                <a:srgbClr val="4D4D4D"/>
              </a:solidFill>
            </a:endParaRPr>
          </a:p>
          <a:p>
            <a:r>
              <a:rPr lang="en-GB" altLang="en-US" dirty="0"/>
              <a:t>Example:</a:t>
            </a:r>
          </a:p>
          <a:p>
            <a:pPr lvl="1">
              <a:lnSpc>
                <a:spcPct val="80000"/>
              </a:lnSpc>
              <a:spcBef>
                <a:spcPts val="450"/>
              </a:spcBef>
              <a:buFontTx/>
              <a:buNone/>
            </a:pPr>
            <a:r>
              <a:rPr lang="en-GB" altLang="en-US" dirty="0"/>
              <a:t>	</a:t>
            </a:r>
            <a:r>
              <a:rPr lang="en-GB" altLang="en-US" dirty="0">
                <a:latin typeface="Courier New" panose="02070309020205020404" pitchFamily="49" charset="0"/>
                <a:cs typeface="Courier New" panose="02070309020205020404" pitchFamily="49" charset="0"/>
              </a:rPr>
              <a:t>printWarning();</a:t>
            </a:r>
            <a:endParaRPr lang="en-GB" altLang="en-US" u="sng" dirty="0">
              <a:latin typeface="Courier New" panose="02070309020205020404" pitchFamily="49" charset="0"/>
              <a:cs typeface="Courier New" panose="02070309020205020404" pitchFamily="49" charset="0"/>
            </a:endParaRPr>
          </a:p>
          <a:p>
            <a:pPr lvl="1"/>
            <a:r>
              <a:rPr lang="en-GB" altLang="en-US" dirty="0"/>
              <a:t>Output:</a:t>
            </a:r>
          </a:p>
          <a:p>
            <a:pPr lvl="1">
              <a:buFontTx/>
              <a:buNone/>
            </a:pPr>
            <a:r>
              <a:rPr lang="en-GB" altLang="en-US" dirty="0"/>
              <a:t>	This product causes cancer</a:t>
            </a:r>
          </a:p>
          <a:p>
            <a:pPr lvl="1">
              <a:buFontTx/>
              <a:buNone/>
            </a:pPr>
            <a:r>
              <a:rPr lang="en-GB" altLang="en-US" dirty="0"/>
              <a:t>	in lab rats and humans.</a:t>
            </a:r>
          </a:p>
        </p:txBody>
      </p:sp>
    </p:spTree>
    <p:extLst>
      <p:ext uri="{BB962C8B-B14F-4D97-AF65-F5344CB8AC3E}">
        <p14:creationId xmlns:p14="http://schemas.microsoft.com/office/powerpoint/2010/main" val="3441327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with Static Method</a:t>
            </a:r>
          </a:p>
        </p:txBody>
      </p:sp>
      <p:pic>
        <p:nvPicPr>
          <p:cNvPr id="6" name="Picture 2" descr="Computer code has 12 lines. The lines read as follows. Line 1. public class Fresh Prince left brace. Line 2, indented once. public static void main left parenthesis String left bracket right bracket a r g s right parenthesis left brace. Line 3, indented twice. rap left parenthesis right parenthesis semicolon forward slash forward slash Calling left parenthesis running right parenthesis the rap method. Line 4, indented twice. System period out period print l n left parenthesis right parenthesis semicolon. Line 5, indented twice. rap left parenthesis right parenthesis semicolon forward slash forward slash Calling the rap method again. Line 6, indented once. right brace. Line 7, indented once. forward slash forward slash This method prints the lyrics to my favorite song period. Line 8, indented once. public static void rap left parenthesis right parenthesis left brace. Line 9, indented twice. System period out period print l n left parenthesis double quote Now this is the story all about how double quote right parenthesis semicolon. Line 10, indented twice. System period out period print l n left parenthesis double quote My life got flipped turned upside hyphen down double quote right parenthesis semicolon. Line 11, indented once. right brace. Line 12. right brace. "/>
          <p:cNvPicPr>
            <a:picLocks noChangeAspect="1"/>
          </p:cNvPicPr>
          <p:nvPr/>
        </p:nvPicPr>
        <p:blipFill>
          <a:blip r:embed="rId2"/>
          <a:stretch>
            <a:fillRect/>
          </a:stretch>
        </p:blipFill>
        <p:spPr>
          <a:xfrm>
            <a:off x="548126" y="1646025"/>
            <a:ext cx="7252850" cy="2854243"/>
          </a:xfrm>
          <a:prstGeom prst="rect">
            <a:avLst/>
          </a:prstGeom>
        </p:spPr>
      </p:pic>
      <p:sp>
        <p:nvSpPr>
          <p:cNvPr id="3" name="Content Placeholder 3"/>
          <p:cNvSpPr>
            <a:spLocks noGrp="1"/>
          </p:cNvSpPr>
          <p:nvPr>
            <p:ph type="body" idx="1"/>
          </p:nvPr>
        </p:nvSpPr>
        <p:spPr>
          <a:xfrm>
            <a:off x="457200" y="4543400"/>
            <a:ext cx="1207698" cy="333375"/>
          </a:xfrm>
        </p:spPr>
        <p:txBody>
          <a:bodyPr/>
          <a:lstStyle/>
          <a:p>
            <a:pPr>
              <a:lnSpc>
                <a:spcPct val="80000"/>
              </a:lnSpc>
              <a:spcBef>
                <a:spcPts val="500"/>
              </a:spcBef>
              <a:buFontTx/>
              <a:buNone/>
            </a:pPr>
            <a:r>
              <a:rPr lang="en-GB" altLang="en-US" sz="2200" dirty="0"/>
              <a:t>Output:</a:t>
            </a:r>
          </a:p>
        </p:txBody>
      </p:sp>
      <p:pic>
        <p:nvPicPr>
          <p:cNvPr id="4" name="Picture 4" descr="Computer code output has 4 lines. The lines read as follows. Line 1. Now this is the story all about how. Line 2. My life got flipped turned upside hyphen down. Line 3. Now this is the story all about how. Line 4. My life got flipped turned upside hyphen down. "/>
          <p:cNvPicPr>
            <a:picLocks noChangeAspect="1"/>
          </p:cNvPicPr>
          <p:nvPr/>
        </p:nvPicPr>
        <p:blipFill>
          <a:blip r:embed="rId3"/>
          <a:stretch>
            <a:fillRect/>
          </a:stretch>
        </p:blipFill>
        <p:spPr>
          <a:xfrm>
            <a:off x="945222" y="4919907"/>
            <a:ext cx="4360024" cy="1248131"/>
          </a:xfrm>
          <a:prstGeom prst="rect">
            <a:avLst/>
          </a:prstGeom>
        </p:spPr>
      </p:pic>
    </p:spTree>
    <p:extLst>
      <p:ext uri="{BB962C8B-B14F-4D97-AF65-F5344CB8AC3E}">
        <p14:creationId xmlns:p14="http://schemas.microsoft.com/office/powerpoint/2010/main" val="1819896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Cookie Program</a:t>
            </a:r>
          </a:p>
        </p:txBody>
      </p:sp>
      <p:pic>
        <p:nvPicPr>
          <p:cNvPr id="3" name="Picture 2" descr="Computer code has 28 lines. The lines read as follows. Line 1. forward slash forward slash This program displays a delicious recipe for baking cookies period. Line 2. public class Bake Cookies 3 left brace. Line 3, indented once. public static void main left parenthesis String left bracket right bracket a r g s right parenthesis left brace. Line 4, indented twice. Make Batter left parenthesis right parenthesis semicolon. Line 5, indented twice. bake left parenthesis right parenthesis semicolon forward slash forward slash 1 s t batch. Line 6, indented twice. bake left parenthesis right parenthesis semicolon forward slash forward slash 2nd batch. Line 7, indented twice. decorate left parenthesis right parenthesis semicolon. Line 8, indented once. right brace. Line 9, indented once. forward slash forward slash Step 1 colon Make the cake batter period. Line 10, indented once. public static void make Batter left parenthesis right parenthesis left brace. Line 11, indented twice. System period out period print l n left parenthesis double quote Mix the dry ingredients period double quote right parenthesis semicolon. Line 12, indented twice. System period out period print l n left parenthesis double quote Cream the butter and sugar period double quote right parenthesis semicolon. Line 13, indented twice. System period out period print l n left parenthesis double quote Beat in the eggs period double quote right parenthesis semicolon. Line 14, indented twice. System period out period print l n left parenthesis double quote Stir in the dry ingredients period double quote right parenthesis semicolon. Line 15, indented once. right brace. Line 16, indented once. forward slash forward slash Step 2 colon Bake a batch of cookies period. Line 17, indented once. public static void bake left parenthesis right parenthesis left brace. Line 18, indented twice. System period out period print l n left parenthesis double quote Set the oven temperature period double quote right parenthesis semicolon. Line 19, indented twice. System period out period print l n left parenthesis double quote Set the timer period double quote right parenthesis semicolon. Line 20, indented twice. System period out period print l n left parenthesis double quote Place a batch of cookies into the oven period double quote right parenthesis semicolon. Line 21, indented twice. System period out period print l n left parenthesis double quote Allow the cookies to bake period double quote right parenthesis semicolon. Line 22, indented once. right brace. Line 23, indented once. forward slash forward slash Step 3 colon Decorate the cookies period. Line 24, indented once. public static void decorate left parenthesis right parenthesis left brace. Line 25, indented twice. System period out period print l n left parenthesis double quote Mix ingredients for frosting period double quote right parenthesis semicolon. Line 26, indented twice. System period out period print l n left parenthesis double quote Spread frosting and sprinkles period double quote right parenthesis semicolon. Line 27, indented once. right brace. Line 28. right brace. "/>
          <p:cNvPicPr>
            <a:picLocks noChangeAspect="1"/>
          </p:cNvPicPr>
          <p:nvPr/>
        </p:nvPicPr>
        <p:blipFill>
          <a:blip r:embed="rId2"/>
          <a:stretch>
            <a:fillRect/>
          </a:stretch>
        </p:blipFill>
        <p:spPr>
          <a:xfrm>
            <a:off x="929250" y="1628775"/>
            <a:ext cx="7285501" cy="4562475"/>
          </a:xfrm>
          <a:prstGeom prst="rect">
            <a:avLst/>
          </a:prstGeom>
        </p:spPr>
      </p:pic>
    </p:spTree>
    <p:extLst>
      <p:ext uri="{BB962C8B-B14F-4D97-AF65-F5344CB8AC3E}">
        <p14:creationId xmlns:p14="http://schemas.microsoft.com/office/powerpoint/2010/main" val="2979530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Calling Methods</a:t>
            </a:r>
          </a:p>
        </p:txBody>
      </p:sp>
      <p:pic>
        <p:nvPicPr>
          <p:cNvPr id="4" name="Picture 2" descr="Computer code has 15 lines. The lines read as follows. Line 1. public class Methods Example left brace. Line 2, indented once. public static void main left parenthesis String left bracket right bracket a r g s right parenthesis left brace. Line 3, indented twice. message 1 left parenthesis right parenthesis semicolon. Line 4, indented twice. message 2 left parenthesis right parenthesis semicolon. Line 5, indented once. System period out period print l n left parenthesis double quote Done with main period double quote right parenthesis semicolon. Line 6, indented once. right brace. Line 7, indented once. public static void message 1 left parenthesis right parenthesis left brace. Line 8, indented twice. System period out period print l n left parenthesis double quote This is message 1 period double quote right parenthesis semicolon. Line 9, indented once. right brace. Line 10, indented once. public static void message 2 left parenthesis right parenthesis left brace. Line 11, indented twice. System period out period print l n left parenthesis double quote This is message 2 period double quote right parenthesis semicolon. Line 12, indented twice. Message 1 left parenthesis right parenthesis semicolon. Line 13, indented twice. System period out period print l n left parenthesis double quote Done with message 2 period double quote right parenthesis semicolon. Line 14, indented once. right brace. Line 15. right brace. "/>
          <p:cNvPicPr>
            <a:picLocks noChangeAspect="1"/>
          </p:cNvPicPr>
          <p:nvPr/>
        </p:nvPicPr>
        <p:blipFill>
          <a:blip r:embed="rId2"/>
          <a:stretch>
            <a:fillRect/>
          </a:stretch>
        </p:blipFill>
        <p:spPr>
          <a:xfrm>
            <a:off x="657225" y="1739335"/>
            <a:ext cx="5010150" cy="2696198"/>
          </a:xfrm>
          <a:prstGeom prst="rect">
            <a:avLst/>
          </a:prstGeom>
        </p:spPr>
      </p:pic>
      <p:sp>
        <p:nvSpPr>
          <p:cNvPr id="3" name="Content Placeholder 3"/>
          <p:cNvSpPr>
            <a:spLocks noGrp="1"/>
          </p:cNvSpPr>
          <p:nvPr>
            <p:ph type="body" idx="1"/>
          </p:nvPr>
        </p:nvSpPr>
        <p:spPr>
          <a:xfrm>
            <a:off x="457200" y="4595519"/>
            <a:ext cx="1328468" cy="381924"/>
          </a:xfrm>
        </p:spPr>
        <p:txBody>
          <a:bodyPr/>
          <a:lstStyle/>
          <a:p>
            <a:pPr>
              <a:lnSpc>
                <a:spcPct val="60000"/>
              </a:lnSpc>
            </a:pPr>
            <a:r>
              <a:rPr lang="en-GB" altLang="en-US" sz="2000" dirty="0"/>
              <a:t>Output:</a:t>
            </a:r>
          </a:p>
        </p:txBody>
      </p:sp>
      <p:pic>
        <p:nvPicPr>
          <p:cNvPr id="5" name="Picture 4" descr="Computer code output has 5 lines. The lines read as follows. Line 1. This is message 1. Line 2. This is message 2. Line 3. This is message 1. Line 4. Done with message 2. Line 5. Done with main. "/>
          <p:cNvPicPr>
            <a:picLocks noChangeAspect="1"/>
          </p:cNvPicPr>
          <p:nvPr/>
        </p:nvPicPr>
        <p:blipFill>
          <a:blip r:embed="rId3"/>
          <a:stretch>
            <a:fillRect/>
          </a:stretch>
        </p:blipFill>
        <p:spPr>
          <a:xfrm>
            <a:off x="1121434" y="4977443"/>
            <a:ext cx="2743200" cy="1276350"/>
          </a:xfrm>
          <a:prstGeom prst="rect">
            <a:avLst/>
          </a:prstGeom>
        </p:spPr>
      </p:pic>
    </p:spTree>
    <p:extLst>
      <p:ext uri="{BB962C8B-B14F-4D97-AF65-F5344CB8AC3E}">
        <p14:creationId xmlns:p14="http://schemas.microsoft.com/office/powerpoint/2010/main" val="3665012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a:t>
            </a:r>
          </a:p>
        </p:txBody>
      </p:sp>
      <p:sp>
        <p:nvSpPr>
          <p:cNvPr id="3" name="Text Placeholder 2"/>
          <p:cNvSpPr>
            <a:spLocks noGrp="1"/>
          </p:cNvSpPr>
          <p:nvPr>
            <p:ph type="body" idx="1"/>
          </p:nvPr>
        </p:nvSpPr>
        <p:spPr>
          <a:xfrm>
            <a:off x="457200" y="1600201"/>
            <a:ext cx="8229600" cy="1257300"/>
          </a:xfrm>
        </p:spPr>
        <p:txBody>
          <a:bodyPr/>
          <a:lstStyle/>
          <a:p>
            <a:r>
              <a:rPr lang="en-GB" altLang="en-US" sz="2000" dirty="0"/>
              <a:t>When a method is called, the program’s execution...</a:t>
            </a:r>
          </a:p>
          <a:p>
            <a:pPr lvl="1"/>
            <a:r>
              <a:rPr lang="en-GB" altLang="en-US" sz="2000" dirty="0"/>
              <a:t>“jumps” into that method, executing its statements, then</a:t>
            </a:r>
          </a:p>
          <a:p>
            <a:pPr lvl="1"/>
            <a:r>
              <a:rPr lang="en-GB" altLang="en-US" sz="2000" dirty="0"/>
              <a:t>“jumps” back to the point where the method was called.</a:t>
            </a:r>
          </a:p>
        </p:txBody>
      </p:sp>
      <p:pic>
        <p:nvPicPr>
          <p:cNvPr id="6" name="Picture 5" descr="A diagram illustrates 4 computer codes. The main computer code has 8 lines. The lines read as follows. Line 1. public class method example left brace. Line 2, indented once. public static void main left parenthesis string left bracket right bracket a r g s right parenthesis left brace. Line 3, indented twice. Message 1 left parenthesis right parenthesis semicolon. Line 4, indented twice. Message 2 left parenthesis right parenthesis semicolon. Line 5, indented twice. system period out period print ln left parenthesis double quote done. Line 6, indented once. right brace. Line 7. Incomplete line of codes. Line 8. right brace. Computer code, 1 has 3 lines. The lines read as follows. Line 1. public static void message 1 left parenthesis right parenthesis left brace. Line 2, indented once. system period out period print l n left parenthesis double quote this is message 1 period double quote right parenthesis semicolon. Line 3. right brace. Computer code, 2 has 5 lines. The lines read as follows. Line 1. public static void message 2 left parenthesis right parenthesis left brace. Line 2, indented once. system period out period print l n left parenthesis double quote this is message 2 period double quote right parenthesis semicolon. Line 3, indented once. message 1 left parenthesis right parenthesis semicolon. Line 4, indented once. system period out period print l n left parenthesis double quote done with message 2 period double quote right parenthesis semicolon. Line 5. right brace. Computer code, 3 has 3 lines. The lines read as follows. Line 1. public static void message 1 left parenthesis right parenthesis left brace. Line 2, indented once. system period out period print l n left parenthesis double quote this is message 1 period double quote right parenthesis semicolon. Line 3. right brace. The program jumps from the main code, line 3 to computer code, 1 and jumps back after execution. It again jumps from main code, line 4 to computer code 2 and jumps back after execution. In Computer code 2, the program jumps from line 3, to a statement, computer code 3, and jumps back after execution."/>
          <p:cNvPicPr>
            <a:picLocks noChangeAspect="1"/>
          </p:cNvPicPr>
          <p:nvPr/>
        </p:nvPicPr>
        <p:blipFill rotWithShape="1">
          <a:blip r:embed="rId2">
            <a:extLst>
              <a:ext uri="{28A0092B-C50C-407E-A947-70E740481C1C}">
                <a14:useLocalDpi xmlns:a14="http://schemas.microsoft.com/office/drawing/2010/main" val="0"/>
              </a:ext>
            </a:extLst>
          </a:blip>
          <a:srcRect l="25095" t="46226" r="24906" b="15870"/>
          <a:stretch/>
        </p:blipFill>
        <p:spPr>
          <a:xfrm>
            <a:off x="733244" y="3145052"/>
            <a:ext cx="7237563" cy="3014319"/>
          </a:xfrm>
          <a:prstGeom prst="rect">
            <a:avLst/>
          </a:prstGeom>
        </p:spPr>
      </p:pic>
    </p:spTree>
    <p:extLst>
      <p:ext uri="{BB962C8B-B14F-4D97-AF65-F5344CB8AC3E}">
        <p14:creationId xmlns:p14="http://schemas.microsoft.com/office/powerpoint/2010/main" val="3104873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Methods</a:t>
            </a:r>
          </a:p>
        </p:txBody>
      </p:sp>
      <p:sp>
        <p:nvSpPr>
          <p:cNvPr id="3" name="Text Placeholder 2"/>
          <p:cNvSpPr>
            <a:spLocks noGrp="1"/>
          </p:cNvSpPr>
          <p:nvPr>
            <p:ph type="body" idx="1"/>
          </p:nvPr>
        </p:nvSpPr>
        <p:spPr/>
        <p:txBody>
          <a:bodyPr/>
          <a:lstStyle/>
          <a:p>
            <a:pPr>
              <a:lnSpc>
                <a:spcPct val="110000"/>
              </a:lnSpc>
            </a:pPr>
            <a:r>
              <a:rPr lang="en-US" altLang="en-US" dirty="0"/>
              <a:t>Place statements into a static method if:</a:t>
            </a:r>
          </a:p>
          <a:p>
            <a:pPr lvl="1">
              <a:lnSpc>
                <a:spcPct val="110000"/>
              </a:lnSpc>
            </a:pPr>
            <a:r>
              <a:rPr lang="en-US" altLang="en-US" dirty="0"/>
              <a:t>The statements are related structurally, and/or</a:t>
            </a:r>
          </a:p>
          <a:p>
            <a:pPr lvl="1">
              <a:lnSpc>
                <a:spcPct val="110000"/>
              </a:lnSpc>
            </a:pPr>
            <a:r>
              <a:rPr lang="en-US" altLang="en-US" dirty="0"/>
              <a:t>The statements are repeated.</a:t>
            </a:r>
          </a:p>
          <a:p>
            <a:pPr>
              <a:lnSpc>
                <a:spcPct val="110000"/>
              </a:lnSpc>
            </a:pPr>
            <a:r>
              <a:rPr lang="en-US" altLang="en-US" dirty="0"/>
              <a:t>You should not create static methods for:</a:t>
            </a:r>
          </a:p>
          <a:p>
            <a:pPr lvl="1">
              <a:lnSpc>
                <a:spcPct val="110000"/>
              </a:lnSpc>
            </a:pPr>
            <a:r>
              <a:rPr lang="en-US" altLang="en-US" dirty="0"/>
              <a:t>An individual </a:t>
            </a:r>
            <a:r>
              <a:rPr lang="en-US" altLang="en-US" dirty="0" err="1">
                <a:latin typeface="Courier New" panose="02070309020205020404" pitchFamily="49" charset="0"/>
              </a:rPr>
              <a:t>println</a:t>
            </a:r>
            <a:r>
              <a:rPr lang="en-US" altLang="en-US" dirty="0"/>
              <a:t> statement.</a:t>
            </a:r>
          </a:p>
          <a:p>
            <a:pPr lvl="1">
              <a:lnSpc>
                <a:spcPct val="110000"/>
              </a:lnSpc>
            </a:pPr>
            <a:r>
              <a:rPr lang="en-US" altLang="en-US" dirty="0"/>
              <a:t>Only blank lines. (Put blank </a:t>
            </a:r>
            <a:r>
              <a:rPr lang="en-US" altLang="en-US" dirty="0" err="1">
                <a:latin typeface="Courier New" panose="02070309020205020404" pitchFamily="49" charset="0"/>
                <a:cs typeface="Courier New" panose="02070309020205020404" pitchFamily="49" charset="0"/>
              </a:rPr>
              <a:t>printlns</a:t>
            </a:r>
            <a:r>
              <a:rPr lang="en-US" altLang="en-US" dirty="0"/>
              <a:t> in </a:t>
            </a:r>
            <a:r>
              <a:rPr lang="en-US" altLang="en-US" dirty="0">
                <a:latin typeface="Courier New" panose="02070309020205020404" pitchFamily="49" charset="0"/>
              </a:rPr>
              <a:t>main</a:t>
            </a:r>
            <a:r>
              <a:rPr lang="en-US" altLang="en-US" dirty="0"/>
              <a:t>.)</a:t>
            </a:r>
          </a:p>
          <a:p>
            <a:pPr lvl="1">
              <a:lnSpc>
                <a:spcPct val="110000"/>
              </a:lnSpc>
            </a:pPr>
            <a:r>
              <a:rPr lang="en-US" altLang="en-US" dirty="0"/>
              <a:t>Unrelated or weakly related statements.</a:t>
            </a:r>
            <a:br>
              <a:rPr lang="en-US" altLang="en-US" dirty="0"/>
            </a:br>
            <a:r>
              <a:rPr lang="en-US" altLang="en-US" dirty="0"/>
              <a:t>(Consider splitting them into two smaller methods.)</a:t>
            </a:r>
          </a:p>
        </p:txBody>
      </p:sp>
    </p:spTree>
    <p:extLst>
      <p:ext uri="{BB962C8B-B14F-4D97-AF65-F5344CB8AC3E}">
        <p14:creationId xmlns:p14="http://schemas.microsoft.com/office/powerpoint/2010/main" val="139533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 1</a:t>
            </a:r>
          </a:p>
        </p:txBody>
      </p:sp>
      <p:sp>
        <p:nvSpPr>
          <p:cNvPr id="3" name="Content Placeholder 2"/>
          <p:cNvSpPr>
            <a:spLocks noGrp="1"/>
          </p:cNvSpPr>
          <p:nvPr>
            <p:ph type="body" idx="1"/>
          </p:nvPr>
        </p:nvSpPr>
        <p:spPr>
          <a:xfrm>
            <a:off x="457200" y="1600201"/>
            <a:ext cx="8132323" cy="438150"/>
          </a:xfrm>
        </p:spPr>
        <p:txBody>
          <a:bodyPr/>
          <a:lstStyle/>
          <a:p>
            <a:r>
              <a:rPr lang="en-US" dirty="0"/>
              <a:t>Output of each </a:t>
            </a:r>
            <a:r>
              <a:rPr lang="en-US" dirty="0" err="1">
                <a:latin typeface="Courier New" panose="02070309020205020404" pitchFamily="49" charset="0"/>
                <a:cs typeface="Courier New" panose="02070309020205020404" pitchFamily="49" charset="0"/>
              </a:rPr>
              <a:t>println</a:t>
            </a:r>
            <a:r>
              <a:rPr lang="en-US" dirty="0"/>
              <a:t> statement:</a:t>
            </a:r>
          </a:p>
        </p:txBody>
      </p:sp>
      <p:sp>
        <p:nvSpPr>
          <p:cNvPr id="4" name="Content Placeholder 4"/>
          <p:cNvSpPr>
            <a:spLocks noGrp="1"/>
          </p:cNvSpPr>
          <p:nvPr>
            <p:ph type="body" idx="13"/>
          </p:nvPr>
        </p:nvSpPr>
        <p:spPr>
          <a:xfrm>
            <a:off x="457200" y="4710336"/>
            <a:ext cx="8229600" cy="1280890"/>
          </a:xfrm>
        </p:spPr>
        <p:txBody>
          <a:bodyPr/>
          <a:lstStyle/>
          <a:p>
            <a:r>
              <a:rPr lang="en-US" dirty="0" err="1">
                <a:latin typeface="Courier New" panose="02070309020205020404" pitchFamily="49" charset="0"/>
                <a:cs typeface="Courier New" panose="02070309020205020404" pitchFamily="49" charset="0"/>
              </a:rPr>
              <a:t>println</a:t>
            </a:r>
            <a:r>
              <a:rPr lang="en-US" dirty="0"/>
              <a:t> statement to produce the line of output:</a:t>
            </a:r>
          </a:p>
          <a:p>
            <a:pPr marL="432" indent="0">
              <a:buNone/>
            </a:pPr>
            <a:r>
              <a:rPr lang="en-GB" altLang="en-US" dirty="0"/>
              <a:t>    System.out.println(“/ \\ // \\\\ /// \\\\\\”);</a:t>
            </a:r>
          </a:p>
        </p:txBody>
      </p:sp>
      <p:pic>
        <p:nvPicPr>
          <p:cNvPr id="5" name="Picture 3" descr="Computer code output has 6 lines. The lines read as follows. Line 1, indented once. a b c. Line 2. Back slash back slash. Line 3. Single quote. Line 4. Double quote double quote double quote. Line 5. C colon. Line 6. in he downward spiral. "/>
          <p:cNvPicPr>
            <a:picLocks noChangeAspect="1"/>
          </p:cNvPicPr>
          <p:nvPr/>
        </p:nvPicPr>
        <p:blipFill>
          <a:blip r:embed="rId2"/>
          <a:stretch>
            <a:fillRect/>
          </a:stretch>
        </p:blipFill>
        <p:spPr>
          <a:xfrm>
            <a:off x="1287799" y="2121621"/>
            <a:ext cx="4886325" cy="2333625"/>
          </a:xfrm>
          <a:prstGeom prst="rect">
            <a:avLst/>
          </a:prstGeom>
        </p:spPr>
      </p:pic>
    </p:spTree>
    <p:extLst>
      <p:ext uri="{BB962C8B-B14F-4D97-AF65-F5344CB8AC3E}">
        <p14:creationId xmlns:p14="http://schemas.microsoft.com/office/powerpoint/2010/main" val="3665499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Drawing Complex Figures with Static Methods</a:t>
            </a:r>
          </a:p>
        </p:txBody>
      </p:sp>
    </p:spTree>
    <p:extLst>
      <p:ext uri="{BB962C8B-B14F-4D97-AF65-F5344CB8AC3E}">
        <p14:creationId xmlns:p14="http://schemas.microsoft.com/office/powerpoint/2010/main" val="2152565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Methods Question</a:t>
            </a:r>
          </a:p>
        </p:txBody>
      </p:sp>
      <p:sp>
        <p:nvSpPr>
          <p:cNvPr id="3" name="Content Placeholder 2"/>
          <p:cNvSpPr>
            <a:spLocks noGrp="1"/>
          </p:cNvSpPr>
          <p:nvPr>
            <p:ph type="body" idx="1"/>
          </p:nvPr>
        </p:nvSpPr>
        <p:spPr>
          <a:xfrm>
            <a:off x="457200" y="1600200"/>
            <a:ext cx="8229600" cy="443451"/>
          </a:xfrm>
        </p:spPr>
        <p:txBody>
          <a:bodyPr/>
          <a:lstStyle/>
          <a:p>
            <a:r>
              <a:rPr lang="en-US" altLang="en-US" dirty="0"/>
              <a:t>Write a program to print these figures using methods.</a:t>
            </a:r>
          </a:p>
        </p:txBody>
      </p:sp>
      <p:pic>
        <p:nvPicPr>
          <p:cNvPr id="4" name="Picture 3" descr="Illustration of 4 figures used in program. All the figures are denoted using broken lines. 1. Hexagon. 2. Lower part of a hexagon above a series of hyphens with plus signs on eider side. 3. Hexagon with the word, STOP at the center. 4. The top half of a hexagon above a series of hyphens with plus signs on either side. "/>
          <p:cNvPicPr>
            <a:picLocks noChangeAspect="1"/>
          </p:cNvPicPr>
          <p:nvPr/>
        </p:nvPicPr>
        <p:blipFill>
          <a:blip r:embed="rId2"/>
          <a:stretch>
            <a:fillRect/>
          </a:stretch>
        </p:blipFill>
        <p:spPr>
          <a:xfrm>
            <a:off x="800100" y="2121289"/>
            <a:ext cx="1134016" cy="4300537"/>
          </a:xfrm>
          <a:prstGeom prst="rect">
            <a:avLst/>
          </a:prstGeom>
        </p:spPr>
      </p:pic>
    </p:spTree>
    <p:extLst>
      <p:ext uri="{BB962C8B-B14F-4D97-AF65-F5344CB8AC3E}">
        <p14:creationId xmlns:p14="http://schemas.microsoft.com/office/powerpoint/2010/main" val="2397887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Strategy</a:t>
            </a:r>
          </a:p>
        </p:txBody>
      </p:sp>
      <p:pic>
        <p:nvPicPr>
          <p:cNvPr id="4" name="Picture 2" descr="Illustration of 4 figures used in program. All the figures are denoted using broken lines. 1. Hexagon. 2. Lower part of a hexagon above a series of hyphens with plus signs on eider side. 3. Hexagon with the word, STOP at the center. 4. The top half of a hexagon above a series of hyphens with plus signs on either side."/>
          <p:cNvPicPr>
            <a:picLocks noChangeAspect="1"/>
          </p:cNvPicPr>
          <p:nvPr/>
        </p:nvPicPr>
        <p:blipFill>
          <a:blip r:embed="rId2"/>
          <a:stretch>
            <a:fillRect/>
          </a:stretch>
        </p:blipFill>
        <p:spPr>
          <a:xfrm>
            <a:off x="800100" y="1619251"/>
            <a:ext cx="1195552" cy="4533900"/>
          </a:xfrm>
          <a:prstGeom prst="rect">
            <a:avLst/>
          </a:prstGeom>
        </p:spPr>
      </p:pic>
      <p:sp>
        <p:nvSpPr>
          <p:cNvPr id="3" name="Content Placeholder 3"/>
          <p:cNvSpPr>
            <a:spLocks noGrp="1"/>
          </p:cNvSpPr>
          <p:nvPr>
            <p:ph type="body" idx="1"/>
          </p:nvPr>
        </p:nvSpPr>
        <p:spPr>
          <a:xfrm>
            <a:off x="2676525" y="1619250"/>
            <a:ext cx="5010150" cy="4133850"/>
          </a:xfrm>
        </p:spPr>
        <p:txBody>
          <a:bodyPr/>
          <a:lstStyle/>
          <a:p>
            <a:pPr>
              <a:spcBef>
                <a:spcPts val="500"/>
              </a:spcBef>
              <a:buClr>
                <a:srgbClr val="800080"/>
              </a:buClr>
              <a:buSzPct val="55000"/>
              <a:buFont typeface="Wingdings" panose="05000000000000000000" pitchFamily="2" charset="2"/>
              <a:buNone/>
            </a:pPr>
            <a:r>
              <a:rPr lang="en-US" altLang="en-US" dirty="0">
                <a:cs typeface="Times New Roman" panose="02020603050405020304" pitchFamily="18" charset="0"/>
              </a:rPr>
              <a:t>First version (unstructured):</a:t>
            </a:r>
          </a:p>
          <a:p>
            <a:pPr>
              <a:buClr>
                <a:schemeClr val="tx2"/>
              </a:buClr>
              <a:buFont typeface="Arial" panose="020B0604020202020204" pitchFamily="34" charset="0"/>
              <a:buChar char="•"/>
            </a:pPr>
            <a:r>
              <a:rPr lang="en-US" altLang="en-US" dirty="0">
                <a:cs typeface="Times New Roman" panose="02020603050405020304" pitchFamily="18" charset="0"/>
              </a:rPr>
              <a:t>Create an empty program and main method.</a:t>
            </a:r>
          </a:p>
          <a:p>
            <a:pPr>
              <a:buClr>
                <a:schemeClr val="tx2"/>
              </a:buClr>
              <a:buFont typeface="Arial" panose="020B0604020202020204" pitchFamily="34" charset="0"/>
              <a:buChar char="•"/>
            </a:pPr>
            <a:r>
              <a:rPr lang="en-US" altLang="en-US" dirty="0">
                <a:cs typeface="Times New Roman" panose="02020603050405020304" pitchFamily="18" charset="0"/>
              </a:rPr>
              <a:t>Copy the expected output into it, surrounding each line with System.out.println syntax.</a:t>
            </a:r>
          </a:p>
          <a:p>
            <a:pPr>
              <a:buClr>
                <a:schemeClr val="tx2"/>
              </a:buClr>
              <a:buFont typeface="Arial" panose="020B0604020202020204" pitchFamily="34" charset="0"/>
              <a:buChar char="•"/>
            </a:pPr>
            <a:r>
              <a:rPr lang="en-US" altLang="en-US" dirty="0">
                <a:cs typeface="Times New Roman" panose="02020603050405020304" pitchFamily="18" charset="0"/>
              </a:rPr>
              <a:t>Run it to verify the output.</a:t>
            </a:r>
          </a:p>
        </p:txBody>
      </p:sp>
    </p:spTree>
    <p:extLst>
      <p:ext uri="{BB962C8B-B14F-4D97-AF65-F5344CB8AC3E}">
        <p14:creationId xmlns:p14="http://schemas.microsoft.com/office/powerpoint/2010/main" val="883201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Version 1</a:t>
            </a:r>
          </a:p>
        </p:txBody>
      </p:sp>
      <p:pic>
        <p:nvPicPr>
          <p:cNvPr id="5" name="Picture 2" descr="Computer code 25 lines. The lines read as follows. Line 1. public class figures 1 left brace. Line 2, indented once. public static void main left parenthesis string left bracket right bracket a r g s right parenthesis left brace. Line 3, indented twice. system period out period print l n left parenthesis double quote series of underscore double quote right parenthesis semicolon. Line 4, indented twice. system period out period print l n left parenthesis double quote forward slash back slash back slash double quote right parenthesis semicolon. Line 5, indented twice. system period out period print l n left parenthesis double quote forward slash back slash back slash double quote right parenthesis semicolon. Line 6, indented twice. system period out period print l n left parenthesis double quote back slash back slash forward slash forward slash double quote right parenthesis semicolon. Line 7, indented twice. system period out period print l n left parenthesis double quote back slash back slash series of underscore forward slash forward slash double quote right parenthesis semicolon. Line 8, indented twice. system period out period print l n left parenthesis double quote double quote right parenthesis semicolon. Line 9, indented twice. system period out period print l n left parenthesis double quote back slash back slash forward slash forward slash double quote right parenthesis semicolon. Line 10, indented twice. system period out period print l n left parenthesis double quote back slash back slash series of underscore forward slash forward slash double quote right parenthesis semicolon. Line 11, indented twice. system period out period print l n left parenthesis double quote plus series of hyphen plus double quote right parenthesis semicolon. Line 12, indented twice. system period out period print l n left parenthesis double quote double quote right parenthesis semicolon. Line 13, indented twice. system period out period print l n left parenthesis double quote series of underscore double quote right parenthesis semicolon. Line 14, indented twice. system period out period print l n left parenthesis double quote forward slash back slash back slash double quote right parenthesis semicolon. Line 15, indented twice. system period out period print l n left parenthesis double quote forward slash back slash back slash double quote right parenthesis semicolon. Line 16, indented twice. system period out period print l n left parenthesis double quote pipe stop pipe double quote right parenthesis semicolon. Line 17, indented twice. system period out period print l n left parenthesis double quote back slash back slash forward slash forward slash double quote right parenthesis semicolon. Line 18, indented twice. system period out period print l n left parenthesis double quote back slash back slash series of underscore forward slash double quote right parenthesis semicolon. Line 19, indented twice. system period out period print l n left parenthesis double quote double quote right parenthesis semicolon. Line 20, indented twice. system period out period print l n left parenthesis double quote series of underscore double quote right parenthesis semicolon. Line 21, indented twice. system period out period print l n left parenthesis double quote forward slash back slash back slash double quote right parenthesis semicolon. Line 22, indented twice. system period out period print l n left parenthesis double quote forward slash back slash back slash double quote right parenthesis semicolon. Line 23, indented twice. system period out period print l n left parenthesis double quote plus series of hyphen plus double quote right parenthesis semicolon. Line 24, indented once. right brace. Line 25. right brace."/>
          <p:cNvPicPr>
            <a:picLocks noChangeAspect="1"/>
          </p:cNvPicPr>
          <p:nvPr/>
        </p:nvPicPr>
        <p:blipFill>
          <a:blip r:embed="rId2"/>
          <a:stretch>
            <a:fillRect/>
          </a:stretch>
        </p:blipFill>
        <p:spPr>
          <a:xfrm>
            <a:off x="600076" y="1609725"/>
            <a:ext cx="4800600" cy="4592962"/>
          </a:xfrm>
          <a:prstGeom prst="rect">
            <a:avLst/>
          </a:prstGeom>
        </p:spPr>
      </p:pic>
    </p:spTree>
    <p:extLst>
      <p:ext uri="{BB962C8B-B14F-4D97-AF65-F5344CB8AC3E}">
        <p14:creationId xmlns:p14="http://schemas.microsoft.com/office/powerpoint/2010/main" val="1125775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Strategy 2</a:t>
            </a:r>
          </a:p>
        </p:txBody>
      </p:sp>
      <p:pic>
        <p:nvPicPr>
          <p:cNvPr id="6" name="Picture 2" descr="Illustration of 4 figures used in program. All the figures are denoted using broken lines. 1. Hexagon. 2. Lower part of a hexagon above a series of hyphens with plus signs on eider side. 3. Hexagon with the word, STOP at the center. 4. The top half of a hexagon above a series of hyphens with plus signs on either side."/>
          <p:cNvPicPr>
            <a:picLocks noChangeAspect="1"/>
          </p:cNvPicPr>
          <p:nvPr/>
        </p:nvPicPr>
        <p:blipFill>
          <a:blip r:embed="rId2"/>
          <a:stretch>
            <a:fillRect/>
          </a:stretch>
        </p:blipFill>
        <p:spPr>
          <a:xfrm>
            <a:off x="923925" y="1619250"/>
            <a:ext cx="1195552" cy="4533900"/>
          </a:xfrm>
          <a:prstGeom prst="rect">
            <a:avLst/>
          </a:prstGeom>
        </p:spPr>
      </p:pic>
      <p:sp>
        <p:nvSpPr>
          <p:cNvPr id="3" name="Content Placeholder 3"/>
          <p:cNvSpPr>
            <a:spLocks noGrp="1"/>
          </p:cNvSpPr>
          <p:nvPr>
            <p:ph type="body" idx="1"/>
          </p:nvPr>
        </p:nvSpPr>
        <p:spPr>
          <a:xfrm>
            <a:off x="2676525" y="1619250"/>
            <a:ext cx="5010150" cy="4133850"/>
          </a:xfrm>
        </p:spPr>
        <p:txBody>
          <a:bodyPr/>
          <a:lstStyle/>
          <a:p>
            <a:pPr marL="0" indent="0">
              <a:spcBef>
                <a:spcPts val="500"/>
              </a:spcBef>
              <a:buClr>
                <a:srgbClr val="800080"/>
              </a:buClr>
              <a:buSzPct val="55000"/>
              <a:buFont typeface="Wingdings" panose="05000000000000000000" pitchFamily="2" charset="2"/>
              <a:buNone/>
            </a:pPr>
            <a:r>
              <a:rPr lang="en-US" altLang="en-US" dirty="0">
                <a:cs typeface="Times New Roman" panose="02020603050405020304" pitchFamily="18" charset="0"/>
              </a:rPr>
              <a:t>Second version (structured, with redundancy):</a:t>
            </a:r>
          </a:p>
          <a:p>
            <a:pPr>
              <a:buClr>
                <a:schemeClr val="tx2"/>
              </a:buClr>
              <a:buFont typeface="Arial" panose="020B0604020202020204" pitchFamily="34" charset="0"/>
              <a:buChar char="•"/>
            </a:pPr>
            <a:r>
              <a:rPr lang="en-US" altLang="en-US" dirty="0">
                <a:cs typeface="Times New Roman" panose="02020603050405020304" pitchFamily="18" charset="0"/>
              </a:rPr>
              <a:t>Identify the structure of the output.</a:t>
            </a:r>
          </a:p>
          <a:p>
            <a:pPr>
              <a:buClr>
                <a:schemeClr val="tx2"/>
              </a:buClr>
              <a:buFont typeface="Arial" panose="020B0604020202020204" pitchFamily="34" charset="0"/>
              <a:buChar char="•"/>
            </a:pPr>
            <a:r>
              <a:rPr lang="en-US" altLang="en-US" dirty="0">
                <a:cs typeface="Times New Roman" panose="02020603050405020304" pitchFamily="18" charset="0"/>
              </a:rPr>
              <a:t>Divide the main method into static methods based on this structure.</a:t>
            </a:r>
          </a:p>
        </p:txBody>
      </p:sp>
    </p:spTree>
    <p:extLst>
      <p:ext uri="{BB962C8B-B14F-4D97-AF65-F5344CB8AC3E}">
        <p14:creationId xmlns:p14="http://schemas.microsoft.com/office/powerpoint/2010/main" val="694445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structure</a:t>
            </a:r>
          </a:p>
        </p:txBody>
      </p:sp>
      <p:pic>
        <p:nvPicPr>
          <p:cNvPr id="6" name="Picture 2" descr="Illustration of 4 figures used in program. All the figures are denoted using broken lines. 1. Hexagon. 2. Lower part of a hexagon above a series of hyphens with plus signs on eider side. 3. Hexagon with the word, STOP at the center. 4. The top half of a hexagon above a series of hyphens with plus signs on either side."/>
          <p:cNvPicPr>
            <a:picLocks noChangeAspect="1"/>
          </p:cNvPicPr>
          <p:nvPr/>
        </p:nvPicPr>
        <p:blipFill>
          <a:blip r:embed="rId2"/>
          <a:stretch>
            <a:fillRect/>
          </a:stretch>
        </p:blipFill>
        <p:spPr>
          <a:xfrm>
            <a:off x="866775" y="1619250"/>
            <a:ext cx="1238250" cy="4600575"/>
          </a:xfrm>
          <a:prstGeom prst="rect">
            <a:avLst/>
          </a:prstGeom>
        </p:spPr>
      </p:pic>
      <p:sp>
        <p:nvSpPr>
          <p:cNvPr id="3" name="Content Placeholder 3"/>
          <p:cNvSpPr>
            <a:spLocks noGrp="1"/>
          </p:cNvSpPr>
          <p:nvPr>
            <p:ph type="body" idx="1"/>
          </p:nvPr>
        </p:nvSpPr>
        <p:spPr>
          <a:xfrm>
            <a:off x="2676525" y="1619249"/>
            <a:ext cx="5010150" cy="4448175"/>
          </a:xfrm>
        </p:spPr>
        <p:txBody>
          <a:bodyPr/>
          <a:lstStyle/>
          <a:p>
            <a:pPr>
              <a:spcBef>
                <a:spcPts val="500"/>
              </a:spcBef>
              <a:buClr>
                <a:srgbClr val="800080"/>
              </a:buClr>
              <a:buSzPct val="55000"/>
              <a:buFont typeface="Wingdings" panose="05000000000000000000" pitchFamily="2" charset="2"/>
              <a:buNone/>
            </a:pPr>
            <a:r>
              <a:rPr lang="en-US" altLang="en-US" sz="1800" dirty="0">
                <a:cs typeface="Times New Roman" panose="02020603050405020304" pitchFamily="18" charset="0"/>
              </a:rPr>
              <a:t>The structure of the output:</a:t>
            </a:r>
          </a:p>
          <a:p>
            <a:pPr>
              <a:buClr>
                <a:schemeClr val="tx2"/>
              </a:buClr>
              <a:buFont typeface="Arial" panose="020B0604020202020204" pitchFamily="34" charset="0"/>
              <a:buChar char="•"/>
            </a:pPr>
            <a:r>
              <a:rPr lang="en-US" altLang="en-US" sz="1800" dirty="0">
                <a:cs typeface="Times New Roman" panose="02020603050405020304" pitchFamily="18" charset="0"/>
              </a:rPr>
              <a:t>initial “egg” figure</a:t>
            </a:r>
          </a:p>
          <a:p>
            <a:pPr>
              <a:buClr>
                <a:schemeClr val="tx2"/>
              </a:buClr>
              <a:buFont typeface="Arial" panose="020B0604020202020204" pitchFamily="34" charset="0"/>
              <a:buChar char="•"/>
            </a:pPr>
            <a:r>
              <a:rPr lang="en-US" altLang="en-US" sz="1800" dirty="0">
                <a:cs typeface="Times New Roman" panose="02020603050405020304" pitchFamily="18" charset="0"/>
              </a:rPr>
              <a:t>second “teacup” figure</a:t>
            </a:r>
          </a:p>
          <a:p>
            <a:pPr>
              <a:buClr>
                <a:schemeClr val="tx2"/>
              </a:buClr>
              <a:buFont typeface="Arial" panose="020B0604020202020204" pitchFamily="34" charset="0"/>
              <a:buChar char="•"/>
            </a:pPr>
            <a:r>
              <a:rPr lang="en-US" altLang="en-US" sz="1800" dirty="0">
                <a:cs typeface="Times New Roman" panose="02020603050405020304" pitchFamily="18" charset="0"/>
              </a:rPr>
              <a:t>third “stop sign” figure</a:t>
            </a:r>
          </a:p>
          <a:p>
            <a:pPr>
              <a:buClr>
                <a:schemeClr val="tx2"/>
              </a:buClr>
              <a:buFont typeface="Arial" panose="020B0604020202020204" pitchFamily="34" charset="0"/>
              <a:buChar char="•"/>
            </a:pPr>
            <a:r>
              <a:rPr lang="en-US" altLang="en-US" sz="1800" dirty="0">
                <a:cs typeface="Times New Roman" panose="02020603050405020304" pitchFamily="18" charset="0"/>
              </a:rPr>
              <a:t>fourth “hat” figure</a:t>
            </a:r>
          </a:p>
          <a:p>
            <a:pPr marL="0" indent="0">
              <a:spcBef>
                <a:spcPts val="500"/>
              </a:spcBef>
              <a:buClr>
                <a:srgbClr val="800080"/>
              </a:buClr>
              <a:buSzPct val="55000"/>
              <a:buFont typeface="Wingdings" panose="05000000000000000000" pitchFamily="2" charset="2"/>
              <a:buNone/>
            </a:pPr>
            <a:r>
              <a:rPr lang="en-US" altLang="en-US" sz="1800" dirty="0">
                <a:cs typeface="Times New Roman" panose="02020603050405020304" pitchFamily="18" charset="0"/>
              </a:rPr>
              <a:t>This structure can be represented by methods:</a:t>
            </a:r>
          </a:p>
          <a:p>
            <a:pPr>
              <a:buClr>
                <a:schemeClr val="tx2"/>
              </a:buClr>
              <a:buFont typeface="Arial" panose="020B0604020202020204" pitchFamily="34" charset="0"/>
              <a:buChar char="•"/>
            </a:pPr>
            <a:r>
              <a:rPr lang="en-US" altLang="en-US" sz="1800" dirty="0">
                <a:cs typeface="Times New Roman" panose="02020603050405020304" pitchFamily="18" charset="0"/>
              </a:rPr>
              <a:t>egg</a:t>
            </a:r>
          </a:p>
          <a:p>
            <a:pPr>
              <a:buClr>
                <a:schemeClr val="tx2"/>
              </a:buClr>
              <a:buFont typeface="Arial" panose="020B0604020202020204" pitchFamily="34" charset="0"/>
              <a:buChar char="•"/>
            </a:pPr>
            <a:r>
              <a:rPr lang="en-US" altLang="en-US" sz="1800" dirty="0">
                <a:cs typeface="Times New Roman" panose="02020603050405020304" pitchFamily="18" charset="0"/>
              </a:rPr>
              <a:t>teaCup</a:t>
            </a:r>
          </a:p>
          <a:p>
            <a:pPr>
              <a:buClr>
                <a:schemeClr val="tx2"/>
              </a:buClr>
              <a:buFont typeface="Arial" panose="020B0604020202020204" pitchFamily="34" charset="0"/>
              <a:buChar char="•"/>
            </a:pPr>
            <a:r>
              <a:rPr lang="en-US" altLang="en-US" sz="1800" dirty="0">
                <a:cs typeface="Times New Roman" panose="02020603050405020304" pitchFamily="18" charset="0"/>
              </a:rPr>
              <a:t>stopSign</a:t>
            </a:r>
          </a:p>
          <a:p>
            <a:pPr>
              <a:buClr>
                <a:schemeClr val="tx2"/>
              </a:buClr>
              <a:buFont typeface="Arial" panose="020B0604020202020204" pitchFamily="34" charset="0"/>
              <a:buChar char="•"/>
            </a:pPr>
            <a:r>
              <a:rPr lang="en-US" altLang="en-US" sz="1800" dirty="0">
                <a:cs typeface="Times New Roman" panose="02020603050405020304" pitchFamily="18" charset="0"/>
              </a:rPr>
              <a:t>hat</a:t>
            </a:r>
          </a:p>
        </p:txBody>
      </p:sp>
    </p:spTree>
    <p:extLst>
      <p:ext uri="{BB962C8B-B14F-4D97-AF65-F5344CB8AC3E}">
        <p14:creationId xmlns:p14="http://schemas.microsoft.com/office/powerpoint/2010/main" val="2993108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Version 2 </a:t>
            </a:r>
            <a:r>
              <a:rPr lang="en-US" sz="2000" b="0" dirty="0"/>
              <a:t>(1 of 2)</a:t>
            </a:r>
          </a:p>
        </p:txBody>
      </p:sp>
      <p:pic>
        <p:nvPicPr>
          <p:cNvPr id="4" name="Picture 2" descr="Computer code has 37 lines. The lines read as follows. Line 1. public class figures 2 left brace. Line 2, indented once. public static void main left parenthesis string left bracket right bracket a r g s right parenthesis left brace. Line 3, indented twice. egg left parenthesis right parenthesis semicolon. Line 4, indented twice. tea cup left parenthesis right parenthesis semicolon. Line 5, indented twice. stop sign left parenthesis right parenthesis semicolon. Line 6, indented twice. hat left parenthesis right parenthesis semicolon. Line 7, indented once. right brace. Line 8, indented once. public static void tea egg left parenthesis right parenthesis left brace. Line 9, indented twice. system period out period print l n left parenthesis double quote series of underscore double quote right parenthesis semicolon. Line 10, indented twice. system period out period print l n left parenthesis double quote forward slash back slash back slash double quote right parenthesis semicolon. Line 11, indented twice. system period out period print l n left parenthesis double quote forward slash back slash back slash double quote right parenthesis semicolon. Line 12, indented twice. system period out period print l n left parenthesis double quote back slash back slash forward slash double quote right parenthesis semicolon. Line 13, indented twice. system period out period print l n left parenthesis double quote back slash back slash series of underscore forward slash double quote right parenthesis semicolon. Line 14, indented twice. system period out period print l n left parenthesis double quote double quote right parenthesis semicolon. Line 15, indented once. right brace. Line 16, indented once. public static void tea cup left parenthesis right parenthesis left brace. Line 17, indented twice. system period out period print l n left parenthesis double quote back slash back slash forward slash double quote right parenthesis semicolon. Line 18, indented twice. system period out period print l n left parenthesis double quote back slash back slash series of underscore forward slash double quote right parenthesis semicolon. Line 19, indented twice. System period out period print l n left parenthesis double quote plus series of hyphen plus double quote right parenthesis semicolon. Line 20, indented twice. system period out period print l n left parenthesis double quote double quote right parenthesis semicolon. Line 21, indented once. right brace. "/>
          <p:cNvPicPr>
            <a:picLocks noChangeAspect="1"/>
          </p:cNvPicPr>
          <p:nvPr/>
        </p:nvPicPr>
        <p:blipFill>
          <a:blip r:embed="rId2"/>
          <a:stretch>
            <a:fillRect/>
          </a:stretch>
        </p:blipFill>
        <p:spPr>
          <a:xfrm>
            <a:off x="466725" y="1609725"/>
            <a:ext cx="5260267" cy="4524375"/>
          </a:xfrm>
          <a:prstGeom prst="rect">
            <a:avLst/>
          </a:prstGeom>
        </p:spPr>
      </p:pic>
    </p:spTree>
    <p:extLst>
      <p:ext uri="{BB962C8B-B14F-4D97-AF65-F5344CB8AC3E}">
        <p14:creationId xmlns:p14="http://schemas.microsoft.com/office/powerpoint/2010/main" val="3695551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Version 2 </a:t>
            </a:r>
            <a:r>
              <a:rPr lang="en-US" sz="2000" b="0" dirty="0"/>
              <a:t>(2 of 2)</a:t>
            </a:r>
          </a:p>
        </p:txBody>
      </p:sp>
      <p:pic>
        <p:nvPicPr>
          <p:cNvPr id="3" name="Picture 2" descr="The code is continued. Line 22, indented once. public static void stop sign left parenthesis right parenthesis left brace. Line 23, indented twice. system period out period print l n left parenthesis double quote series of underscore double quote right parenthesis semicolon. Line 24, indented twice. system period out period print l n left parenthesis double quote forward slash back slash back slash double quote right parenthesis semicolon. Line 25, indented twice. system period out period print l n left parenthesis double quote forward slash back slash back slash double quote right parenthesis semicolon. Line 26, indented twice. system period out period print l n left parenthesis double quote pipe stop pipe double quote right parenthesis semicolon. Line 27, indented twice. system period out period print l n left parenthesis double quote back slash back slash forward slash double quote right parenthesis semicolon. Line 28, indented twice. system period out period print l n left parenthesis double quote back slash back slash series of underscore forward slash double quote right parenthesis semicolon. Line 29, indented twice. system period out period print l n left parenthesis double quote double quote right parenthesis semicolon. Line 30, indented once. right brace. Line 31, indented once. public static void hat left parenthesis right parenthesis left brace. Line 32, indented twice. system period out period print l n left parenthesis double quote back slash back slash series of underscore forward slash double quote right parenthesis semicolon. Line 33, indented twice. system period out period print l n left parenthesis double quote forward slash back slash back slash forward slash double quote right parenthesis semicolon. Line 34, indented twice. system period out period print l n left parenthesis double quote forward slash back slash back slash double quote right parenthesis semicolon. Line 35, indented twice. system period out period print l n left parenthesis double quote plus series of hyphen plus double quote right parenthesis semicolon. Line 36, indented once. right brace. Line 37. right brace."/>
          <p:cNvPicPr>
            <a:picLocks noChangeAspect="1"/>
          </p:cNvPicPr>
          <p:nvPr/>
        </p:nvPicPr>
        <p:blipFill>
          <a:blip r:embed="rId2"/>
          <a:stretch>
            <a:fillRect/>
          </a:stretch>
        </p:blipFill>
        <p:spPr>
          <a:xfrm>
            <a:off x="619125" y="1676400"/>
            <a:ext cx="5391150" cy="3657600"/>
          </a:xfrm>
          <a:prstGeom prst="rect">
            <a:avLst/>
          </a:prstGeom>
        </p:spPr>
      </p:pic>
    </p:spTree>
    <p:extLst>
      <p:ext uri="{BB962C8B-B14F-4D97-AF65-F5344CB8AC3E}">
        <p14:creationId xmlns:p14="http://schemas.microsoft.com/office/powerpoint/2010/main" val="676286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Strategy 3</a:t>
            </a:r>
          </a:p>
        </p:txBody>
      </p:sp>
      <p:pic>
        <p:nvPicPr>
          <p:cNvPr id="4" name="Picture 2" descr="Illustration of 4 figures used in program. All the figures are denoted using broken lines. 1. Hexagon. 2. Lower part of a hexagon above a series of hyphens with plus signs on eider side. 3. Hexagon with the word, STOP at the center. 4. The top half of a hexagon above a series of hyphens with plus signs on either side."/>
          <p:cNvPicPr>
            <a:picLocks noChangeAspect="1"/>
          </p:cNvPicPr>
          <p:nvPr/>
        </p:nvPicPr>
        <p:blipFill>
          <a:blip r:embed="rId2"/>
          <a:stretch>
            <a:fillRect/>
          </a:stretch>
        </p:blipFill>
        <p:spPr>
          <a:xfrm>
            <a:off x="800100" y="1619251"/>
            <a:ext cx="1195552" cy="4533900"/>
          </a:xfrm>
          <a:prstGeom prst="rect">
            <a:avLst/>
          </a:prstGeom>
        </p:spPr>
      </p:pic>
      <p:sp>
        <p:nvSpPr>
          <p:cNvPr id="3" name="Content Placeholder 3"/>
          <p:cNvSpPr>
            <a:spLocks noGrp="1"/>
          </p:cNvSpPr>
          <p:nvPr>
            <p:ph type="body" idx="1"/>
          </p:nvPr>
        </p:nvSpPr>
        <p:spPr>
          <a:xfrm>
            <a:off x="2676525" y="1619250"/>
            <a:ext cx="5010150" cy="4133850"/>
          </a:xfrm>
        </p:spPr>
        <p:txBody>
          <a:bodyPr/>
          <a:lstStyle/>
          <a:p>
            <a:pPr marL="0" indent="0">
              <a:spcBef>
                <a:spcPts val="500"/>
              </a:spcBef>
              <a:buClr>
                <a:srgbClr val="800080"/>
              </a:buClr>
              <a:buSzPct val="55000"/>
              <a:buFont typeface="Wingdings" panose="05000000000000000000" pitchFamily="2" charset="2"/>
              <a:buNone/>
            </a:pPr>
            <a:r>
              <a:rPr lang="en-US" altLang="en-US" dirty="0">
                <a:cs typeface="Times New Roman" panose="02020603050405020304" pitchFamily="18" charset="0"/>
              </a:rPr>
              <a:t>Third version (structured, without redundancy).</a:t>
            </a:r>
          </a:p>
          <a:p>
            <a:pPr>
              <a:buClr>
                <a:schemeClr val="tx2"/>
              </a:buClr>
              <a:buFont typeface="Arial" panose="020B0604020202020204" pitchFamily="34" charset="0"/>
              <a:buChar char="•"/>
            </a:pPr>
            <a:r>
              <a:rPr lang="en-US" altLang="en-US" dirty="0">
                <a:cs typeface="Times New Roman" panose="02020603050405020304" pitchFamily="18" charset="0"/>
              </a:rPr>
              <a:t>Identify redundancy in the output, and create methods to eliminate as much as possible.</a:t>
            </a:r>
          </a:p>
          <a:p>
            <a:pPr>
              <a:buClr>
                <a:schemeClr val="tx2"/>
              </a:buClr>
              <a:buFont typeface="Arial" panose="020B0604020202020204" pitchFamily="34" charset="0"/>
              <a:buChar char="•"/>
            </a:pPr>
            <a:r>
              <a:rPr lang="en-US" altLang="en-US" dirty="0">
                <a:cs typeface="Times New Roman" panose="02020603050405020304" pitchFamily="18" charset="0"/>
              </a:rPr>
              <a:t>Add comments to the program.</a:t>
            </a:r>
          </a:p>
        </p:txBody>
      </p:sp>
    </p:spTree>
    <p:extLst>
      <p:ext uri="{BB962C8B-B14F-4D97-AF65-F5344CB8AC3E}">
        <p14:creationId xmlns:p14="http://schemas.microsoft.com/office/powerpoint/2010/main" val="2044086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Redundancy</a:t>
            </a:r>
          </a:p>
        </p:txBody>
      </p:sp>
      <p:pic>
        <p:nvPicPr>
          <p:cNvPr id="4" name="Picture 2" descr="Illustration of 4 figures used in program. All the figures are denoted using broken lines. 1. Hexagon. 2. Lower part of a hexagon above a series of hyphens with plus signs on eider side. 3. Hexagon with the word, STOP at the center. 4. The top half of a hexagon above a series of hyphens with plus signs on either side. The upper parts of the hexagons in three of the figures are highlighted alike. The lower parts of the hexagons in three of the figures is also highlighted alike. The two lines of hyphens with plus signs on either side are also highlighted alike."/>
          <p:cNvPicPr>
            <a:picLocks noChangeAspect="1"/>
          </p:cNvPicPr>
          <p:nvPr/>
        </p:nvPicPr>
        <p:blipFill>
          <a:blip r:embed="rId2"/>
          <a:stretch>
            <a:fillRect/>
          </a:stretch>
        </p:blipFill>
        <p:spPr>
          <a:xfrm>
            <a:off x="809625" y="1566861"/>
            <a:ext cx="1143000" cy="4552950"/>
          </a:xfrm>
          <a:prstGeom prst="rect">
            <a:avLst/>
          </a:prstGeom>
        </p:spPr>
      </p:pic>
      <p:sp>
        <p:nvSpPr>
          <p:cNvPr id="3" name="Content Placeholder 3"/>
          <p:cNvSpPr>
            <a:spLocks noGrp="1"/>
          </p:cNvSpPr>
          <p:nvPr>
            <p:ph type="body" idx="1"/>
          </p:nvPr>
        </p:nvSpPr>
        <p:spPr>
          <a:xfrm>
            <a:off x="2676525" y="1619249"/>
            <a:ext cx="5010150" cy="4448175"/>
          </a:xfrm>
        </p:spPr>
        <p:txBody>
          <a:bodyPr/>
          <a:lstStyle/>
          <a:p>
            <a:pPr>
              <a:spcBef>
                <a:spcPts val="500"/>
              </a:spcBef>
              <a:buClr>
                <a:srgbClr val="800080"/>
              </a:buClr>
              <a:buSzPct val="55000"/>
              <a:buFont typeface="Wingdings" panose="05000000000000000000" pitchFamily="2" charset="2"/>
              <a:buNone/>
            </a:pPr>
            <a:r>
              <a:rPr lang="en-US" altLang="en-US" sz="2100" dirty="0">
                <a:cs typeface="Times New Roman" panose="02020603050405020304" pitchFamily="18" charset="0"/>
              </a:rPr>
              <a:t>The redundancy in the output:</a:t>
            </a:r>
          </a:p>
          <a:p>
            <a:pPr>
              <a:buClr>
                <a:schemeClr val="tx2"/>
              </a:buClr>
              <a:buFont typeface="Arial" panose="020B0604020202020204" pitchFamily="34" charset="0"/>
              <a:buChar char="•"/>
            </a:pPr>
            <a:r>
              <a:rPr lang="en-US" altLang="en-US" sz="2100" dirty="0">
                <a:cs typeface="Times New Roman" panose="02020603050405020304" pitchFamily="18" charset="0"/>
              </a:rPr>
              <a:t>egg top: reused on stop sign, hat</a:t>
            </a:r>
          </a:p>
          <a:p>
            <a:pPr>
              <a:buClr>
                <a:schemeClr val="tx2"/>
              </a:buClr>
              <a:buFont typeface="Arial" panose="020B0604020202020204" pitchFamily="34" charset="0"/>
              <a:buChar char="•"/>
            </a:pPr>
            <a:r>
              <a:rPr lang="en-US" altLang="en-US" sz="2100" dirty="0">
                <a:cs typeface="Times New Roman" panose="02020603050405020304" pitchFamily="18" charset="0"/>
              </a:rPr>
              <a:t>egg bottom: reused on teacup, stop sign</a:t>
            </a:r>
          </a:p>
          <a:p>
            <a:pPr>
              <a:buClr>
                <a:schemeClr val="tx2"/>
              </a:buClr>
              <a:buFont typeface="Arial" panose="020B0604020202020204" pitchFamily="34" charset="0"/>
              <a:buChar char="•"/>
            </a:pPr>
            <a:r>
              <a:rPr lang="en-US" altLang="en-US" sz="2100" dirty="0">
                <a:cs typeface="Times New Roman" panose="02020603050405020304" pitchFamily="18" charset="0"/>
              </a:rPr>
              <a:t>divider line: used on teacup, hat</a:t>
            </a:r>
          </a:p>
          <a:p>
            <a:pPr marL="0" indent="0">
              <a:spcBef>
                <a:spcPts val="500"/>
              </a:spcBef>
              <a:buClr>
                <a:srgbClr val="800080"/>
              </a:buClr>
              <a:buSzPct val="55000"/>
              <a:buFont typeface="Wingdings" panose="05000000000000000000" pitchFamily="2" charset="2"/>
              <a:buNone/>
            </a:pPr>
            <a:r>
              <a:rPr lang="en-US" altLang="en-US" sz="2100" dirty="0">
                <a:cs typeface="Times New Roman" panose="02020603050405020304" pitchFamily="18" charset="0"/>
              </a:rPr>
              <a:t>This redundancy can be fixed by methods:</a:t>
            </a:r>
          </a:p>
          <a:p>
            <a:pPr>
              <a:buClr>
                <a:schemeClr val="tx2"/>
              </a:buClr>
              <a:buFont typeface="Arial" panose="020B0604020202020204" pitchFamily="34" charset="0"/>
              <a:buChar char="•"/>
            </a:pPr>
            <a:r>
              <a:rPr lang="en-US" altLang="en-US" sz="2100" dirty="0" err="1">
                <a:cs typeface="Times New Roman" panose="02020603050405020304" pitchFamily="18" charset="0"/>
              </a:rPr>
              <a:t>eggTop</a:t>
            </a:r>
            <a:endParaRPr lang="en-US" altLang="en-US" sz="2100" dirty="0">
              <a:cs typeface="Times New Roman" panose="02020603050405020304" pitchFamily="18" charset="0"/>
            </a:endParaRPr>
          </a:p>
          <a:p>
            <a:pPr>
              <a:buClr>
                <a:schemeClr val="tx2"/>
              </a:buClr>
              <a:buFont typeface="Arial" panose="020B0604020202020204" pitchFamily="34" charset="0"/>
              <a:buChar char="•"/>
            </a:pPr>
            <a:r>
              <a:rPr lang="en-US" altLang="en-US" sz="2100" dirty="0" err="1">
                <a:cs typeface="Times New Roman" panose="02020603050405020304" pitchFamily="18" charset="0"/>
              </a:rPr>
              <a:t>eggBottom</a:t>
            </a:r>
            <a:endParaRPr lang="en-US" altLang="en-US" sz="2100" dirty="0">
              <a:cs typeface="Times New Roman" panose="02020603050405020304" pitchFamily="18" charset="0"/>
            </a:endParaRPr>
          </a:p>
          <a:p>
            <a:pPr>
              <a:buClr>
                <a:schemeClr val="tx2"/>
              </a:buClr>
              <a:buFont typeface="Arial" panose="020B0604020202020204" pitchFamily="34" charset="0"/>
              <a:buChar char="•"/>
            </a:pPr>
            <a:r>
              <a:rPr lang="en-US" altLang="en-US" sz="2100" dirty="0">
                <a:cs typeface="Times New Roman" panose="02020603050405020304" pitchFamily="18" charset="0"/>
              </a:rPr>
              <a:t>line</a:t>
            </a:r>
          </a:p>
        </p:txBody>
      </p:sp>
    </p:spTree>
    <p:extLst>
      <p:ext uri="{BB962C8B-B14F-4D97-AF65-F5344CB8AC3E}">
        <p14:creationId xmlns:p14="http://schemas.microsoft.com/office/powerpoint/2010/main" val="281880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2</a:t>
            </a:r>
          </a:p>
        </p:txBody>
      </p:sp>
      <p:sp>
        <p:nvSpPr>
          <p:cNvPr id="3" name="Content Placeholder 2"/>
          <p:cNvSpPr>
            <a:spLocks noGrp="1"/>
          </p:cNvSpPr>
          <p:nvPr>
            <p:ph type="body" idx="1"/>
          </p:nvPr>
        </p:nvSpPr>
        <p:spPr>
          <a:xfrm>
            <a:off x="457200" y="1600201"/>
            <a:ext cx="8132323" cy="438150"/>
          </a:xfrm>
        </p:spPr>
        <p:txBody>
          <a:bodyPr/>
          <a:lstStyle/>
          <a:p>
            <a:r>
              <a:rPr lang="en-US" dirty="0"/>
              <a:t>What </a:t>
            </a:r>
            <a:r>
              <a:rPr lang="en-US" dirty="0" err="1">
                <a:latin typeface="Courier New" panose="02070309020205020404" pitchFamily="49" charset="0"/>
                <a:cs typeface="Courier New" panose="02070309020205020404" pitchFamily="49" charset="0"/>
              </a:rPr>
              <a:t>println</a:t>
            </a:r>
            <a:r>
              <a:rPr lang="en-US" dirty="0"/>
              <a:t> statements will generate this output?</a:t>
            </a:r>
          </a:p>
        </p:txBody>
      </p:sp>
      <p:sp>
        <p:nvSpPr>
          <p:cNvPr id="4" name="Content Placeholder 4"/>
          <p:cNvSpPr>
            <a:spLocks noGrp="1"/>
          </p:cNvSpPr>
          <p:nvPr>
            <p:ph type="body" idx="13"/>
          </p:nvPr>
        </p:nvSpPr>
        <p:spPr>
          <a:xfrm>
            <a:off x="457200" y="3732424"/>
            <a:ext cx="8229600" cy="552328"/>
          </a:xfrm>
        </p:spPr>
        <p:txBody>
          <a:bodyPr/>
          <a:lstStyle/>
          <a:p>
            <a:pPr>
              <a:lnSpc>
                <a:spcPct val="120000"/>
              </a:lnSpc>
              <a:spcBef>
                <a:spcPts val="500"/>
              </a:spcBef>
            </a:pPr>
            <a:r>
              <a:rPr lang="en-GB" altLang="en-US" dirty="0"/>
              <a:t>What </a:t>
            </a:r>
            <a:r>
              <a:rPr lang="en-GB" altLang="en-US" dirty="0" err="1">
                <a:latin typeface="Courier New" panose="02070309020205020404" pitchFamily="49" charset="0"/>
              </a:rPr>
              <a:t>println</a:t>
            </a:r>
            <a:r>
              <a:rPr lang="en-GB" altLang="en-US" dirty="0"/>
              <a:t> statements will generate this output?</a:t>
            </a:r>
          </a:p>
        </p:txBody>
      </p:sp>
      <p:pic>
        <p:nvPicPr>
          <p:cNvPr id="6" name="Picture 3" descr="Computer code output has 5 lines. The lines read as follows. Line 1. This program prints a. Line 2. quote from the Gettysburg Address. Line 3. Double quote Four score and seven years ago comma. Line 4. our single quote fore fathers single quote brought forth on. Line 5. this continent a new nation period double quote. "/>
          <p:cNvPicPr>
            <a:picLocks noChangeAspect="1"/>
          </p:cNvPicPr>
          <p:nvPr/>
        </p:nvPicPr>
        <p:blipFill>
          <a:blip r:embed="rId2"/>
          <a:stretch>
            <a:fillRect/>
          </a:stretch>
        </p:blipFill>
        <p:spPr>
          <a:xfrm>
            <a:off x="1509712" y="2074264"/>
            <a:ext cx="5073836" cy="1622247"/>
          </a:xfrm>
          <a:prstGeom prst="rect">
            <a:avLst/>
          </a:prstGeom>
        </p:spPr>
      </p:pic>
      <p:pic>
        <p:nvPicPr>
          <p:cNvPr id="7" name="Picture 5" descr="Computer code output has 6 lines. The lines read as follows. Line 1. A double quote quoted double quote String is. Line 2. Single quote much single quote better if you learn. Line 3. the rules of double quote escape sequences period double quote. Line 4. Also comma double quote double quote represents an empty String period. Line 5. Don single quote t forget colon use back slash double quote instead of double quote exclamation point. Line 6. Single quote single quote is not the same as double quote. "/>
          <p:cNvPicPr>
            <a:picLocks noChangeAspect="1"/>
          </p:cNvPicPr>
          <p:nvPr/>
        </p:nvPicPr>
        <p:blipFill>
          <a:blip r:embed="rId3"/>
          <a:stretch>
            <a:fillRect/>
          </a:stretch>
        </p:blipFill>
        <p:spPr>
          <a:xfrm>
            <a:off x="1509712" y="4406481"/>
            <a:ext cx="5426109" cy="1968206"/>
          </a:xfrm>
          <a:prstGeom prst="rect">
            <a:avLst/>
          </a:prstGeom>
        </p:spPr>
      </p:pic>
    </p:spTree>
    <p:extLst>
      <p:ext uri="{BB962C8B-B14F-4D97-AF65-F5344CB8AC3E}">
        <p14:creationId xmlns:p14="http://schemas.microsoft.com/office/powerpoint/2010/main" val="942853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4D86-218B-4103-9793-EE25EAB5CFEB}"/>
              </a:ext>
            </a:extLst>
          </p:cNvPr>
          <p:cNvSpPr>
            <a:spLocks noGrp="1"/>
          </p:cNvSpPr>
          <p:nvPr>
            <p:ph type="title"/>
          </p:nvPr>
        </p:nvSpPr>
        <p:spPr>
          <a:solidFill>
            <a:srgbClr val="00B0F0"/>
          </a:solidFill>
        </p:spPr>
        <p:txBody>
          <a:bodyPr/>
          <a:lstStyle/>
          <a:p>
            <a:r>
              <a:rPr lang="en-US" sz="4400" dirty="0">
                <a:solidFill>
                  <a:schemeClr val="bg1"/>
                </a:solidFill>
              </a:rPr>
              <a:t>In-Class Assignment 2</a:t>
            </a:r>
          </a:p>
        </p:txBody>
      </p:sp>
      <p:sp>
        <p:nvSpPr>
          <p:cNvPr id="3" name="Text Placeholder 2">
            <a:extLst>
              <a:ext uri="{FF2B5EF4-FFF2-40B4-BE49-F238E27FC236}">
                <a16:creationId xmlns:a16="http://schemas.microsoft.com/office/drawing/2014/main" id="{9DDB0DC2-6933-442B-9D67-418E88DEAD41}"/>
              </a:ext>
            </a:extLst>
          </p:cNvPr>
          <p:cNvSpPr>
            <a:spLocks noGrp="1"/>
          </p:cNvSpPr>
          <p:nvPr>
            <p:ph type="body" idx="1"/>
          </p:nvPr>
        </p:nvSpPr>
        <p:spPr>
          <a:xfrm>
            <a:off x="457200" y="1452155"/>
            <a:ext cx="8229600" cy="4826725"/>
          </a:xfrm>
        </p:spPr>
        <p:txBody>
          <a:bodyPr/>
          <a:lstStyle/>
          <a:p>
            <a:r>
              <a:rPr lang="en-US" dirty="0"/>
              <a:t>Create a class in </a:t>
            </a:r>
            <a:r>
              <a:rPr lang="en-US" dirty="0" err="1"/>
              <a:t>BluJ</a:t>
            </a:r>
            <a:r>
              <a:rPr lang="en-US" dirty="0"/>
              <a:t> named </a:t>
            </a:r>
            <a:r>
              <a:rPr lang="en-US" dirty="0" err="1"/>
              <a:t>EggStop</a:t>
            </a:r>
            <a:r>
              <a:rPr lang="en-US" dirty="0"/>
              <a:t>.</a:t>
            </a:r>
          </a:p>
          <a:p>
            <a:r>
              <a:rPr lang="en-US" dirty="0"/>
              <a:t>Write code that draws the figures in the previous slide by doing the following:</a:t>
            </a:r>
          </a:p>
          <a:p>
            <a:pPr lvl="1"/>
            <a:r>
              <a:rPr lang="en-US" dirty="0"/>
              <a:t>In main(), call the following methods:</a:t>
            </a:r>
          </a:p>
          <a:p>
            <a:pPr lvl="2"/>
            <a:r>
              <a:rPr lang="en-US" dirty="0"/>
              <a:t>egg()</a:t>
            </a:r>
          </a:p>
          <a:p>
            <a:pPr lvl="2"/>
            <a:r>
              <a:rPr lang="en-US" dirty="0" err="1"/>
              <a:t>teaCup</a:t>
            </a:r>
            <a:r>
              <a:rPr lang="en-US" dirty="0"/>
              <a:t>()</a:t>
            </a:r>
          </a:p>
          <a:p>
            <a:pPr lvl="2"/>
            <a:r>
              <a:rPr lang="en-US" dirty="0" err="1"/>
              <a:t>stopSign</a:t>
            </a:r>
            <a:r>
              <a:rPr lang="en-US" dirty="0"/>
              <a:t>()</a:t>
            </a:r>
          </a:p>
          <a:p>
            <a:pPr lvl="2"/>
            <a:r>
              <a:rPr lang="en-US" dirty="0"/>
              <a:t>hat()</a:t>
            </a:r>
          </a:p>
          <a:p>
            <a:r>
              <a:rPr lang="en-US" dirty="0"/>
              <a:t>You will need to create methods named </a:t>
            </a:r>
            <a:r>
              <a:rPr lang="en-US" dirty="0" err="1"/>
              <a:t>eggTop</a:t>
            </a:r>
            <a:r>
              <a:rPr lang="en-US" dirty="0"/>
              <a:t>(), </a:t>
            </a:r>
            <a:r>
              <a:rPr lang="en-US" dirty="0" err="1"/>
              <a:t>eggBottom</a:t>
            </a:r>
            <a:r>
              <a:rPr lang="en-US" dirty="0"/>
              <a:t>(), and line() to do this.</a:t>
            </a:r>
          </a:p>
        </p:txBody>
      </p:sp>
    </p:spTree>
    <p:extLst>
      <p:ext uri="{BB962C8B-B14F-4D97-AF65-F5344CB8AC3E}">
        <p14:creationId xmlns:p14="http://schemas.microsoft.com/office/powerpoint/2010/main" val="568488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 2</a:t>
            </a:r>
          </a:p>
        </p:txBody>
      </p:sp>
      <p:sp>
        <p:nvSpPr>
          <p:cNvPr id="3" name="Content Placeholder 2"/>
          <p:cNvSpPr>
            <a:spLocks noGrp="1"/>
          </p:cNvSpPr>
          <p:nvPr>
            <p:ph type="body" idx="1"/>
          </p:nvPr>
        </p:nvSpPr>
        <p:spPr>
          <a:xfrm>
            <a:off x="457200" y="1600201"/>
            <a:ext cx="8132323" cy="438150"/>
          </a:xfrm>
        </p:spPr>
        <p:txBody>
          <a:bodyPr/>
          <a:lstStyle/>
          <a:p>
            <a:r>
              <a:rPr lang="en-US" dirty="0" err="1">
                <a:latin typeface="Courier New" panose="02070309020205020404" pitchFamily="49" charset="0"/>
                <a:cs typeface="Courier New" panose="02070309020205020404" pitchFamily="49" charset="0"/>
              </a:rPr>
              <a:t>println</a:t>
            </a:r>
            <a:r>
              <a:rPr lang="en-US" b="1" dirty="0"/>
              <a:t> </a:t>
            </a:r>
            <a:r>
              <a:rPr lang="en-US" dirty="0"/>
              <a:t>statements to generate the output:</a:t>
            </a:r>
          </a:p>
        </p:txBody>
      </p:sp>
      <p:sp>
        <p:nvSpPr>
          <p:cNvPr id="4" name="Content Placeholder 4"/>
          <p:cNvSpPr>
            <a:spLocks noGrp="1"/>
          </p:cNvSpPr>
          <p:nvPr>
            <p:ph type="body" idx="13"/>
          </p:nvPr>
        </p:nvSpPr>
        <p:spPr>
          <a:xfrm>
            <a:off x="457200" y="3708263"/>
            <a:ext cx="8229600" cy="499432"/>
          </a:xfrm>
        </p:spPr>
        <p:txBody>
          <a:bodyPr/>
          <a:lstStyle/>
          <a:p>
            <a:pPr>
              <a:lnSpc>
                <a:spcPct val="120000"/>
              </a:lnSpc>
              <a:spcBef>
                <a:spcPts val="500"/>
              </a:spcBef>
            </a:pPr>
            <a:r>
              <a:rPr lang="en-GB" altLang="en-US" dirty="0" err="1">
                <a:latin typeface="Courier New" panose="02070309020205020404" pitchFamily="49" charset="0"/>
              </a:rPr>
              <a:t>println</a:t>
            </a:r>
            <a:r>
              <a:rPr lang="en-GB" altLang="en-US" dirty="0"/>
              <a:t> statements to generate the output:</a:t>
            </a:r>
          </a:p>
        </p:txBody>
      </p:sp>
      <p:pic>
        <p:nvPicPr>
          <p:cNvPr id="6" name="Picture 3" descr="Computer code has 6 lines. The lines read as follows. Line 1. System period out period print l n left parenthesis double quote This program prints a double quote right parenthesis semicolon. Line 2. System period out period print l n left parenthesis double quote quote from the Gettysburg Address period double quote right parenthesis semicolon. Line 3. System period out period print l n left parenthesis right parenthesis semicolon. Line 4. System period out period print l n left parenthesis double quote back slash double quote Four score and seven years ago comma double quote right parenthesis semicolon. Line 5. System period out period print l n left parenthesis double quote our single quote fore fathers single quote brought forth on double quote right parenthesis semicolon. Line 6. System period out period print l n left parenthesis double quote this continent a new nation period back slash double quote double quote right parenthesis semicolon. "/>
          <p:cNvPicPr>
            <a:picLocks noChangeAspect="1"/>
          </p:cNvPicPr>
          <p:nvPr/>
        </p:nvPicPr>
        <p:blipFill>
          <a:blip r:embed="rId2"/>
          <a:stretch>
            <a:fillRect/>
          </a:stretch>
        </p:blipFill>
        <p:spPr>
          <a:xfrm>
            <a:off x="785813" y="2214514"/>
            <a:ext cx="7505436" cy="1467885"/>
          </a:xfrm>
          <a:prstGeom prst="rect">
            <a:avLst/>
          </a:prstGeom>
        </p:spPr>
      </p:pic>
      <p:pic>
        <p:nvPicPr>
          <p:cNvPr id="7" name="Picture 5" descr="Computer code has 7 lines. The lines read as follows. Line 1. System period out period print l n left parenthesis double quote A back slash double quote quoted back slash double quote String is double quote right parenthesis semicolon. Line 2. System period out period print l n left parenthesis double quote single quote much single quote better if you learn double quote right parenthesis semicolon. Line 3. System period out period print l n left parenthesis double quote the rules of back slash double quote escape sequences period back slash double quote double quote right parenthesis semicolon. Line 4. System period out period print l n left parenthesis right parenthesis semicolon. Line 5. System period out period print l n left parenthesis double quote Also comma back slash double quote back slash double quote represents an empty String period double quote right parenthesis semicolon. Line 6. System period out period print l n left parenthesis double quote Don't forget colon use back slash back slash back slash double quote instead of back slash double quote exclamation point double quote right parenthesis semicolon. Line 7. System period out period print l n left parenthesis double quote single quote single quote is not the same as back slash double quote double quote right parenthesis semicolon. "/>
          <p:cNvPicPr>
            <a:picLocks noChangeAspect="1"/>
          </p:cNvPicPr>
          <p:nvPr/>
        </p:nvPicPr>
        <p:blipFill>
          <a:blip r:embed="rId3"/>
          <a:stretch>
            <a:fillRect/>
          </a:stretch>
        </p:blipFill>
        <p:spPr>
          <a:xfrm>
            <a:off x="785813" y="4357993"/>
            <a:ext cx="7440950" cy="1770433"/>
          </a:xfrm>
          <a:prstGeom prst="rect">
            <a:avLst/>
          </a:prstGeom>
        </p:spPr>
      </p:pic>
    </p:spTree>
    <p:extLst>
      <p:ext uri="{BB962C8B-B14F-4D97-AF65-F5344CB8AC3E}">
        <p14:creationId xmlns:p14="http://schemas.microsoft.com/office/powerpoint/2010/main" val="3812801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a:t>
            </a:r>
            <a:endParaRPr lang="en-US" sz="2000" b="0" dirty="0"/>
          </a:p>
        </p:txBody>
      </p:sp>
      <p:sp>
        <p:nvSpPr>
          <p:cNvPr id="3" name="Content Placeholder 2"/>
          <p:cNvSpPr>
            <a:spLocks noGrp="1"/>
          </p:cNvSpPr>
          <p:nvPr>
            <p:ph type="body" idx="1"/>
          </p:nvPr>
        </p:nvSpPr>
        <p:spPr/>
        <p:txBody>
          <a:bodyPr/>
          <a:lstStyle/>
          <a:p>
            <a:pPr indent="-256032">
              <a:tabLst>
                <a:tab pos="2627313" algn="l"/>
              </a:tabLst>
            </a:pPr>
            <a:r>
              <a:rPr lang="en-US" altLang="en-US" sz="2000" b="1" dirty="0"/>
              <a:t>identifier: </a:t>
            </a:r>
            <a:r>
              <a:rPr lang="en-US" altLang="en-US" sz="2000" dirty="0"/>
              <a:t>A name given to an item in your program.</a:t>
            </a:r>
          </a:p>
          <a:p>
            <a:pPr marL="740664" lvl="1" indent="-283464">
              <a:tabLst>
                <a:tab pos="2627313" algn="l"/>
              </a:tabLst>
            </a:pPr>
            <a:r>
              <a:rPr lang="en-US" altLang="en-US" sz="2000" dirty="0"/>
              <a:t>must start with one of the following three characters:</a:t>
            </a:r>
          </a:p>
          <a:p>
            <a:pPr marL="1140714" lvl="2" indent="-283464">
              <a:tabLst>
                <a:tab pos="2627313" algn="l"/>
              </a:tabLst>
            </a:pPr>
            <a:r>
              <a:rPr lang="en-US" altLang="en-US" sz="2000" dirty="0"/>
              <a:t>A letter</a:t>
            </a:r>
          </a:p>
          <a:p>
            <a:pPr marL="1140714" lvl="2" indent="-283464">
              <a:tabLst>
                <a:tab pos="2627313" algn="l"/>
              </a:tabLst>
            </a:pPr>
            <a:r>
              <a:rPr lang="en-US" altLang="en-US" sz="2000" dirty="0"/>
              <a:t>An underscore ( _ )</a:t>
            </a:r>
          </a:p>
          <a:p>
            <a:pPr marL="1140714" lvl="2" indent="-283464">
              <a:tabLst>
                <a:tab pos="2627313" algn="l"/>
              </a:tabLst>
            </a:pPr>
            <a:r>
              <a:rPr lang="en-US" altLang="en-US" sz="2000" dirty="0"/>
              <a:t>A dollar sign ($)</a:t>
            </a:r>
          </a:p>
          <a:p>
            <a:pPr marL="740664" lvl="1" indent="-283464">
              <a:tabLst>
                <a:tab pos="2627313" algn="l"/>
              </a:tabLst>
            </a:pPr>
            <a:r>
              <a:rPr lang="en-US" altLang="en-US" sz="2000" dirty="0"/>
              <a:t>subsequent characters can be any of those or a number</a:t>
            </a:r>
          </a:p>
          <a:p>
            <a:pPr lvl="2" indent="-228600">
              <a:tabLst>
                <a:tab pos="2627313" algn="l"/>
              </a:tabLst>
            </a:pPr>
            <a:r>
              <a:rPr lang="en-US" altLang="en-US" sz="2000" dirty="0"/>
              <a:t>legal:  _</a:t>
            </a:r>
            <a:r>
              <a:rPr lang="en-US" altLang="en-US" sz="2000" dirty="0" err="1"/>
              <a:t>myName</a:t>
            </a:r>
            <a:r>
              <a:rPr lang="en-US" altLang="en-US" sz="2000" dirty="0"/>
              <a:t>   </a:t>
            </a:r>
            <a:r>
              <a:rPr lang="en-US" altLang="en-US" sz="2000" dirty="0" err="1"/>
              <a:t>TheCure</a:t>
            </a:r>
            <a:r>
              <a:rPr lang="en-US" altLang="en-US" sz="2000" dirty="0"/>
              <a:t>   $bling$</a:t>
            </a:r>
          </a:p>
          <a:p>
            <a:pPr lvl="2" indent="-228600">
              <a:tabLst>
                <a:tab pos="2627313" algn="l"/>
              </a:tabLst>
            </a:pPr>
            <a:r>
              <a:rPr lang="en-US" altLang="en-US" sz="2000" dirty="0"/>
              <a:t>illegal:   </a:t>
            </a:r>
            <a:r>
              <a:rPr lang="en-US" altLang="en-US" sz="2000" dirty="0" err="1"/>
              <a:t>me+u</a:t>
            </a:r>
            <a:r>
              <a:rPr lang="en-US" altLang="en-US" sz="2000" dirty="0"/>
              <a:t>       49ers       side-swipe         </a:t>
            </a:r>
            <a:r>
              <a:rPr lang="en-US" altLang="en-US" sz="2000" dirty="0" err="1"/>
              <a:t>Ph.D’s</a:t>
            </a:r>
            <a:r>
              <a:rPr lang="en-US" altLang="en-US" sz="2000" dirty="0"/>
              <a:t> </a:t>
            </a:r>
          </a:p>
        </p:txBody>
      </p:sp>
      <p:graphicFrame>
        <p:nvGraphicFramePr>
          <p:cNvPr id="4" name="Object 3" descr="ANSWER underscore IS underscore 42."/>
          <p:cNvGraphicFramePr>
            <a:graphicFrameLocks noChangeAspect="1"/>
          </p:cNvGraphicFramePr>
          <p:nvPr>
            <p:extLst/>
          </p:nvPr>
        </p:nvGraphicFramePr>
        <p:xfrm>
          <a:off x="6272295" y="4001676"/>
          <a:ext cx="2035736" cy="271432"/>
        </p:xfrm>
        <a:graphic>
          <a:graphicData uri="http://schemas.openxmlformats.org/presentationml/2006/ole">
            <mc:AlternateContent xmlns:mc="http://schemas.openxmlformats.org/markup-compatibility/2006">
              <mc:Choice xmlns:v="urn:schemas-microsoft-com:vml" Requires="v">
                <p:oleObj spid="_x0000_s1026" name="Equation" r:id="rId3" imgW="2666880" imgH="355320" progId="Equation.DSMT4">
                  <p:embed/>
                </p:oleObj>
              </mc:Choice>
              <mc:Fallback>
                <p:oleObj name="Equation" r:id="rId3" imgW="2666880" imgH="355320" progId="Equation.DSMT4">
                  <p:embed/>
                  <p:pic>
                    <p:nvPicPr>
                      <p:cNvPr id="4" name="Object 3" descr="ANSWER underscore IS underscore 42."/>
                      <p:cNvPicPr/>
                      <p:nvPr/>
                    </p:nvPicPr>
                    <p:blipFill>
                      <a:blip r:embed="rId4"/>
                      <a:stretch>
                        <a:fillRect/>
                      </a:stretch>
                    </p:blipFill>
                    <p:spPr>
                      <a:xfrm>
                        <a:off x="6272295" y="4001676"/>
                        <a:ext cx="2035736" cy="271432"/>
                      </a:xfrm>
                      <a:prstGeom prst="rect">
                        <a:avLst/>
                      </a:prstGeom>
                    </p:spPr>
                  </p:pic>
                </p:oleObj>
              </mc:Fallback>
            </mc:AlternateContent>
          </a:graphicData>
        </a:graphic>
      </p:graphicFrame>
    </p:spTree>
    <p:extLst>
      <p:ext uri="{BB962C8B-B14F-4D97-AF65-F5344CB8AC3E}">
        <p14:creationId xmlns:p14="http://schemas.microsoft.com/office/powerpoint/2010/main" val="30831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a:t>
            </a:r>
          </a:p>
        </p:txBody>
      </p:sp>
      <p:sp>
        <p:nvSpPr>
          <p:cNvPr id="3" name="Content Placeholder 2"/>
          <p:cNvSpPr>
            <a:spLocks noGrp="1"/>
          </p:cNvSpPr>
          <p:nvPr>
            <p:ph type="body" idx="1"/>
          </p:nvPr>
        </p:nvSpPr>
        <p:spPr>
          <a:xfrm>
            <a:off x="457200" y="1600201"/>
            <a:ext cx="8229600" cy="1085850"/>
          </a:xfrm>
        </p:spPr>
        <p:txBody>
          <a:bodyPr/>
          <a:lstStyle/>
          <a:p>
            <a:pPr marL="0" indent="0">
              <a:lnSpc>
                <a:spcPct val="114000"/>
              </a:lnSpc>
              <a:buNone/>
              <a:tabLst>
                <a:tab pos="2627313" algn="l"/>
              </a:tabLst>
            </a:pPr>
            <a:r>
              <a:rPr lang="en-US" altLang="en-US" b="1" dirty="0"/>
              <a:t>keyword: </a:t>
            </a:r>
            <a:r>
              <a:rPr lang="en-US" altLang="en-US" dirty="0"/>
              <a:t>An identifier that you cannot use because it already has a reserved meaning in Java.</a:t>
            </a:r>
          </a:p>
        </p:txBody>
      </p:sp>
      <p:pic>
        <p:nvPicPr>
          <p:cNvPr id="4" name="Picture 3" descr="A list of keywords are as follows: Abstract, Boolean, break, byte, case, catch, c h a r, class, c o n s t, continue, default, do, double, else, extends, final, finally, float, for, go to, if, implements, import, instance of, i n t, interface, long, native, new, package, private, protected, public, return, short, static, strict f p, super, switch, synchronized, this, throw, throws, transient, try, void, volatile, and while."/>
          <p:cNvPicPr>
            <a:picLocks noChangeAspect="1"/>
          </p:cNvPicPr>
          <p:nvPr/>
        </p:nvPicPr>
        <p:blipFill>
          <a:blip r:embed="rId2"/>
          <a:stretch>
            <a:fillRect/>
          </a:stretch>
        </p:blipFill>
        <p:spPr>
          <a:xfrm>
            <a:off x="457200" y="2686051"/>
            <a:ext cx="8229600" cy="3086100"/>
          </a:xfrm>
          <a:prstGeom prst="rect">
            <a:avLst/>
          </a:prstGeom>
        </p:spPr>
      </p:pic>
    </p:spTree>
    <p:extLst>
      <p:ext uri="{BB962C8B-B14F-4D97-AF65-F5344CB8AC3E}">
        <p14:creationId xmlns:p14="http://schemas.microsoft.com/office/powerpoint/2010/main" val="892522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type="body" idx="1"/>
          </p:nvPr>
        </p:nvSpPr>
        <p:spPr>
          <a:xfrm>
            <a:off x="457200" y="1600200"/>
            <a:ext cx="8229600" cy="3334109"/>
          </a:xfrm>
        </p:spPr>
        <p:txBody>
          <a:bodyPr/>
          <a:lstStyle/>
          <a:p>
            <a:r>
              <a:rPr lang="en-US" sz="2200" b="1" dirty="0"/>
              <a:t>comment: </a:t>
            </a:r>
            <a:r>
              <a:rPr lang="en-US" sz="2200" dirty="0"/>
              <a:t>A note written in source code by the programmer to describe or clarify the code.</a:t>
            </a:r>
          </a:p>
          <a:p>
            <a:pPr lvl="1"/>
            <a:r>
              <a:rPr lang="en-US" sz="2200" dirty="0"/>
              <a:t>Comments are not executed when your program runs.</a:t>
            </a:r>
          </a:p>
          <a:p>
            <a:r>
              <a:rPr lang="en-US" sz="2200" dirty="0"/>
              <a:t>Syntax:</a:t>
            </a:r>
          </a:p>
          <a:p>
            <a:pPr marL="487350" lvl="1" indent="0">
              <a:buNone/>
            </a:pPr>
            <a:r>
              <a:rPr lang="en-US" sz="2200" b="1" dirty="0"/>
              <a:t>// comment text, on one line</a:t>
            </a:r>
            <a:br>
              <a:rPr lang="en-US" sz="2200" b="1" dirty="0"/>
            </a:br>
            <a:r>
              <a:rPr lang="en-US" sz="2200" dirty="0"/>
              <a:t>	or,</a:t>
            </a:r>
            <a:br>
              <a:rPr lang="en-US" sz="2200" dirty="0"/>
            </a:br>
            <a:r>
              <a:rPr lang="en-US" sz="2200" b="1" dirty="0"/>
              <a:t>/* comment text; may span multiple lines */</a:t>
            </a:r>
            <a:r>
              <a:rPr lang="en-US" sz="2200" dirty="0"/>
              <a:t>	</a:t>
            </a:r>
          </a:p>
          <a:p>
            <a:r>
              <a:rPr lang="en-US" sz="2200" dirty="0"/>
              <a:t>Examples:</a:t>
            </a:r>
          </a:p>
        </p:txBody>
      </p:sp>
      <p:pic>
        <p:nvPicPr>
          <p:cNvPr id="4" name="Picture 3" descr="Computer code has 3 lines. The lines read as follows. Line 1. Forward slash forward slash This is a one hyphen line comment period. Line 2. Forward slash asterisk This is a very long. Line 3. Multi hyphen line comment period asterisk forward slash. "/>
          <p:cNvPicPr>
            <a:picLocks noChangeAspect="1"/>
          </p:cNvPicPr>
          <p:nvPr/>
        </p:nvPicPr>
        <p:blipFill>
          <a:blip r:embed="rId2"/>
          <a:stretch>
            <a:fillRect/>
          </a:stretch>
        </p:blipFill>
        <p:spPr>
          <a:xfrm>
            <a:off x="1097711" y="4934309"/>
            <a:ext cx="4949406" cy="1273217"/>
          </a:xfrm>
          <a:prstGeom prst="rect">
            <a:avLst/>
          </a:prstGeom>
        </p:spPr>
      </p:pic>
    </p:spTree>
    <p:extLst>
      <p:ext uri="{BB962C8B-B14F-4D97-AF65-F5344CB8AC3E}">
        <p14:creationId xmlns:p14="http://schemas.microsoft.com/office/powerpoint/2010/main" val="347979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Comments</a:t>
            </a:r>
          </a:p>
        </p:txBody>
      </p:sp>
      <p:sp>
        <p:nvSpPr>
          <p:cNvPr id="3" name="Content Placeholder 2"/>
          <p:cNvSpPr>
            <a:spLocks noGrp="1"/>
          </p:cNvSpPr>
          <p:nvPr>
            <p:ph type="body" idx="1"/>
          </p:nvPr>
        </p:nvSpPr>
        <p:spPr/>
        <p:txBody>
          <a:bodyPr/>
          <a:lstStyle/>
          <a:p>
            <a:r>
              <a:rPr lang="en-US" dirty="0"/>
              <a:t>Where to place comments:</a:t>
            </a:r>
          </a:p>
          <a:p>
            <a:pPr lvl="1"/>
            <a:r>
              <a:rPr lang="en-US" dirty="0"/>
              <a:t>at the top of each file (a “comment header”)</a:t>
            </a:r>
          </a:p>
          <a:p>
            <a:pPr lvl="1"/>
            <a:r>
              <a:rPr lang="en-US" dirty="0"/>
              <a:t>at the start of every method (seen later)</a:t>
            </a:r>
          </a:p>
          <a:p>
            <a:pPr lvl="1"/>
            <a:r>
              <a:rPr lang="en-US" dirty="0"/>
              <a:t>to explain complex pieces of code</a:t>
            </a:r>
          </a:p>
          <a:p>
            <a:r>
              <a:rPr lang="en-US" dirty="0"/>
              <a:t>Comments are useful for:</a:t>
            </a:r>
          </a:p>
          <a:p>
            <a:pPr lvl="1"/>
            <a:r>
              <a:rPr lang="en-US" dirty="0"/>
              <a:t>Understanding larger, more complex programs.</a:t>
            </a:r>
          </a:p>
          <a:p>
            <a:pPr lvl="1"/>
            <a:r>
              <a:rPr lang="en-US" dirty="0"/>
              <a:t>Multiple programmers working together, who must understand each other’s code.</a:t>
            </a:r>
          </a:p>
        </p:txBody>
      </p:sp>
    </p:spTree>
    <p:extLst>
      <p:ext uri="{BB962C8B-B14F-4D97-AF65-F5344CB8AC3E}">
        <p14:creationId xmlns:p14="http://schemas.microsoft.com/office/powerpoint/2010/main" val="138233704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7557</TotalTime>
  <Words>1263</Words>
  <Application>Microsoft Office PowerPoint</Application>
  <PresentationFormat>On-screen Show (4:3)</PresentationFormat>
  <Paragraphs>226</Paragraphs>
  <Slides>41</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0" baseType="lpstr">
      <vt:lpstr>Arial</vt:lpstr>
      <vt:lpstr>Courier New</vt:lpstr>
      <vt:lpstr>Noto Sans Symbols</vt:lpstr>
      <vt:lpstr>Times New Roman</vt:lpstr>
      <vt:lpstr>Verdana</vt:lpstr>
      <vt:lpstr>Wingdings</vt:lpstr>
      <vt:lpstr>508 Lecture</vt:lpstr>
      <vt:lpstr>1_508 Lecture</vt:lpstr>
      <vt:lpstr>Equation</vt:lpstr>
      <vt:lpstr>Building Java Programs</vt:lpstr>
      <vt:lpstr>Questions 1</vt:lpstr>
      <vt:lpstr>Answers 1</vt:lpstr>
      <vt:lpstr>Questions 2</vt:lpstr>
      <vt:lpstr>Answers 2</vt:lpstr>
      <vt:lpstr>Identifiers</vt:lpstr>
      <vt:lpstr>Keywords</vt:lpstr>
      <vt:lpstr>Comments</vt:lpstr>
      <vt:lpstr>Using Comments</vt:lpstr>
      <vt:lpstr>Comments Example</vt:lpstr>
      <vt:lpstr>In-Class Assignment 1</vt:lpstr>
      <vt:lpstr>Static methods  </vt:lpstr>
      <vt:lpstr>Algorithms</vt:lpstr>
      <vt:lpstr>Problems with Algorithms (1 of 2)</vt:lpstr>
      <vt:lpstr>Problems with Algorithms (2 of 2)</vt:lpstr>
      <vt:lpstr>Structured Algorithms (1 of 2)</vt:lpstr>
      <vt:lpstr>Structured Algorithms (2 of 2)</vt:lpstr>
      <vt:lpstr>Removing Redundancy</vt:lpstr>
      <vt:lpstr>A program with Redundancy</vt:lpstr>
      <vt:lpstr>Static Methods</vt:lpstr>
      <vt:lpstr>Using Static Methods</vt:lpstr>
      <vt:lpstr>Design of an algorithm</vt:lpstr>
      <vt:lpstr>Declaring a Method</vt:lpstr>
      <vt:lpstr>Calling a Method</vt:lpstr>
      <vt:lpstr>Program with Static Method</vt:lpstr>
      <vt:lpstr>Final Cookie Program</vt:lpstr>
      <vt:lpstr>Methods Calling Methods</vt:lpstr>
      <vt:lpstr>Control Flow</vt:lpstr>
      <vt:lpstr>When to use Methods</vt:lpstr>
      <vt:lpstr>Drawing Complex Figures with Static Methods</vt:lpstr>
      <vt:lpstr>Static Methods Question</vt:lpstr>
      <vt:lpstr>Development Strategy</vt:lpstr>
      <vt:lpstr>Program Version 1</vt:lpstr>
      <vt:lpstr>Development Strategy 2</vt:lpstr>
      <vt:lpstr>Output structure</vt:lpstr>
      <vt:lpstr>Program Version 2 (1 of 2)</vt:lpstr>
      <vt:lpstr>Program Version 2 (2 of 2)</vt:lpstr>
      <vt:lpstr>Development Strategy 3</vt:lpstr>
      <vt:lpstr>Output Redundancy</vt:lpstr>
      <vt:lpstr>In-Class Assignment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 4e</dc:title>
  <dc:subject>Engineering Computer Science</dc:subject>
  <dc:creator>Reges/Stepp</dc:creator>
  <cp:keywords>Engineering Computer Science</cp:keywords>
  <cp:lastModifiedBy>Kyle Muldrow</cp:lastModifiedBy>
  <cp:revision>295</cp:revision>
  <dcterms:modified xsi:type="dcterms:W3CDTF">2019-02-11T17:01:22Z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