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30"/>
  </p:notesMasterIdLst>
  <p:handoutMasterIdLst>
    <p:handoutMasterId r:id="rId31"/>
  </p:handoutMasterIdLst>
  <p:sldIdLst>
    <p:sldId id="270" r:id="rId3"/>
    <p:sldId id="379" r:id="rId4"/>
    <p:sldId id="450" r:id="rId5"/>
    <p:sldId id="383" r:id="rId6"/>
    <p:sldId id="451" r:id="rId7"/>
    <p:sldId id="496" r:id="rId8"/>
    <p:sldId id="454" r:id="rId9"/>
    <p:sldId id="455" r:id="rId10"/>
    <p:sldId id="459" r:id="rId11"/>
    <p:sldId id="497" r:id="rId12"/>
    <p:sldId id="456" r:id="rId13"/>
    <p:sldId id="457" r:id="rId14"/>
    <p:sldId id="458" r:id="rId15"/>
    <p:sldId id="498" r:id="rId16"/>
    <p:sldId id="460" r:id="rId17"/>
    <p:sldId id="461" r:id="rId18"/>
    <p:sldId id="462" r:id="rId19"/>
    <p:sldId id="463" r:id="rId20"/>
    <p:sldId id="464" r:id="rId21"/>
    <p:sldId id="465" r:id="rId22"/>
    <p:sldId id="466" r:id="rId23"/>
    <p:sldId id="467" r:id="rId24"/>
    <p:sldId id="505" r:id="rId25"/>
    <p:sldId id="506" r:id="rId26"/>
    <p:sldId id="500" r:id="rId27"/>
    <p:sldId id="501" r:id="rId28"/>
    <p:sldId id="298"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298" autoAdjust="0"/>
    <p:restoredTop sz="87791" autoAdjust="0"/>
  </p:normalViewPr>
  <p:slideViewPr>
    <p:cSldViewPr snapToGrid="0" snapToObjects="1">
      <p:cViewPr varScale="1">
        <p:scale>
          <a:sx n="100" d="100"/>
          <a:sy n="100" d="100"/>
        </p:scale>
        <p:origin x="1512" y="90"/>
      </p:cViewPr>
      <p:guideLst>
        <p:guide orient="horz" pos="2136"/>
        <p:guide pos="288"/>
      </p:guideLst>
    </p:cSldViewPr>
  </p:slideViewPr>
  <p:outlineViewPr>
    <p:cViewPr>
      <p:scale>
        <a:sx n="33" d="100"/>
        <a:sy n="33" d="100"/>
      </p:scale>
      <p:origin x="0" y="-20016"/>
    </p:cViewPr>
  </p:outlineViewPr>
  <p:notesTextViewPr>
    <p:cViewPr>
      <p:scale>
        <a:sx n="100" d="100"/>
        <a:sy n="100" d="100"/>
      </p:scale>
      <p:origin x="0" y="0"/>
    </p:cViewPr>
  </p:notesTextViewPr>
  <p:sorterViewPr>
    <p:cViewPr>
      <p:scale>
        <a:sx n="114" d="100"/>
        <a:sy n="114" d="100"/>
      </p:scale>
      <p:origin x="0" y="-9198"/>
    </p:cViewPr>
  </p:sorterViewPr>
  <p:notesViewPr>
    <p:cSldViewPr snapToGrid="0" snapToObjects="1">
      <p:cViewPr varScale="1">
        <p:scale>
          <a:sx n="88" d="100"/>
          <a:sy n="88" d="100"/>
        </p:scale>
        <p:origin x="306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a:t>
            </a:r>
            <a:r>
              <a:rPr lang="en-US" sz="1200" b="0" i="0" u="none" strike="noStrike" kern="1200" cap="none" dirty="0" err="1">
                <a:solidFill>
                  <a:schemeClr val="dk1"/>
                </a:solidFill>
                <a:latin typeface="Arial"/>
                <a:ea typeface="Arial"/>
                <a:cs typeface="Arial"/>
                <a:sym typeface="Arial"/>
              </a:rPr>
              <a:t>MathType</a:t>
            </a:r>
            <a:r>
              <a:rPr lang="en-US" sz="1200" b="0" i="0" u="none" strike="noStrike" kern="1200" cap="none" dirty="0">
                <a:solidFill>
                  <a:schemeClr val="dk1"/>
                </a:solidFill>
                <a:latin typeface="Arial"/>
                <a:ea typeface="Arial"/>
                <a:cs typeface="Arial"/>
                <a:sym typeface="Arial"/>
              </a:rPr>
              <a:t>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0200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also related to book exercise 1.10 about printing 1000 copies of "All work and no play makes Jack a dull boy"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41986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How would we print a multiplication table?</a:t>
            </a:r>
          </a:p>
          <a:p>
            <a:r>
              <a:rPr lang="en-US" altLang="en-US" dirty="0"/>
              <a:t>try printing each of the following inside the inner loop:</a:t>
            </a:r>
          </a:p>
          <a:p>
            <a:r>
              <a:rPr lang="en-US" altLang="en-US" dirty="0"/>
              <a:t>System.out.print(i + " ");</a:t>
            </a:r>
          </a:p>
          <a:p>
            <a:r>
              <a:rPr lang="en-US" altLang="en-US" dirty="0"/>
              <a:t>System.out.print(j + " ");</a:t>
            </a:r>
          </a:p>
          <a:p>
            <a:r>
              <a:rPr lang="en-US" altLang="en-US" dirty="0"/>
              <a:t>System.out.print((i * j) + "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142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1608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29800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Both cases produce infinite loops.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14419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89409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16265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3785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Content Placeholder 2"/>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0897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
        <p:nvSpPr>
          <p:cNvPr id="12" name="Shape 26"/>
          <p:cNvSpPr txBox="1">
            <a:spLocks noGrp="1"/>
          </p:cNvSpPr>
          <p:nvPr>
            <p:ph type="body" idx="15" hasCustomPrompt="1"/>
          </p:nvPr>
        </p:nvSpPr>
        <p:spPr>
          <a:xfrm>
            <a:off x="457200" y="56420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3" name="Shape 26"/>
          <p:cNvSpPr txBox="1">
            <a:spLocks noGrp="1"/>
          </p:cNvSpPr>
          <p:nvPr>
            <p:ph type="body" idx="16" hasCustomPrompt="1"/>
          </p:nvPr>
        </p:nvSpPr>
        <p:spPr>
          <a:xfrm>
            <a:off x="609600" y="57944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4" name="Shape 26"/>
          <p:cNvSpPr txBox="1">
            <a:spLocks noGrp="1"/>
          </p:cNvSpPr>
          <p:nvPr>
            <p:ph type="body" idx="17" hasCustomPrompt="1"/>
          </p:nvPr>
        </p:nvSpPr>
        <p:spPr>
          <a:xfrm>
            <a:off x="762000" y="59468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115086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8929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48678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29810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470503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Content Placeholder 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0" r:id="rId2"/>
    <p:sldLayoutId id="2147483667" r:id="rId3"/>
    <p:sldLayoutId id="2147483651"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76108130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9.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1.wmf"/><Relationship Id="rId4" Type="http://schemas.openxmlformats.org/officeDocument/2006/relationships/oleObject" Target="../embeddings/oleObject2.bin"/><Relationship Id="rId9" Type="http://schemas.openxmlformats.org/officeDocument/2006/relationships/image" Target="../media/image33.wmf"/></Relationships>
</file>

<file path=ppt/slides/_rels/slide24.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10.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4.wmf"/><Relationship Id="rId5" Type="http://schemas.openxmlformats.org/officeDocument/2006/relationships/oleObject" Target="../embeddings/oleObject5.bin"/><Relationship Id="rId4" Type="http://schemas.openxmlformats.org/officeDocument/2006/relationships/image" Target="../media/image36.png"/><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dirty="0"/>
              <a:t>Chapter 2, Sections 3 and 4</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pPr lvl="0">
              <a:buSzPct val="25000"/>
            </a:pPr>
            <a:r>
              <a:rPr lang="en-US" dirty="0"/>
              <a:t>Primitive Data and Definite Loops</a:t>
            </a:r>
          </a:p>
        </p:txBody>
      </p:sp>
      <p:pic>
        <p:nvPicPr>
          <p:cNvPr id="13"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4319" y="1603453"/>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1,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p:txBody>
          <a:bodyPr/>
          <a:lstStyle/>
          <a:p>
            <a:r>
              <a:rPr lang="en-US" dirty="0"/>
              <a:t>Create the class Cubes in </a:t>
            </a:r>
            <a:r>
              <a:rPr lang="en-US" dirty="0" err="1"/>
              <a:t>BlueJ</a:t>
            </a:r>
            <a:endParaRPr lang="en-US" dirty="0"/>
          </a:p>
          <a:p>
            <a:r>
              <a:rPr lang="en-US" dirty="0"/>
              <a:t>Use a for loop to output the cubes of each number from 1 to 7, one line at a time</a:t>
            </a:r>
          </a:p>
          <a:p>
            <a:r>
              <a:rPr lang="en-US" dirty="0"/>
              <a:t>After the loops end, add one more </a:t>
            </a:r>
            <a:r>
              <a:rPr lang="en-US" dirty="0" err="1"/>
              <a:t>System.out.println</a:t>
            </a:r>
            <a:r>
              <a:rPr lang="en-US" dirty="0"/>
              <a:t> to display your name, like this: </a:t>
            </a:r>
          </a:p>
          <a:p>
            <a:pPr lvl="1"/>
            <a:r>
              <a:rPr lang="en-US" dirty="0">
                <a:latin typeface="Consolas" panose="020B0609020204030204" pitchFamily="49" charset="0"/>
                <a:cs typeface="Consolas" panose="020B0609020204030204" pitchFamily="49" charset="0"/>
              </a:rPr>
              <a:t>Author: Kyle Muldrow</a:t>
            </a:r>
          </a:p>
        </p:txBody>
      </p:sp>
    </p:spTree>
    <p:extLst>
      <p:ext uri="{BB962C8B-B14F-4D97-AF65-F5344CB8AC3E}">
        <p14:creationId xmlns:p14="http://schemas.microsoft.com/office/powerpoint/2010/main" val="211357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Multi-line Loop Body</a:t>
            </a:r>
          </a:p>
        </p:txBody>
      </p:sp>
      <p:pic>
        <p:nvPicPr>
          <p:cNvPr id="4" name="Picture 2" descr="Computer code has 6 lines. The lines read as follows. Line 1. System period out period print l n left parenthesis double quote plus series of hyphen plus double quote right parenthesis semicolon. Line 2. for left parenthesis I n t, i equals 1 semicolon i less than sign equals 3 semicolon i plus plus right parenthesis left brace. Line 3, indented once. System period out period print l n left parenthesis double quote back slash back slash forward slash double quote right parenthesis semicolon. Line 4, indented once. System period out period print l n left parenthesis double quote forward slash back slash back slash double quote right parenthesis semicolon. Line 5. right brace. Line 6. System period out period print l n left parenthesis double quote plus hyphen series of hyphen plus double quote right parenthesis semicolon. An output following the code illustrates a rectangular shape made of symbols. The code output has 8 lines. The lines read as follows. Line 1. plus 4 dashes plus. Line 2. back slash forward slash. Line 3. back slash forward slash. Line 4. back slash forward slash. Line 5. back slash forward slash. Line 6. back slash forward slash. Line 7. back slash forward slash. Line 8. plus 4 dashes plus."/>
          <p:cNvPicPr>
            <a:picLocks noChangeAspect="1"/>
          </p:cNvPicPr>
          <p:nvPr/>
        </p:nvPicPr>
        <p:blipFill>
          <a:blip r:embed="rId2"/>
          <a:stretch>
            <a:fillRect/>
          </a:stretch>
        </p:blipFill>
        <p:spPr>
          <a:xfrm>
            <a:off x="476864" y="1608957"/>
            <a:ext cx="5393312" cy="4567238"/>
          </a:xfrm>
          <a:prstGeom prst="rect">
            <a:avLst/>
          </a:prstGeom>
        </p:spPr>
      </p:pic>
    </p:spTree>
    <p:extLst>
      <p:ext uri="{BB962C8B-B14F-4D97-AF65-F5344CB8AC3E}">
        <p14:creationId xmlns:p14="http://schemas.microsoft.com/office/powerpoint/2010/main" val="289973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for Counter</a:t>
            </a:r>
          </a:p>
        </p:txBody>
      </p:sp>
      <p:pic>
        <p:nvPicPr>
          <p:cNvPr id="3" name="Picture 2" descr="Computer code has 4 lines. The lines read as follows. Line 1. i n t high t e m p equals 5 semicolon. Line 2. For left parenthesis i n t, i equals negative 3 semicolon i less than sign equals high t e m p over 2 semicolon i plus plus right parenthesis left brace. In this line the words, negative 3 and high t e m p over 2 are highlighted. Line 3, intended once. System period out period print l n left parenthesis i times 1.8 plus 32 right parenthesis semicolon. Line 4. Right brace. An output code reads, 26.6, 28.4, 30.2, 32.0, 33.8, 35.6. "/>
          <p:cNvPicPr>
            <a:picLocks noChangeAspect="1"/>
          </p:cNvPicPr>
          <p:nvPr/>
        </p:nvPicPr>
        <p:blipFill>
          <a:blip r:embed="rId2"/>
          <a:stretch>
            <a:fillRect/>
          </a:stretch>
        </p:blipFill>
        <p:spPr>
          <a:xfrm>
            <a:off x="476864" y="1607576"/>
            <a:ext cx="7677150" cy="4305300"/>
          </a:xfrm>
          <a:prstGeom prst="rect">
            <a:avLst/>
          </a:prstGeom>
        </p:spPr>
      </p:pic>
    </p:spTree>
    <p:extLst>
      <p:ext uri="{BB962C8B-B14F-4D97-AF65-F5344CB8AC3E}">
        <p14:creationId xmlns:p14="http://schemas.microsoft.com/office/powerpoint/2010/main" val="770460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System.out.print</a:t>
            </a:r>
            <a:r>
              <a:rPr lang="en-US" dirty="0"/>
              <a:t> </a:t>
            </a:r>
          </a:p>
        </p:txBody>
      </p:sp>
      <p:sp>
        <p:nvSpPr>
          <p:cNvPr id="3" name="Text Placeholder 2"/>
          <p:cNvSpPr>
            <a:spLocks noGrp="1"/>
          </p:cNvSpPr>
          <p:nvPr>
            <p:ph type="body" idx="1"/>
          </p:nvPr>
        </p:nvSpPr>
        <p:spPr>
          <a:xfrm>
            <a:off x="457200" y="1600201"/>
            <a:ext cx="8229600" cy="838200"/>
          </a:xfrm>
        </p:spPr>
        <p:txBody>
          <a:bodyPr/>
          <a:lstStyle/>
          <a:p>
            <a:pPr indent="-256032">
              <a:lnSpc>
                <a:spcPct val="90000"/>
              </a:lnSpc>
            </a:pPr>
            <a:r>
              <a:rPr lang="en-US" altLang="en-US" dirty="0"/>
              <a:t>Prints without moving to a new line</a:t>
            </a:r>
          </a:p>
          <a:p>
            <a:pPr marL="740664" lvl="1" indent="-283464">
              <a:lnSpc>
                <a:spcPct val="90000"/>
              </a:lnSpc>
            </a:pPr>
            <a:r>
              <a:rPr lang="en-US" altLang="en-US" dirty="0"/>
              <a:t>allows you to print partial messages on the same line</a:t>
            </a:r>
          </a:p>
        </p:txBody>
      </p:sp>
      <p:pic>
        <p:nvPicPr>
          <p:cNvPr id="6" name="Picture 3" descr="Computer code has 4 lines. The lines read as follows. Line 1. I n t high t e m p equals 5 semicolon. Line 2. For left parenthesis I n t, I equals negative 3 semicolon I less than equals high t e m p over 2 semicolon I plus plus right parenthesis left brace. Line 3, intended once. System period out period print l n left parenthesis left parenthesis I times 1.8 plus 32 right parenthesis plus double quote space double quote right parenthesis semicolon. Line 4. Right brace."/>
          <p:cNvPicPr>
            <a:picLocks noChangeAspect="1"/>
          </p:cNvPicPr>
          <p:nvPr/>
        </p:nvPicPr>
        <p:blipFill>
          <a:blip r:embed="rId2"/>
          <a:stretch>
            <a:fillRect/>
          </a:stretch>
        </p:blipFill>
        <p:spPr>
          <a:xfrm>
            <a:off x="1038225" y="2762250"/>
            <a:ext cx="7650382" cy="1278151"/>
          </a:xfrm>
          <a:prstGeom prst="rect">
            <a:avLst/>
          </a:prstGeom>
        </p:spPr>
      </p:pic>
      <p:sp>
        <p:nvSpPr>
          <p:cNvPr id="4" name="Text Placeholder 4"/>
          <p:cNvSpPr>
            <a:spLocks noGrp="1"/>
          </p:cNvSpPr>
          <p:nvPr>
            <p:ph type="body" idx="13"/>
          </p:nvPr>
        </p:nvSpPr>
        <p:spPr>
          <a:xfrm>
            <a:off x="457200" y="4226337"/>
            <a:ext cx="1991032" cy="437176"/>
          </a:xfrm>
        </p:spPr>
        <p:txBody>
          <a:bodyPr/>
          <a:lstStyle/>
          <a:p>
            <a:pPr indent="-256032"/>
            <a:r>
              <a:rPr lang="en-US" altLang="en-US" dirty="0"/>
              <a:t>Output:</a:t>
            </a:r>
          </a:p>
        </p:txBody>
      </p:sp>
      <p:pic>
        <p:nvPicPr>
          <p:cNvPr id="7" name="Picture 5" descr="26.6, 28.4, 30.2, 32.0, 33.8, 35.6."/>
          <p:cNvPicPr>
            <a:picLocks noChangeAspect="1"/>
          </p:cNvPicPr>
          <p:nvPr/>
        </p:nvPicPr>
        <p:blipFill>
          <a:blip r:embed="rId3"/>
          <a:stretch>
            <a:fillRect/>
          </a:stretch>
        </p:blipFill>
        <p:spPr>
          <a:xfrm>
            <a:off x="1119187" y="4813251"/>
            <a:ext cx="6067425" cy="323850"/>
          </a:xfrm>
          <a:prstGeom prst="rect">
            <a:avLst/>
          </a:prstGeom>
        </p:spPr>
      </p:pic>
      <p:sp>
        <p:nvSpPr>
          <p:cNvPr id="5" name="Text Placeholder 6"/>
          <p:cNvSpPr>
            <a:spLocks noGrp="1"/>
          </p:cNvSpPr>
          <p:nvPr>
            <p:ph type="body" idx="14"/>
          </p:nvPr>
        </p:nvSpPr>
        <p:spPr>
          <a:xfrm>
            <a:off x="457200" y="5137101"/>
            <a:ext cx="8229600" cy="437176"/>
          </a:xfrm>
        </p:spPr>
        <p:txBody>
          <a:bodyPr/>
          <a:lstStyle/>
          <a:p>
            <a:pPr marL="740664" lvl="1" indent="-283464"/>
            <a:r>
              <a:rPr lang="en-US" altLang="en-US" dirty="0"/>
              <a:t>Concatenate  “”  to separate the numbers</a:t>
            </a:r>
          </a:p>
        </p:txBody>
      </p:sp>
    </p:spTree>
    <p:extLst>
      <p:ext uri="{BB962C8B-B14F-4D97-AF65-F5344CB8AC3E}">
        <p14:creationId xmlns:p14="http://schemas.microsoft.com/office/powerpoint/2010/main" val="195852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1,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600200"/>
            <a:ext cx="8229600" cy="4784834"/>
          </a:xfrm>
        </p:spPr>
        <p:txBody>
          <a:bodyPr/>
          <a:lstStyle/>
          <a:p>
            <a:r>
              <a:rPr lang="en-US" dirty="0"/>
              <a:t>Use </a:t>
            </a:r>
            <a:r>
              <a:rPr lang="en-US" dirty="0" err="1"/>
              <a:t>System.out.println</a:t>
            </a:r>
            <a:r>
              <a:rPr lang="en-US" dirty="0"/>
              <a:t> to add a blank line of output after the math operations currently in class Cubes.</a:t>
            </a:r>
          </a:p>
          <a:p>
            <a:r>
              <a:rPr lang="en-US" dirty="0"/>
              <a:t>After the blank line and before the statement with your name, add a second loop to output the cubes of each number 7 to 1, all on the same line with one space between each value.</a:t>
            </a:r>
          </a:p>
        </p:txBody>
      </p:sp>
    </p:spTree>
    <p:extLst>
      <p:ext uri="{BB962C8B-B14F-4D97-AF65-F5344CB8AC3E}">
        <p14:creationId xmlns:p14="http://schemas.microsoft.com/office/powerpoint/2010/main" val="385065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Nested for Loops</a:t>
            </a:r>
          </a:p>
        </p:txBody>
      </p:sp>
    </p:spTree>
    <p:extLst>
      <p:ext uri="{BB962C8B-B14F-4D97-AF65-F5344CB8AC3E}">
        <p14:creationId xmlns:p14="http://schemas.microsoft.com/office/powerpoint/2010/main" val="1550467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Loops</a:t>
            </a:r>
          </a:p>
        </p:txBody>
      </p:sp>
      <p:sp>
        <p:nvSpPr>
          <p:cNvPr id="3" name="Text Placeholder 2"/>
          <p:cNvSpPr>
            <a:spLocks noGrp="1"/>
          </p:cNvSpPr>
          <p:nvPr>
            <p:ph type="body" idx="1"/>
          </p:nvPr>
        </p:nvSpPr>
        <p:spPr>
          <a:xfrm>
            <a:off x="457200" y="1600201"/>
            <a:ext cx="8229600" cy="389199"/>
          </a:xfrm>
        </p:spPr>
        <p:txBody>
          <a:bodyPr/>
          <a:lstStyle/>
          <a:p>
            <a:pPr indent="-256032"/>
            <a:r>
              <a:rPr lang="en-US" altLang="en-US" b="1" dirty="0"/>
              <a:t>nested loop</a:t>
            </a:r>
            <a:r>
              <a:rPr lang="en-US" altLang="en-US" dirty="0"/>
              <a:t>: A loop placed inside another loop.</a:t>
            </a:r>
          </a:p>
        </p:txBody>
      </p:sp>
      <p:pic>
        <p:nvPicPr>
          <p:cNvPr id="8" name="Picture 3" descr="Computer code has 6 lines. The lines read as follows. Line 1. for left parenthesis i n t, i equals 1 semicolon i less than sign equals 5 semicolon i plus plus right parenthesis left brace. Line 2, intended once. For left parenthesis i n t, j equals 1 semicolon j less than equals 10 semicolon j plus plus right parenthesis left brace. Line 3, intended twice. System period out period print left parenthesis double quote asterisk double quote right parenthesis semicolon. Line 4, intended once. Right brace. Line 5, intended once. System period out period print l n left parenthesis right parenthesis semicolon forward slash forward slash to end the line. Line 6. Right brace."/>
          <p:cNvPicPr>
            <a:picLocks noChangeAspect="1"/>
          </p:cNvPicPr>
          <p:nvPr/>
        </p:nvPicPr>
        <p:blipFill>
          <a:blip r:embed="rId3"/>
          <a:stretch>
            <a:fillRect/>
          </a:stretch>
        </p:blipFill>
        <p:spPr>
          <a:xfrm>
            <a:off x="1228725" y="2072374"/>
            <a:ext cx="6105525" cy="1612485"/>
          </a:xfrm>
          <a:prstGeom prst="rect">
            <a:avLst/>
          </a:prstGeom>
        </p:spPr>
      </p:pic>
      <p:sp>
        <p:nvSpPr>
          <p:cNvPr id="4" name="Text Placeholder 4"/>
          <p:cNvSpPr>
            <a:spLocks noGrp="1"/>
          </p:cNvSpPr>
          <p:nvPr>
            <p:ph type="body" idx="13"/>
          </p:nvPr>
        </p:nvSpPr>
        <p:spPr>
          <a:xfrm>
            <a:off x="457200" y="3701934"/>
            <a:ext cx="1991032" cy="437176"/>
          </a:xfrm>
        </p:spPr>
        <p:txBody>
          <a:bodyPr/>
          <a:lstStyle/>
          <a:p>
            <a:pPr marL="736600" lvl="1" indent="-283464">
              <a:buFont typeface="Arial" panose="020B0604020202020204" pitchFamily="34" charset="0"/>
              <a:buChar char="−"/>
            </a:pPr>
            <a:r>
              <a:rPr lang="en-US" altLang="en-US" dirty="0"/>
              <a:t>Output:</a:t>
            </a:r>
          </a:p>
        </p:txBody>
      </p:sp>
      <p:pic>
        <p:nvPicPr>
          <p:cNvPr id="9" name="Picture 5" descr="Computer code output has five lines of 10 asterisks."/>
          <p:cNvPicPr>
            <a:picLocks noChangeAspect="1"/>
          </p:cNvPicPr>
          <p:nvPr/>
        </p:nvPicPr>
        <p:blipFill>
          <a:blip r:embed="rId4"/>
          <a:stretch>
            <a:fillRect/>
          </a:stretch>
        </p:blipFill>
        <p:spPr>
          <a:xfrm>
            <a:off x="1338416" y="4225818"/>
            <a:ext cx="1676400" cy="1171575"/>
          </a:xfrm>
          <a:prstGeom prst="rect">
            <a:avLst/>
          </a:prstGeom>
        </p:spPr>
      </p:pic>
      <p:sp>
        <p:nvSpPr>
          <p:cNvPr id="5" name="Text Placeholder 6"/>
          <p:cNvSpPr>
            <a:spLocks noGrp="1"/>
          </p:cNvSpPr>
          <p:nvPr>
            <p:ph type="body" idx="14"/>
          </p:nvPr>
        </p:nvSpPr>
        <p:spPr>
          <a:xfrm>
            <a:off x="457200" y="5413325"/>
            <a:ext cx="8229600" cy="958899"/>
          </a:xfrm>
        </p:spPr>
        <p:txBody>
          <a:bodyPr/>
          <a:lstStyle/>
          <a:p>
            <a:pPr indent="-256032"/>
            <a:r>
              <a:rPr lang="en-US" altLang="en-US" dirty="0"/>
              <a:t>The outer loop repeats 5 times; the inner one 10 times.</a:t>
            </a:r>
          </a:p>
          <a:p>
            <a:pPr marL="740664" lvl="1" indent="-283464"/>
            <a:r>
              <a:rPr lang="en-US" altLang="en-US" dirty="0"/>
              <a:t>“sets and reps” exercise analogy</a:t>
            </a:r>
          </a:p>
        </p:txBody>
      </p:sp>
    </p:spTree>
    <p:extLst>
      <p:ext uri="{BB962C8B-B14F-4D97-AF65-F5344CB8AC3E}">
        <p14:creationId xmlns:p14="http://schemas.microsoft.com/office/powerpoint/2010/main" val="214852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for loop exercise 1</a:t>
            </a:r>
          </a:p>
        </p:txBody>
      </p:sp>
      <p:sp>
        <p:nvSpPr>
          <p:cNvPr id="3" name="Text Placeholder 2"/>
          <p:cNvSpPr>
            <a:spLocks noGrp="1"/>
          </p:cNvSpPr>
          <p:nvPr>
            <p:ph type="body" idx="1"/>
          </p:nvPr>
        </p:nvSpPr>
        <p:spPr>
          <a:xfrm>
            <a:off x="457200" y="1600201"/>
            <a:ext cx="8229600" cy="389199"/>
          </a:xfrm>
        </p:spPr>
        <p:txBody>
          <a:bodyPr/>
          <a:lstStyle/>
          <a:p>
            <a:pPr indent="-256032"/>
            <a:r>
              <a:rPr lang="en-US" altLang="en-US" dirty="0"/>
              <a:t>What is the output of the following nested </a:t>
            </a:r>
            <a:r>
              <a:rPr lang="en-US" altLang="en-US" dirty="0">
                <a:latin typeface="Courier New" panose="02070309020205020404" pitchFamily="49" charset="0"/>
              </a:rPr>
              <a:t>for</a:t>
            </a:r>
            <a:r>
              <a:rPr lang="en-US" altLang="en-US" dirty="0"/>
              <a:t> loops?</a:t>
            </a:r>
          </a:p>
        </p:txBody>
      </p:sp>
      <p:pic>
        <p:nvPicPr>
          <p:cNvPr id="6" name="Picture 3" descr="Computer code has 6 lines. The lines read as follows. Line 1. For left parenthesis i n t, i equals 1 semicolon i less than equals 5 semicolon i plus plus right parenthesis left brace. Line 2, intended once. For left parenthesis i n t, j equals 1 semicolon j less than equals i semicolon j plus plus right parenthesis left brace. Line 3, intended twice. System period out period print left parenthesis double quote asterisk double quote right parenthesis semicolon. Line 4, intended once. Right brace. Line 5, intended once. System period out period print l n left parenthesis right parenthesis semicolon forward slash forward slash to end the line. Line 6. Right brace."/>
          <p:cNvPicPr>
            <a:picLocks noChangeAspect="1"/>
          </p:cNvPicPr>
          <p:nvPr/>
        </p:nvPicPr>
        <p:blipFill>
          <a:blip r:embed="rId3"/>
          <a:stretch>
            <a:fillRect/>
          </a:stretch>
        </p:blipFill>
        <p:spPr>
          <a:xfrm>
            <a:off x="1166812" y="2067350"/>
            <a:ext cx="5610225" cy="1914525"/>
          </a:xfrm>
          <a:prstGeom prst="rect">
            <a:avLst/>
          </a:prstGeom>
        </p:spPr>
      </p:pic>
      <p:sp>
        <p:nvSpPr>
          <p:cNvPr id="4" name="Text Placeholder 4"/>
          <p:cNvSpPr>
            <a:spLocks noGrp="1"/>
          </p:cNvSpPr>
          <p:nvPr>
            <p:ph type="body" idx="13"/>
          </p:nvPr>
        </p:nvSpPr>
        <p:spPr>
          <a:xfrm>
            <a:off x="457200" y="4059825"/>
            <a:ext cx="1991032" cy="437176"/>
          </a:xfrm>
        </p:spPr>
        <p:txBody>
          <a:bodyPr/>
          <a:lstStyle/>
          <a:p>
            <a:pPr marL="736600" lvl="1" indent="-283464">
              <a:buFont typeface="Arial" panose="020B0604020202020204" pitchFamily="34" charset="0"/>
              <a:buChar char="−"/>
            </a:pPr>
            <a:r>
              <a:rPr lang="en-US" altLang="en-US" dirty="0"/>
              <a:t>Output:</a:t>
            </a:r>
          </a:p>
        </p:txBody>
      </p:sp>
      <p:pic>
        <p:nvPicPr>
          <p:cNvPr id="10" name="Picture 5" descr="Computer output code has five lines of asterisks, which form a right angle triangle shape. First line has 1 asterisk. The following lines have 1 more asterisk than the line before."/>
          <p:cNvPicPr>
            <a:picLocks noChangeAspect="1"/>
          </p:cNvPicPr>
          <p:nvPr/>
        </p:nvPicPr>
        <p:blipFill>
          <a:blip r:embed="rId4"/>
          <a:stretch>
            <a:fillRect/>
          </a:stretch>
        </p:blipFill>
        <p:spPr>
          <a:xfrm>
            <a:off x="1166812" y="4574951"/>
            <a:ext cx="1019175" cy="1495425"/>
          </a:xfrm>
          <a:prstGeom prst="rect">
            <a:avLst/>
          </a:prstGeom>
        </p:spPr>
      </p:pic>
    </p:spTree>
    <p:extLst>
      <p:ext uri="{BB962C8B-B14F-4D97-AF65-F5344CB8AC3E}">
        <p14:creationId xmlns:p14="http://schemas.microsoft.com/office/powerpoint/2010/main" val="237002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for loop exercise 2</a:t>
            </a:r>
          </a:p>
        </p:txBody>
      </p:sp>
      <p:sp>
        <p:nvSpPr>
          <p:cNvPr id="3" name="Text Placeholder 2"/>
          <p:cNvSpPr>
            <a:spLocks noGrp="1"/>
          </p:cNvSpPr>
          <p:nvPr>
            <p:ph type="body" idx="1"/>
          </p:nvPr>
        </p:nvSpPr>
        <p:spPr>
          <a:xfrm>
            <a:off x="457200" y="1600201"/>
            <a:ext cx="8229600" cy="389199"/>
          </a:xfrm>
        </p:spPr>
        <p:txBody>
          <a:bodyPr/>
          <a:lstStyle/>
          <a:p>
            <a:pPr indent="-256032"/>
            <a:r>
              <a:rPr lang="en-US" altLang="en-US" dirty="0"/>
              <a:t>What is the output of the following nested </a:t>
            </a:r>
            <a:r>
              <a:rPr lang="en-US" altLang="en-US" dirty="0">
                <a:latin typeface="Courier New" panose="02070309020205020404" pitchFamily="49" charset="0"/>
              </a:rPr>
              <a:t>for</a:t>
            </a:r>
            <a:r>
              <a:rPr lang="en-US" altLang="en-US" dirty="0"/>
              <a:t> loops?</a:t>
            </a:r>
          </a:p>
        </p:txBody>
      </p:sp>
      <p:pic>
        <p:nvPicPr>
          <p:cNvPr id="5" name="Picture 3" descr="Computer code has 6 lines. The lines read as follows. Line 1. For left parenthesis i n t, i equals 1 semicolon I less than equals 5 semicolon i plus plus right parenthesis left brace. Line 2, intended once. For left parenthesis i n t, j equals 1 semicolon j less than equals i semicolon j plus plus right parenthesis left brace. Line 3, intended twice. System period out period print left parenthesis double quote i double quote right parenthesis semicolon. Line 4, intended once. Right brace. Line 5, intended once. System period out period print l n left parenthesis right parenthesis semicolon forward slash forward slash to end the line. Line 6. Right brace."/>
          <p:cNvPicPr>
            <a:picLocks noChangeAspect="1"/>
          </p:cNvPicPr>
          <p:nvPr/>
        </p:nvPicPr>
        <p:blipFill>
          <a:blip r:embed="rId3"/>
          <a:stretch>
            <a:fillRect/>
          </a:stretch>
        </p:blipFill>
        <p:spPr>
          <a:xfrm>
            <a:off x="1323975" y="2076875"/>
            <a:ext cx="5429250" cy="1895475"/>
          </a:xfrm>
          <a:prstGeom prst="rect">
            <a:avLst/>
          </a:prstGeom>
        </p:spPr>
      </p:pic>
      <p:sp>
        <p:nvSpPr>
          <p:cNvPr id="4" name="Text Placeholder 4"/>
          <p:cNvSpPr>
            <a:spLocks noGrp="1"/>
          </p:cNvSpPr>
          <p:nvPr>
            <p:ph type="body" idx="13"/>
          </p:nvPr>
        </p:nvSpPr>
        <p:spPr>
          <a:xfrm>
            <a:off x="457200" y="4059825"/>
            <a:ext cx="1991032" cy="437176"/>
          </a:xfrm>
        </p:spPr>
        <p:txBody>
          <a:bodyPr/>
          <a:lstStyle/>
          <a:p>
            <a:pPr marL="736600" lvl="1" indent="-283464"/>
            <a:r>
              <a:rPr lang="en-US" altLang="en-US" dirty="0"/>
              <a:t>Output:</a:t>
            </a:r>
          </a:p>
        </p:txBody>
      </p:sp>
      <p:pic>
        <p:nvPicPr>
          <p:cNvPr id="7" name="Picture 5" descr="Computer output code has five lines of numbers. The lines read as follows. Line 1. 1. Line 2. 2 2. Line 3. 3 3 3. Line 3. 3 3 3. Line 4. 4 4 4 4. Line 5. 5 5 5 5 5."/>
          <p:cNvPicPr>
            <a:picLocks noChangeAspect="1"/>
          </p:cNvPicPr>
          <p:nvPr/>
        </p:nvPicPr>
        <p:blipFill>
          <a:blip r:embed="rId4"/>
          <a:stretch>
            <a:fillRect/>
          </a:stretch>
        </p:blipFill>
        <p:spPr>
          <a:xfrm>
            <a:off x="1323975" y="4684138"/>
            <a:ext cx="885825" cy="1447800"/>
          </a:xfrm>
          <a:prstGeom prst="rect">
            <a:avLst/>
          </a:prstGeom>
        </p:spPr>
      </p:pic>
    </p:spTree>
    <p:extLst>
      <p:ext uri="{BB962C8B-B14F-4D97-AF65-F5344CB8AC3E}">
        <p14:creationId xmlns:p14="http://schemas.microsoft.com/office/powerpoint/2010/main" val="265780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Errors</a:t>
            </a:r>
          </a:p>
        </p:txBody>
      </p:sp>
      <p:sp>
        <p:nvSpPr>
          <p:cNvPr id="3" name="Content Placeholder 2"/>
          <p:cNvSpPr>
            <a:spLocks noGrp="1"/>
          </p:cNvSpPr>
          <p:nvPr>
            <p:ph type="body" idx="1"/>
          </p:nvPr>
        </p:nvSpPr>
        <p:spPr>
          <a:xfrm>
            <a:off x="457200" y="1600201"/>
            <a:ext cx="8229600" cy="466724"/>
          </a:xfrm>
        </p:spPr>
        <p:txBody>
          <a:bodyPr/>
          <a:lstStyle/>
          <a:p>
            <a:pPr indent="-256032"/>
            <a:r>
              <a:rPr lang="en-US" altLang="en-US" dirty="0"/>
              <a:t>Both of the following sets of code produce</a:t>
            </a:r>
            <a:r>
              <a:rPr lang="en-US" altLang="en-US" b="1" dirty="0"/>
              <a:t> infinite loops</a:t>
            </a:r>
            <a:r>
              <a:rPr lang="en-US" altLang="en-US" dirty="0"/>
              <a:t>:</a:t>
            </a:r>
          </a:p>
        </p:txBody>
      </p:sp>
      <p:pic>
        <p:nvPicPr>
          <p:cNvPr id="8" name="Picture 3" descr="Computer code has 12 lines. The lines read as follows. Line 1. for left parenthesis i n t, i equals 1 semicolon i less than equals 5 semicolon I plus plus right parenthesis left brace. Line 2, intended once. For left parenthesis i n t, j equals 1 semicolon i less than equals 10 semicolon j plus plus right parenthesis left brace. Line 3, intended twice. System period out period print left parenthesis double quote asterisk double quote right parenthesis semicolon. Line 4, intended once. Right brace. Line 5, intended once. System period out period print l n left parenthesis right parenthesis semicolon. Line 6. Right brace. Line 7. For left parenthesis i n t, i equals 1 semicolon i less than equals 5 semicolon i plus plus right parenthesis left brace. Line 8, intended once. For left parenthesis i n t, j equals 1 semicolon i less than equals 5 semicolon i plus plus right parenthesis left brace. Line 9, intended twice. System period out period print left parenthesis double quote asterisk double quote right parenthesis semicolon. Line 10, intended once. Right brace. Line 11, intended once. System period out period print l n left parenthesis right parenthesis semicolon. Line 12. Right brace."/>
          <p:cNvPicPr>
            <a:picLocks noChangeAspect="1"/>
          </p:cNvPicPr>
          <p:nvPr/>
        </p:nvPicPr>
        <p:blipFill>
          <a:blip r:embed="rId3"/>
          <a:stretch>
            <a:fillRect/>
          </a:stretch>
        </p:blipFill>
        <p:spPr>
          <a:xfrm>
            <a:off x="1381125" y="2276951"/>
            <a:ext cx="5657850" cy="3667125"/>
          </a:xfrm>
          <a:prstGeom prst="rect">
            <a:avLst/>
          </a:prstGeom>
        </p:spPr>
      </p:pic>
    </p:spTree>
    <p:extLst>
      <p:ext uri="{BB962C8B-B14F-4D97-AF65-F5344CB8AC3E}">
        <p14:creationId xmlns:p14="http://schemas.microsoft.com/office/powerpoint/2010/main" val="222317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itle 1"/>
          <p:cNvSpPr>
            <a:spLocks noGrp="1" noChangeArrowheads="1"/>
          </p:cNvSpPr>
          <p:nvPr>
            <p:ph type="ctrTitle"/>
          </p:nvPr>
        </p:nvSpPr>
        <p:spPr/>
        <p:txBody>
          <a:bodyPr/>
          <a:lstStyle/>
          <a:p>
            <a:r>
              <a:rPr lang="en-US" altLang="en-US" dirty="0"/>
              <a:t>The for Loop</a:t>
            </a:r>
          </a:p>
        </p:txBody>
      </p:sp>
    </p:spTree>
    <p:extLst>
      <p:ext uri="{BB962C8B-B14F-4D97-AF65-F5344CB8AC3E}">
        <p14:creationId xmlns:p14="http://schemas.microsoft.com/office/powerpoint/2010/main" val="1442571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Lines</a:t>
            </a:r>
          </a:p>
        </p:txBody>
      </p:sp>
      <p:sp>
        <p:nvSpPr>
          <p:cNvPr id="3" name="Content Placeholder 2"/>
          <p:cNvSpPr>
            <a:spLocks noGrp="1"/>
          </p:cNvSpPr>
          <p:nvPr>
            <p:ph type="body" idx="1"/>
          </p:nvPr>
        </p:nvSpPr>
        <p:spPr>
          <a:xfrm>
            <a:off x="457200" y="1600201"/>
            <a:ext cx="8229600" cy="457199"/>
          </a:xfrm>
        </p:spPr>
        <p:txBody>
          <a:bodyPr/>
          <a:lstStyle/>
          <a:p>
            <a:pPr indent="-256032"/>
            <a:r>
              <a:rPr lang="en-US" altLang="en-US" sz="2200" dirty="0"/>
              <a:t>What nested </a:t>
            </a:r>
            <a:r>
              <a:rPr lang="en-US" altLang="en-US" sz="2200" dirty="0">
                <a:latin typeface="Courier New" panose="02070309020205020404" pitchFamily="49" charset="0"/>
              </a:rPr>
              <a:t>for</a:t>
            </a:r>
            <a:r>
              <a:rPr lang="en-US" altLang="en-US" sz="2200" dirty="0"/>
              <a:t> loops produce the following output?</a:t>
            </a:r>
          </a:p>
        </p:txBody>
      </p:sp>
      <p:pic>
        <p:nvPicPr>
          <p:cNvPr id="6" name="Picture 3" descr="Computer output code has 5 lines. The lines read as follows. Line 1. 4 periods 1. Line 2. 3 periods 2. Line 3 has 2 periods 3. Line 4. period 4. Line 5. 5. The unspecified characters make up the inner loop, repeated characters on each line. The characters at the end of each line are the outer loop, loops 5 times because there are 5 lines."/>
          <p:cNvPicPr>
            <a:picLocks noChangeAspect="1"/>
          </p:cNvPicPr>
          <p:nvPr/>
        </p:nvPicPr>
        <p:blipFill>
          <a:blip r:embed="rId3"/>
          <a:stretch>
            <a:fillRect/>
          </a:stretch>
        </p:blipFill>
        <p:spPr>
          <a:xfrm>
            <a:off x="919163" y="2057400"/>
            <a:ext cx="6659075" cy="2394450"/>
          </a:xfrm>
          <a:prstGeom prst="rect">
            <a:avLst/>
          </a:prstGeom>
        </p:spPr>
      </p:pic>
      <p:sp>
        <p:nvSpPr>
          <p:cNvPr id="4" name="Content Placeholder 4"/>
          <p:cNvSpPr>
            <a:spLocks noGrp="1"/>
          </p:cNvSpPr>
          <p:nvPr>
            <p:ph type="body" idx="13"/>
          </p:nvPr>
        </p:nvSpPr>
        <p:spPr>
          <a:xfrm>
            <a:off x="457200" y="4532516"/>
            <a:ext cx="8229600" cy="1696834"/>
          </a:xfrm>
        </p:spPr>
        <p:txBody>
          <a:bodyPr/>
          <a:lstStyle/>
          <a:p>
            <a:pPr indent="-256032"/>
            <a:r>
              <a:rPr lang="en-US" altLang="en-US" dirty="0"/>
              <a:t>We must build multiple complex lines of output using:</a:t>
            </a:r>
          </a:p>
          <a:p>
            <a:pPr marL="740664" lvl="1" indent="-283464"/>
            <a:r>
              <a:rPr lang="en-US" altLang="en-US" dirty="0"/>
              <a:t>an outer </a:t>
            </a:r>
            <a:r>
              <a:rPr lang="en-US" altLang="en-US" b="1" dirty="0"/>
              <a:t>“vertical” loop </a:t>
            </a:r>
            <a:r>
              <a:rPr lang="en-US" altLang="en-US" dirty="0"/>
              <a:t>for each of the lines</a:t>
            </a:r>
          </a:p>
          <a:p>
            <a:pPr marL="740664" lvl="1" indent="-283464"/>
            <a:r>
              <a:rPr lang="en-US" altLang="en-US" dirty="0"/>
              <a:t>inner </a:t>
            </a:r>
            <a:r>
              <a:rPr lang="en-US" altLang="en-US" b="1" dirty="0"/>
              <a:t>“horizontal” loop(s) </a:t>
            </a:r>
            <a:r>
              <a:rPr lang="en-US" altLang="en-US" dirty="0"/>
              <a:t>for the patterns within each line</a:t>
            </a:r>
          </a:p>
        </p:txBody>
      </p:sp>
    </p:spTree>
    <p:extLst>
      <p:ext uri="{BB962C8B-B14F-4D97-AF65-F5344CB8AC3E}">
        <p14:creationId xmlns:p14="http://schemas.microsoft.com/office/powerpoint/2010/main" val="2683268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Outer and Inner Loop</a:t>
            </a:r>
          </a:p>
        </p:txBody>
      </p:sp>
      <p:sp>
        <p:nvSpPr>
          <p:cNvPr id="3" name="Content Placeholder 2"/>
          <p:cNvSpPr>
            <a:spLocks noGrp="1"/>
          </p:cNvSpPr>
          <p:nvPr>
            <p:ph type="body" idx="1"/>
          </p:nvPr>
        </p:nvSpPr>
        <p:spPr>
          <a:xfrm>
            <a:off x="457200" y="1600201"/>
            <a:ext cx="8229600" cy="389199"/>
          </a:xfrm>
        </p:spPr>
        <p:txBody>
          <a:bodyPr/>
          <a:lstStyle/>
          <a:p>
            <a:pPr indent="-256032"/>
            <a:r>
              <a:rPr lang="en-US" altLang="en-US" sz="2200" dirty="0"/>
              <a:t>First write the outer loop, from 1 to the number of lines.</a:t>
            </a:r>
          </a:p>
        </p:txBody>
      </p:sp>
      <p:pic>
        <p:nvPicPr>
          <p:cNvPr id="6" name="Picture 3" descr="Computer code has 3 lines. The lines read as follows. Line 1. for left parenthesis i n t, line equals 1 semicolon line less than equals 5 semicolon line plus plus right parenthesis left brace. Line 2. Unspecified. Line 3. Right brace. "/>
          <p:cNvPicPr>
            <a:picLocks noChangeAspect="1"/>
          </p:cNvPicPr>
          <p:nvPr/>
        </p:nvPicPr>
        <p:blipFill>
          <a:blip r:embed="rId3"/>
          <a:stretch>
            <a:fillRect/>
          </a:stretch>
        </p:blipFill>
        <p:spPr>
          <a:xfrm>
            <a:off x="981075" y="2082345"/>
            <a:ext cx="6276975" cy="984624"/>
          </a:xfrm>
          <a:prstGeom prst="rect">
            <a:avLst/>
          </a:prstGeom>
        </p:spPr>
      </p:pic>
      <p:sp>
        <p:nvSpPr>
          <p:cNvPr id="4" name="Content Placeholder 4"/>
          <p:cNvSpPr>
            <a:spLocks noGrp="1"/>
          </p:cNvSpPr>
          <p:nvPr>
            <p:ph type="body" idx="13"/>
          </p:nvPr>
        </p:nvSpPr>
        <p:spPr>
          <a:xfrm>
            <a:off x="457200" y="3105639"/>
            <a:ext cx="8229600" cy="796814"/>
          </a:xfrm>
        </p:spPr>
        <p:txBody>
          <a:bodyPr/>
          <a:lstStyle/>
          <a:p>
            <a:pPr indent="-256032"/>
            <a:r>
              <a:rPr lang="en-US" altLang="en-US" sz="2200" dirty="0"/>
              <a:t>Now look at the line contents.  Each line has a pattern:</a:t>
            </a:r>
          </a:p>
          <a:p>
            <a:pPr marL="740664" lvl="1" indent="-283464"/>
            <a:r>
              <a:rPr lang="en-US" altLang="en-US" sz="2200" dirty="0"/>
              <a:t>some dots (0 dots on the last line),  then a number</a:t>
            </a:r>
          </a:p>
        </p:txBody>
      </p:sp>
      <p:pic>
        <p:nvPicPr>
          <p:cNvPr id="7" name="Picture 5" descr="Computer output code has 5 lines. Line 1. 4 periods 1. Line 2. 3 periods 2. Line 3. 2 periods 3. Line 4. period 4. Line 5. 5."/>
          <p:cNvPicPr>
            <a:picLocks noChangeAspect="1"/>
          </p:cNvPicPr>
          <p:nvPr/>
        </p:nvPicPr>
        <p:blipFill>
          <a:blip r:embed="rId4"/>
          <a:stretch>
            <a:fillRect/>
          </a:stretch>
        </p:blipFill>
        <p:spPr>
          <a:xfrm>
            <a:off x="1123950" y="3902453"/>
            <a:ext cx="838200" cy="1628043"/>
          </a:xfrm>
          <a:prstGeom prst="rect">
            <a:avLst/>
          </a:prstGeom>
        </p:spPr>
      </p:pic>
      <p:sp>
        <p:nvSpPr>
          <p:cNvPr id="5" name="Content Placeholder 6"/>
          <p:cNvSpPr>
            <a:spLocks noGrp="1"/>
          </p:cNvSpPr>
          <p:nvPr>
            <p:ph type="body" idx="14"/>
          </p:nvPr>
        </p:nvSpPr>
        <p:spPr>
          <a:xfrm>
            <a:off x="457200" y="5530496"/>
            <a:ext cx="8229600" cy="635049"/>
          </a:xfrm>
        </p:spPr>
        <p:txBody>
          <a:bodyPr/>
          <a:lstStyle/>
          <a:p>
            <a:pPr marL="740664" lvl="1" indent="-283464"/>
            <a:r>
              <a:rPr lang="en-US" altLang="en-US" sz="2200" dirty="0"/>
              <a:t>Observation: the number of dots is related to the line number.</a:t>
            </a:r>
            <a:endParaRPr lang="en-US" altLang="en-US" sz="2200" dirty="0">
              <a:latin typeface="Courier New" panose="02070309020205020404" pitchFamily="49" charset="0"/>
            </a:endParaRPr>
          </a:p>
        </p:txBody>
      </p:sp>
    </p:spTree>
    <p:extLst>
      <p:ext uri="{BB962C8B-B14F-4D97-AF65-F5344CB8AC3E}">
        <p14:creationId xmlns:p14="http://schemas.microsoft.com/office/powerpoint/2010/main" val="4264357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Loops to Numbers</a:t>
            </a:r>
          </a:p>
        </p:txBody>
      </p:sp>
      <p:pic>
        <p:nvPicPr>
          <p:cNvPr id="4" name="Picture 2" descr="Computer code has 3 lines. The lines read as follows. Line 1. for left parenthesis i n t count equals 1 semicolon count less than equals 5 semicolon count plus plus right parenthesis left brace. Line 2, intended once. System period out period print left parenthesis unspecified right parenthesis. Line 3. Right brace."/>
          <p:cNvPicPr>
            <a:picLocks noChangeAspect="1"/>
          </p:cNvPicPr>
          <p:nvPr/>
        </p:nvPicPr>
        <p:blipFill>
          <a:blip r:embed="rId2"/>
          <a:stretch>
            <a:fillRect/>
          </a:stretch>
        </p:blipFill>
        <p:spPr>
          <a:xfrm>
            <a:off x="811929" y="1775436"/>
            <a:ext cx="7362825" cy="1076325"/>
          </a:xfrm>
          <a:prstGeom prst="rect">
            <a:avLst/>
          </a:prstGeom>
        </p:spPr>
      </p:pic>
      <p:sp>
        <p:nvSpPr>
          <p:cNvPr id="3" name="Content Placeholder 3"/>
          <p:cNvSpPr>
            <a:spLocks noGrp="1"/>
          </p:cNvSpPr>
          <p:nvPr>
            <p:ph type="body" idx="1"/>
          </p:nvPr>
        </p:nvSpPr>
        <p:spPr>
          <a:xfrm>
            <a:off x="457200" y="3005137"/>
            <a:ext cx="8229600" cy="771525"/>
          </a:xfrm>
        </p:spPr>
        <p:txBody>
          <a:bodyPr/>
          <a:lstStyle/>
          <a:p>
            <a:pPr marL="740664" lvl="1" indent="-283464"/>
            <a:r>
              <a:rPr lang="en-US" altLang="en-US" dirty="0"/>
              <a:t>What statement in the body would cause the loop to print:</a:t>
            </a:r>
            <a:endParaRPr lang="en-US" altLang="en-US" sz="900" dirty="0">
              <a:latin typeface="Courier New" panose="02070309020205020404" pitchFamily="49" charset="0"/>
            </a:endParaRPr>
          </a:p>
        </p:txBody>
      </p:sp>
      <p:pic>
        <p:nvPicPr>
          <p:cNvPr id="5" name="Picture 4" descr="A series of numbers is followed by a computer code. The series of numbers are, 4, 7, 10, 13, 16. The computer code has 3 lines. The lines read as follows. Line 1. for left parenthesis i n t count equals 1 semicolon count less than equals 5 semicolon count plus plus right parenthesis left brace. Line 2, intended once. System period out period print left parenthesis 3 asterisk count plus 1 plus double quote space double quote right parenthesis semicolon. Line 3. Right brace."/>
          <p:cNvPicPr>
            <a:picLocks noChangeAspect="1"/>
          </p:cNvPicPr>
          <p:nvPr/>
        </p:nvPicPr>
        <p:blipFill>
          <a:blip r:embed="rId3"/>
          <a:stretch>
            <a:fillRect/>
          </a:stretch>
        </p:blipFill>
        <p:spPr>
          <a:xfrm>
            <a:off x="890587" y="4186238"/>
            <a:ext cx="7543800" cy="1781175"/>
          </a:xfrm>
          <a:prstGeom prst="rect">
            <a:avLst/>
          </a:prstGeom>
        </p:spPr>
      </p:pic>
    </p:spTree>
    <p:extLst>
      <p:ext uri="{BB962C8B-B14F-4D97-AF65-F5344CB8AC3E}">
        <p14:creationId xmlns:p14="http://schemas.microsoft.com/office/powerpoint/2010/main" val="105103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Tables</a:t>
            </a:r>
          </a:p>
        </p:txBody>
      </p:sp>
      <p:sp>
        <p:nvSpPr>
          <p:cNvPr id="3" name="Content Placeholder 2"/>
          <p:cNvSpPr>
            <a:spLocks noGrp="1"/>
          </p:cNvSpPr>
          <p:nvPr>
            <p:ph type="body" idx="1"/>
          </p:nvPr>
        </p:nvSpPr>
        <p:spPr>
          <a:xfrm>
            <a:off x="457200" y="1600200"/>
            <a:ext cx="8229600" cy="1514475"/>
          </a:xfrm>
        </p:spPr>
        <p:txBody>
          <a:bodyPr/>
          <a:lstStyle/>
          <a:p>
            <a:pPr indent="-256032"/>
            <a:r>
              <a:rPr lang="en-US" altLang="en-US" sz="2000" dirty="0"/>
              <a:t>What statement in the body would cause the loop to print:</a:t>
            </a:r>
          </a:p>
          <a:p>
            <a:pPr marL="639763" lvl="1" indent="-246063">
              <a:lnSpc>
                <a:spcPct val="90000"/>
              </a:lnSpc>
              <a:buFont typeface="Wingdings" panose="05000000000000000000" pitchFamily="2" charset="2"/>
              <a:buNone/>
            </a:pPr>
            <a:r>
              <a:rPr lang="en-US" altLang="en-US" sz="2000" dirty="0">
                <a:latin typeface="Courier New" panose="02070309020205020404" pitchFamily="49" charset="0"/>
              </a:rPr>
              <a:t>2 7 12 17 22</a:t>
            </a:r>
          </a:p>
          <a:p>
            <a:pPr indent="-256032"/>
            <a:r>
              <a:rPr lang="en-US" altLang="en-US" sz="2000" dirty="0"/>
              <a:t>To see patterns, make a table of </a:t>
            </a:r>
            <a:r>
              <a:rPr lang="en-US" altLang="en-US" sz="2000" dirty="0">
                <a:latin typeface="Courier New" panose="02070309020205020404" pitchFamily="49" charset="0"/>
              </a:rPr>
              <a:t>count</a:t>
            </a:r>
            <a:r>
              <a:rPr lang="en-US" altLang="en-US" sz="2000" dirty="0"/>
              <a:t> and the numbers.</a:t>
            </a:r>
          </a:p>
          <a:p>
            <a:pPr marL="740664" lvl="1" indent="-283464"/>
            <a:r>
              <a:rPr lang="en-US" altLang="en-US" sz="2000" dirty="0"/>
              <a:t>Each time count goes up by 1, the number should go up by 5.</a:t>
            </a:r>
          </a:p>
          <a:p>
            <a:pPr marL="740664" lvl="1" indent="-283464"/>
            <a:r>
              <a:rPr lang="en-US" altLang="en-US" sz="2000" dirty="0"/>
              <a:t>But</a:t>
            </a:r>
          </a:p>
        </p:txBody>
      </p:sp>
      <p:graphicFrame>
        <p:nvGraphicFramePr>
          <p:cNvPr id="14" name="Object 3" descr="Count times 5."/>
          <p:cNvGraphicFramePr>
            <a:graphicFrameLocks noChangeAspect="1"/>
          </p:cNvGraphicFramePr>
          <p:nvPr>
            <p:extLst/>
          </p:nvPr>
        </p:nvGraphicFramePr>
        <p:xfrm>
          <a:off x="1794337" y="3299554"/>
          <a:ext cx="1181100" cy="279400"/>
        </p:xfrm>
        <a:graphic>
          <a:graphicData uri="http://schemas.openxmlformats.org/presentationml/2006/ole">
            <mc:AlternateContent xmlns:mc="http://schemas.openxmlformats.org/markup-compatibility/2006">
              <mc:Choice xmlns:v="urn:schemas-microsoft-com:vml" Requires="v">
                <p:oleObj spid="_x0000_s25650" name="Equation" r:id="rId4" imgW="1180800" imgH="279360" progId="Equation.DSMT4">
                  <p:embed/>
                </p:oleObj>
              </mc:Choice>
              <mc:Fallback>
                <p:oleObj name="Equation" r:id="rId4" imgW="1180800" imgH="279360" progId="Equation.DSMT4">
                  <p:embed/>
                  <p:pic>
                    <p:nvPicPr>
                      <p:cNvPr id="14" name="Object 3" descr="Count times 5."/>
                      <p:cNvPicPr/>
                      <p:nvPr/>
                    </p:nvPicPr>
                    <p:blipFill>
                      <a:blip r:embed="rId5"/>
                      <a:stretch>
                        <a:fillRect/>
                      </a:stretch>
                    </p:blipFill>
                    <p:spPr>
                      <a:xfrm>
                        <a:off x="1794337" y="3299554"/>
                        <a:ext cx="1181100" cy="279400"/>
                      </a:xfrm>
                      <a:prstGeom prst="rect">
                        <a:avLst/>
                      </a:prstGeom>
                    </p:spPr>
                  </p:pic>
                </p:oleObj>
              </mc:Fallback>
            </mc:AlternateContent>
          </a:graphicData>
        </a:graphic>
      </p:graphicFrame>
      <p:sp>
        <p:nvSpPr>
          <p:cNvPr id="12" name="Content Placeholder 4"/>
          <p:cNvSpPr>
            <a:spLocks noGrp="1"/>
          </p:cNvSpPr>
          <p:nvPr>
            <p:ph type="body" idx="13"/>
          </p:nvPr>
        </p:nvSpPr>
        <p:spPr>
          <a:xfrm>
            <a:off x="3067050" y="3187126"/>
            <a:ext cx="4614556" cy="382303"/>
          </a:xfrm>
        </p:spPr>
        <p:txBody>
          <a:bodyPr/>
          <a:lstStyle/>
          <a:p>
            <a:pPr marL="393700" lvl="1" indent="-393700">
              <a:buNone/>
            </a:pPr>
            <a:r>
              <a:rPr lang="en-US" altLang="en-US" sz="2000" dirty="0"/>
              <a:t>is too great by 3, so we subtract 3.</a:t>
            </a:r>
          </a:p>
        </p:txBody>
      </p:sp>
      <p:graphicFrame>
        <p:nvGraphicFramePr>
          <p:cNvPr id="7" name="Table 5"/>
          <p:cNvGraphicFramePr>
            <a:graphicFrameLocks noGrp="1"/>
          </p:cNvGraphicFramePr>
          <p:nvPr>
            <p:extLst/>
          </p:nvPr>
        </p:nvGraphicFramePr>
        <p:xfrm>
          <a:off x="1185708" y="3686949"/>
          <a:ext cx="6815291" cy="2334260"/>
        </p:xfrm>
        <a:graphic>
          <a:graphicData uri="http://schemas.openxmlformats.org/drawingml/2006/table">
            <a:tbl>
              <a:tblPr firstRow="1"/>
              <a:tblGrid>
                <a:gridCol w="1208018">
                  <a:extLst>
                    <a:ext uri="{9D8B030D-6E8A-4147-A177-3AD203B41FA5}">
                      <a16:colId xmlns:a16="http://schemas.microsoft.com/office/drawing/2014/main" val="3306173535"/>
                    </a:ext>
                  </a:extLst>
                </a:gridCol>
                <a:gridCol w="2283049">
                  <a:extLst>
                    <a:ext uri="{9D8B030D-6E8A-4147-A177-3AD203B41FA5}">
                      <a16:colId xmlns:a16="http://schemas.microsoft.com/office/drawing/2014/main" val="2556376798"/>
                    </a:ext>
                  </a:extLst>
                </a:gridCol>
                <a:gridCol w="1552575">
                  <a:extLst>
                    <a:ext uri="{9D8B030D-6E8A-4147-A177-3AD203B41FA5}">
                      <a16:colId xmlns:a16="http://schemas.microsoft.com/office/drawing/2014/main" val="2502619081"/>
                    </a:ext>
                  </a:extLst>
                </a:gridCol>
                <a:gridCol w="1771649">
                  <a:extLst>
                    <a:ext uri="{9D8B030D-6E8A-4147-A177-3AD203B41FA5}">
                      <a16:colId xmlns:a16="http://schemas.microsoft.com/office/drawing/2014/main" val="3566009689"/>
                    </a:ext>
                  </a:extLst>
                </a:gridCol>
              </a:tblGrid>
              <a:tr h="3937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Count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Courier New" panose="02070309020205020404" pitchFamily="49" charset="0"/>
                        </a:rPr>
                        <a:t>number to print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86474923"/>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51778935"/>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22623541"/>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18560191"/>
                  </a:ext>
                </a:extLst>
              </a:tr>
              <a:tr h="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06056936"/>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22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26183308"/>
                  </a:ext>
                </a:extLst>
              </a:tr>
            </a:tbl>
          </a:graphicData>
        </a:graphic>
      </p:graphicFrame>
      <p:graphicFrame>
        <p:nvGraphicFramePr>
          <p:cNvPr id="11" name="Object 6" descr="5 times count."/>
          <p:cNvGraphicFramePr>
            <a:graphicFrameLocks noChangeAspect="1"/>
          </p:cNvGraphicFramePr>
          <p:nvPr>
            <p:extLst/>
          </p:nvPr>
        </p:nvGraphicFramePr>
        <p:xfrm>
          <a:off x="4844246" y="3740350"/>
          <a:ext cx="1136650" cy="247650"/>
        </p:xfrm>
        <a:graphic>
          <a:graphicData uri="http://schemas.openxmlformats.org/presentationml/2006/ole">
            <mc:AlternateContent xmlns:mc="http://schemas.openxmlformats.org/markup-compatibility/2006">
              <mc:Choice xmlns:v="urn:schemas-microsoft-com:vml" Requires="v">
                <p:oleObj spid="_x0000_s25651" name="Equation" r:id="rId6" imgW="1282680" imgH="279360" progId="Equation.DSMT4">
                  <p:embed/>
                </p:oleObj>
              </mc:Choice>
              <mc:Fallback>
                <p:oleObj name="Equation" r:id="rId6" imgW="1282680" imgH="279360" progId="Equation.DSMT4">
                  <p:embed/>
                  <p:pic>
                    <p:nvPicPr>
                      <p:cNvPr id="11" name="Object 6" descr="5 times count."/>
                      <p:cNvPicPr/>
                      <p:nvPr/>
                    </p:nvPicPr>
                    <p:blipFill>
                      <a:blip r:embed="rId7"/>
                      <a:stretch>
                        <a:fillRect/>
                      </a:stretch>
                    </p:blipFill>
                    <p:spPr>
                      <a:xfrm>
                        <a:off x="4844246" y="3740350"/>
                        <a:ext cx="1136650" cy="247650"/>
                      </a:xfrm>
                      <a:prstGeom prst="rect">
                        <a:avLst/>
                      </a:prstGeom>
                    </p:spPr>
                  </p:pic>
                </p:oleObj>
              </mc:Fallback>
            </mc:AlternateContent>
          </a:graphicData>
        </a:graphic>
      </p:graphicFrame>
      <p:graphicFrame>
        <p:nvGraphicFramePr>
          <p:cNvPr id="10" name="Object 7" descr="5 times count, minus 3."/>
          <p:cNvGraphicFramePr>
            <a:graphicFrameLocks noChangeAspect="1"/>
          </p:cNvGraphicFramePr>
          <p:nvPr>
            <p:extLst/>
          </p:nvPr>
        </p:nvGraphicFramePr>
        <p:xfrm>
          <a:off x="6303090" y="3756972"/>
          <a:ext cx="1688384" cy="247632"/>
        </p:xfrm>
        <a:graphic>
          <a:graphicData uri="http://schemas.openxmlformats.org/presentationml/2006/ole">
            <mc:AlternateContent xmlns:mc="http://schemas.openxmlformats.org/markup-compatibility/2006">
              <mc:Choice xmlns:v="urn:schemas-microsoft-com:vml" Requires="v">
                <p:oleObj spid="_x0000_s25652" name="Equation" r:id="rId8" imgW="1904760" imgH="279360" progId="Equation.DSMT4">
                  <p:embed/>
                </p:oleObj>
              </mc:Choice>
              <mc:Fallback>
                <p:oleObj name="Equation" r:id="rId8" imgW="1904760" imgH="279360" progId="Equation.DSMT4">
                  <p:embed/>
                  <p:pic>
                    <p:nvPicPr>
                      <p:cNvPr id="10" name="Object 7" descr="5 times count, minus 3."/>
                      <p:cNvPicPr/>
                      <p:nvPr/>
                    </p:nvPicPr>
                    <p:blipFill>
                      <a:blip r:embed="rId9"/>
                      <a:stretch>
                        <a:fillRect/>
                      </a:stretch>
                    </p:blipFill>
                    <p:spPr>
                      <a:xfrm>
                        <a:off x="6303090" y="3756972"/>
                        <a:ext cx="1688384" cy="247632"/>
                      </a:xfrm>
                      <a:prstGeom prst="rect">
                        <a:avLst/>
                      </a:prstGeom>
                    </p:spPr>
                  </p:pic>
                </p:oleObj>
              </mc:Fallback>
            </mc:AlternateContent>
          </a:graphicData>
        </a:graphic>
      </p:graphicFrame>
    </p:spTree>
    <p:extLst>
      <p:ext uri="{BB962C8B-B14F-4D97-AF65-F5344CB8AC3E}">
        <p14:creationId xmlns:p14="http://schemas.microsoft.com/office/powerpoint/2010/main" val="2280255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for Loop Exercise</a:t>
            </a:r>
          </a:p>
        </p:txBody>
      </p:sp>
      <p:sp>
        <p:nvSpPr>
          <p:cNvPr id="3" name="Content Placeholder 2"/>
          <p:cNvSpPr>
            <a:spLocks noGrp="1"/>
          </p:cNvSpPr>
          <p:nvPr>
            <p:ph type="body" idx="1"/>
          </p:nvPr>
        </p:nvSpPr>
        <p:spPr>
          <a:xfrm>
            <a:off x="457200" y="1600201"/>
            <a:ext cx="8229600" cy="376084"/>
          </a:xfrm>
        </p:spPr>
        <p:txBody>
          <a:bodyPr/>
          <a:lstStyle/>
          <a:p>
            <a:pPr indent="-256032"/>
            <a:r>
              <a:rPr lang="en-US" altLang="en-US" dirty="0"/>
              <a:t>Make a table to represent any patterns on each line.</a:t>
            </a:r>
          </a:p>
        </p:txBody>
      </p:sp>
      <p:pic>
        <p:nvPicPr>
          <p:cNvPr id="4" name="Picture 3" descr="Computer output code has 5 lines. The lines read as follows. Line 1. 4 periods 1. Line 2. 3 periods 2. Line 3. 2periods 3. Line 4. period 4. Line 5. 5."/>
          <p:cNvPicPr>
            <a:picLocks noChangeAspect="1"/>
          </p:cNvPicPr>
          <p:nvPr/>
        </p:nvPicPr>
        <p:blipFill>
          <a:blip r:embed="rId4"/>
          <a:stretch>
            <a:fillRect/>
          </a:stretch>
        </p:blipFill>
        <p:spPr>
          <a:xfrm>
            <a:off x="938778" y="2144827"/>
            <a:ext cx="1066800" cy="1847850"/>
          </a:xfrm>
          <a:prstGeom prst="rect">
            <a:avLst/>
          </a:prstGeom>
        </p:spPr>
      </p:pic>
      <p:graphicFrame>
        <p:nvGraphicFramePr>
          <p:cNvPr id="13" name="Table 4"/>
          <p:cNvGraphicFramePr>
            <a:graphicFrameLocks noGrp="1"/>
          </p:cNvGraphicFramePr>
          <p:nvPr>
            <p:extLst/>
          </p:nvPr>
        </p:nvGraphicFramePr>
        <p:xfrm>
          <a:off x="2665284" y="2263836"/>
          <a:ext cx="5073906" cy="2196466"/>
        </p:xfrm>
        <a:graphic>
          <a:graphicData uri="http://schemas.openxmlformats.org/drawingml/2006/table">
            <a:tbl>
              <a:tblPr firstRow="1"/>
              <a:tblGrid>
                <a:gridCol w="738392">
                  <a:extLst>
                    <a:ext uri="{9D8B030D-6E8A-4147-A177-3AD203B41FA5}">
                      <a16:colId xmlns:a16="http://schemas.microsoft.com/office/drawing/2014/main" val="3629214325"/>
                    </a:ext>
                  </a:extLst>
                </a:gridCol>
                <a:gridCol w="1256873">
                  <a:extLst>
                    <a:ext uri="{9D8B030D-6E8A-4147-A177-3AD203B41FA5}">
                      <a16:colId xmlns:a16="http://schemas.microsoft.com/office/drawing/2014/main" val="1212860774"/>
                    </a:ext>
                  </a:extLst>
                </a:gridCol>
                <a:gridCol w="1256873">
                  <a:extLst>
                    <a:ext uri="{9D8B030D-6E8A-4147-A177-3AD203B41FA5}">
                      <a16:colId xmlns:a16="http://schemas.microsoft.com/office/drawing/2014/main" val="960892630"/>
                    </a:ext>
                  </a:extLst>
                </a:gridCol>
                <a:gridCol w="1821768">
                  <a:extLst>
                    <a:ext uri="{9D8B030D-6E8A-4147-A177-3AD203B41FA5}">
                      <a16:colId xmlns:a16="http://schemas.microsoft.com/office/drawing/2014/main" val="3182184922"/>
                    </a:ext>
                  </a:extLst>
                </a:gridCol>
              </a:tblGrid>
              <a:tr h="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line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 of dots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dirty="0">
                        <a:ln>
                          <a:noFill/>
                        </a:ln>
                        <a:solidFill>
                          <a:schemeClr val="tx1"/>
                        </a:solidFill>
                        <a:effectLst/>
                        <a:latin typeface="+mn-lt"/>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dirty="0">
                        <a:ln>
                          <a:noFill/>
                        </a:ln>
                        <a:solidFill>
                          <a:schemeClr val="tx1"/>
                        </a:solidFill>
                        <a:effectLst/>
                        <a:latin typeface="+mn-lt"/>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344585"/>
                  </a:ext>
                </a:extLst>
              </a:tr>
              <a:tr h="3000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37713994"/>
                  </a:ext>
                </a:extLst>
              </a:tr>
              <a:tr h="36671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192279"/>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70324969"/>
                  </a:ext>
                </a:extLst>
              </a:tr>
              <a:tr h="36671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30721224"/>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5920210"/>
                  </a:ext>
                </a:extLst>
              </a:tr>
            </a:tbl>
          </a:graphicData>
        </a:graphic>
      </p:graphicFrame>
      <p:graphicFrame>
        <p:nvGraphicFramePr>
          <p:cNvPr id="19" name="Object 5" descr="Negative 1 times line."/>
          <p:cNvGraphicFramePr>
            <a:graphicFrameLocks noChangeAspect="1"/>
          </p:cNvGraphicFramePr>
          <p:nvPr>
            <p:extLst/>
          </p:nvPr>
        </p:nvGraphicFramePr>
        <p:xfrm>
          <a:off x="4809792" y="2319822"/>
          <a:ext cx="1069975" cy="247650"/>
        </p:xfrm>
        <a:graphic>
          <a:graphicData uri="http://schemas.openxmlformats.org/presentationml/2006/ole">
            <mc:AlternateContent xmlns:mc="http://schemas.openxmlformats.org/markup-compatibility/2006">
              <mc:Choice xmlns:v="urn:schemas-microsoft-com:vml" Requires="v">
                <p:oleObj spid="_x0000_s26658" name="Equation" r:id="rId5" imgW="1206360" imgH="279360" progId="Equation.DSMT4">
                  <p:embed/>
                </p:oleObj>
              </mc:Choice>
              <mc:Fallback>
                <p:oleObj name="Equation" r:id="rId5" imgW="1206360" imgH="279360" progId="Equation.DSMT4">
                  <p:embed/>
                  <p:pic>
                    <p:nvPicPr>
                      <p:cNvPr id="19" name="Object 5" descr="Negative 1 times line."/>
                      <p:cNvPicPr/>
                      <p:nvPr/>
                    </p:nvPicPr>
                    <p:blipFill>
                      <a:blip r:embed="rId6"/>
                      <a:stretch>
                        <a:fillRect/>
                      </a:stretch>
                    </p:blipFill>
                    <p:spPr>
                      <a:xfrm>
                        <a:off x="4809792" y="2319822"/>
                        <a:ext cx="1069975" cy="247650"/>
                      </a:xfrm>
                      <a:prstGeom prst="rect">
                        <a:avLst/>
                      </a:prstGeom>
                    </p:spPr>
                  </p:pic>
                </p:oleObj>
              </mc:Fallback>
            </mc:AlternateContent>
          </a:graphicData>
        </a:graphic>
      </p:graphicFrame>
      <p:graphicFrame>
        <p:nvGraphicFramePr>
          <p:cNvPr id="20" name="Object 6" descr="Negative 1 times line, plus 5."/>
          <p:cNvGraphicFramePr>
            <a:graphicFrameLocks noChangeAspect="1"/>
          </p:cNvGraphicFramePr>
          <p:nvPr>
            <p:extLst/>
          </p:nvPr>
        </p:nvGraphicFramePr>
        <p:xfrm>
          <a:off x="6072085" y="2319822"/>
          <a:ext cx="1474787" cy="304800"/>
        </p:xfrm>
        <a:graphic>
          <a:graphicData uri="http://schemas.openxmlformats.org/presentationml/2006/ole">
            <mc:AlternateContent xmlns:mc="http://schemas.openxmlformats.org/markup-compatibility/2006">
              <mc:Choice xmlns:v="urn:schemas-microsoft-com:vml" Requires="v">
                <p:oleObj spid="_x0000_s26659" name="Equation" r:id="rId7" imgW="1663560" imgH="342720" progId="Equation.DSMT4">
                  <p:embed/>
                </p:oleObj>
              </mc:Choice>
              <mc:Fallback>
                <p:oleObj name="Equation" r:id="rId7" imgW="1663560" imgH="342720" progId="Equation.DSMT4">
                  <p:embed/>
                  <p:pic>
                    <p:nvPicPr>
                      <p:cNvPr id="20" name="Object 6" descr="Negative 1 times line, plus 5."/>
                      <p:cNvPicPr/>
                      <p:nvPr/>
                    </p:nvPicPr>
                    <p:blipFill>
                      <a:blip r:embed="rId8"/>
                      <a:stretch>
                        <a:fillRect/>
                      </a:stretch>
                    </p:blipFill>
                    <p:spPr>
                      <a:xfrm>
                        <a:off x="6072085" y="2319822"/>
                        <a:ext cx="1474787" cy="304800"/>
                      </a:xfrm>
                      <a:prstGeom prst="rect">
                        <a:avLst/>
                      </a:prstGeom>
                    </p:spPr>
                  </p:pic>
                </p:oleObj>
              </mc:Fallback>
            </mc:AlternateContent>
          </a:graphicData>
        </a:graphic>
      </p:graphicFrame>
      <p:sp>
        <p:nvSpPr>
          <p:cNvPr id="12" name="Content Placeholder 7"/>
          <p:cNvSpPr>
            <a:spLocks noGrp="1"/>
          </p:cNvSpPr>
          <p:nvPr>
            <p:ph type="body" idx="13"/>
          </p:nvPr>
        </p:nvSpPr>
        <p:spPr>
          <a:xfrm>
            <a:off x="457200" y="4500287"/>
            <a:ext cx="7634748" cy="430530"/>
          </a:xfrm>
        </p:spPr>
        <p:txBody>
          <a:bodyPr/>
          <a:lstStyle/>
          <a:p>
            <a:pPr indent="-256032"/>
            <a:r>
              <a:rPr lang="en-US" altLang="en-US" dirty="0"/>
              <a:t>To print a character multiple times, use a </a:t>
            </a:r>
            <a:r>
              <a:rPr lang="en-US" altLang="en-US" dirty="0">
                <a:latin typeface="Courier New" panose="02070309020205020404" pitchFamily="49" charset="0"/>
              </a:rPr>
              <a:t>for</a:t>
            </a:r>
            <a:r>
              <a:rPr lang="en-US" altLang="en-US" dirty="0"/>
              <a:t> loop.</a:t>
            </a:r>
          </a:p>
        </p:txBody>
      </p:sp>
      <p:pic>
        <p:nvPicPr>
          <p:cNvPr id="5" name="Picture 8" descr="Computer code has 3 lines. The lines read as follows. Line 1. For left parenthesis i n t, j equals 1 semicolon j less than equals 4 semicolon j plus plus right parenthesis left brace. Line 2, intended once. System period out period print left parenthesis double quote period double quote right parenthesis semicolon forward slash forward slash 4 dots. Line 3. Right brace."/>
          <p:cNvPicPr>
            <a:picLocks noChangeAspect="1"/>
          </p:cNvPicPr>
          <p:nvPr/>
        </p:nvPicPr>
        <p:blipFill>
          <a:blip r:embed="rId9"/>
          <a:stretch>
            <a:fillRect/>
          </a:stretch>
        </p:blipFill>
        <p:spPr>
          <a:xfrm>
            <a:off x="762000" y="4995404"/>
            <a:ext cx="7620000" cy="1228725"/>
          </a:xfrm>
          <a:prstGeom prst="rect">
            <a:avLst/>
          </a:prstGeom>
        </p:spPr>
      </p:pic>
    </p:spTree>
    <p:extLst>
      <p:ext uri="{BB962C8B-B14F-4D97-AF65-F5344CB8AC3E}">
        <p14:creationId xmlns:p14="http://schemas.microsoft.com/office/powerpoint/2010/main" val="226265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2,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600200"/>
            <a:ext cx="8229600" cy="4784834"/>
          </a:xfrm>
        </p:spPr>
        <p:txBody>
          <a:bodyPr/>
          <a:lstStyle/>
          <a:p>
            <a:r>
              <a:rPr lang="en-US" dirty="0"/>
              <a:t>In Blue J, create a class named </a:t>
            </a:r>
            <a:r>
              <a:rPr lang="en-US" dirty="0" err="1"/>
              <a:t>NestedLoops</a:t>
            </a:r>
            <a:r>
              <a:rPr lang="en-US" dirty="0"/>
              <a:t> to write the code for the program above.</a:t>
            </a:r>
          </a:p>
          <a:p>
            <a:r>
              <a:rPr lang="en-US" dirty="0"/>
              <a:t>You will need to determine how to set up the loop counters so that the output come out like this:</a:t>
            </a:r>
          </a:p>
          <a:p>
            <a:endParaRPr lang="en-US" dirty="0"/>
          </a:p>
        </p:txBody>
      </p:sp>
      <p:pic>
        <p:nvPicPr>
          <p:cNvPr id="5" name="Picture 5" descr="Computer output code has 5 lines. Line 1. 4 periods 1. Line 2. 3 periods 2. Line 3. 2 periods 3. Line 4. period 4. Line 5. 5.">
            <a:extLst>
              <a:ext uri="{FF2B5EF4-FFF2-40B4-BE49-F238E27FC236}">
                <a16:creationId xmlns:a16="http://schemas.microsoft.com/office/drawing/2014/main" id="{3478A67D-A1F9-46D5-BC1B-B20145E05B70}"/>
              </a:ext>
            </a:extLst>
          </p:cNvPr>
          <p:cNvPicPr>
            <a:picLocks noChangeAspect="1"/>
          </p:cNvPicPr>
          <p:nvPr/>
        </p:nvPicPr>
        <p:blipFill>
          <a:blip r:embed="rId2"/>
          <a:stretch>
            <a:fillRect/>
          </a:stretch>
        </p:blipFill>
        <p:spPr>
          <a:xfrm>
            <a:off x="3441481" y="3429000"/>
            <a:ext cx="838200" cy="1628043"/>
          </a:xfrm>
          <a:prstGeom prst="rect">
            <a:avLst/>
          </a:prstGeom>
        </p:spPr>
      </p:pic>
    </p:spTree>
    <p:extLst>
      <p:ext uri="{BB962C8B-B14F-4D97-AF65-F5344CB8AC3E}">
        <p14:creationId xmlns:p14="http://schemas.microsoft.com/office/powerpoint/2010/main" val="2223662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t>
            </a:r>
            <a:r>
              <a:rPr lang="en-US" sz="4400">
                <a:solidFill>
                  <a:schemeClr val="bg1"/>
                </a:solidFill>
              </a:rPr>
              <a:t>Assignment 2, </a:t>
            </a:r>
            <a:r>
              <a:rPr lang="en-US" sz="4400" dirty="0">
                <a:solidFill>
                  <a:schemeClr val="bg1"/>
                </a:solidFill>
              </a:rPr>
              <a:t>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600200"/>
            <a:ext cx="8229600" cy="4784834"/>
          </a:xfrm>
        </p:spPr>
        <p:txBody>
          <a:bodyPr/>
          <a:lstStyle/>
          <a:p>
            <a:r>
              <a:rPr lang="en-US" dirty="0"/>
              <a:t>In the same </a:t>
            </a:r>
            <a:r>
              <a:rPr lang="en-US" dirty="0" err="1"/>
              <a:t>NestedLoops</a:t>
            </a:r>
            <a:r>
              <a:rPr lang="en-US" dirty="0"/>
              <a:t> class, output two blank lines after the previous output.</a:t>
            </a:r>
          </a:p>
          <a:p>
            <a:r>
              <a:rPr lang="en-US" dirty="0"/>
              <a:t> After the two blank lines, write code that gives the following output:</a:t>
            </a:r>
          </a:p>
          <a:p>
            <a:pPr marL="3173400" lvl="7" indent="0">
              <a:buNone/>
            </a:pPr>
            <a:r>
              <a:rPr lang="en-US" sz="2000" dirty="0"/>
              <a:t>$$$1</a:t>
            </a:r>
          </a:p>
          <a:p>
            <a:pPr marL="3173400" lvl="7" indent="0">
              <a:buNone/>
            </a:pPr>
            <a:r>
              <a:rPr lang="en-US" sz="2000" dirty="0"/>
              <a:t>$$22</a:t>
            </a:r>
          </a:p>
          <a:p>
            <a:pPr marL="3173400" lvl="7" indent="0">
              <a:buNone/>
            </a:pPr>
            <a:r>
              <a:rPr lang="en-US" sz="2000" dirty="0"/>
              <a:t>$333</a:t>
            </a:r>
          </a:p>
          <a:p>
            <a:pPr marL="3173400" lvl="7" indent="0">
              <a:buNone/>
            </a:pPr>
            <a:r>
              <a:rPr lang="en-US" sz="2000" dirty="0"/>
              <a:t>4444</a:t>
            </a:r>
          </a:p>
          <a:p>
            <a:r>
              <a:rPr lang="en-US" dirty="0"/>
              <a:t>You will need an outer loop for each line. Inside this outer loop, you will need to use two other loops. One of these loops will draw the dollar signs and the other will draw the numbers.</a:t>
            </a:r>
          </a:p>
          <a:p>
            <a:endParaRPr lang="en-US" dirty="0"/>
          </a:p>
        </p:txBody>
      </p:sp>
    </p:spTree>
    <p:extLst>
      <p:ext uri="{BB962C8B-B14F-4D97-AF65-F5344CB8AC3E}">
        <p14:creationId xmlns:p14="http://schemas.microsoft.com/office/powerpoint/2010/main" val="70378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Repetition with for Loops</a:t>
            </a:r>
            <a:endParaRPr lang="en-US" altLang="en-US" sz="2000" b="0" dirty="0"/>
          </a:p>
        </p:txBody>
      </p:sp>
      <p:sp>
        <p:nvSpPr>
          <p:cNvPr id="4" name="Content Placeholder 2"/>
          <p:cNvSpPr>
            <a:spLocks noGrp="1"/>
          </p:cNvSpPr>
          <p:nvPr>
            <p:ph type="body" idx="1"/>
          </p:nvPr>
        </p:nvSpPr>
        <p:spPr>
          <a:xfrm>
            <a:off x="457200" y="1600201"/>
            <a:ext cx="8229600" cy="506896"/>
          </a:xfrm>
        </p:spPr>
        <p:txBody>
          <a:bodyPr/>
          <a:lstStyle/>
          <a:p>
            <a:pPr indent="-256032"/>
            <a:r>
              <a:rPr lang="en-US" altLang="en-US" dirty="0"/>
              <a:t>So far, repeating a statement is redundant:</a:t>
            </a:r>
          </a:p>
        </p:txBody>
      </p:sp>
      <p:pic>
        <p:nvPicPr>
          <p:cNvPr id="3" name="Picture 3" descr="Computer code has 6 lines. The lines read as follows. Line 1. System period out period print l n left parenthesis double quote Homer says colon double quote right parenthesis semicolon. Line 2. System period out period print l n left parenthesis double quote I am so smart double quote right parenthesis semicolon. Line 3. System period out period print l n left parenthesis double quote I am so smart double quote right parenthesis semicolon. Line 4. System period out period print l n left parenthesis double quote I am so smart double quote right parenthesis semicolon. Line 5. System period out period print l n left parenthesis double quote I am so smart double quote right parenthesis semicolon. Line 6. System period out period print l n left parenthesis double quote S hyphen M hyphen R hyphen T ellipses, I mean S hyphen M hyphen A hyphen R hyphen T double quote right parenthesis semicolon."/>
          <p:cNvPicPr>
            <a:picLocks noChangeAspect="1"/>
          </p:cNvPicPr>
          <p:nvPr/>
        </p:nvPicPr>
        <p:blipFill>
          <a:blip r:embed="rId4"/>
          <a:stretch>
            <a:fillRect/>
          </a:stretch>
        </p:blipFill>
        <p:spPr>
          <a:xfrm>
            <a:off x="871536" y="2144207"/>
            <a:ext cx="7400925" cy="1800225"/>
          </a:xfrm>
          <a:prstGeom prst="rect">
            <a:avLst/>
          </a:prstGeom>
        </p:spPr>
      </p:pic>
      <p:sp>
        <p:nvSpPr>
          <p:cNvPr id="2" name="Text Placeholder 4"/>
          <p:cNvSpPr>
            <a:spLocks noGrp="1"/>
          </p:cNvSpPr>
          <p:nvPr>
            <p:ph type="body" idx="13"/>
          </p:nvPr>
        </p:nvSpPr>
        <p:spPr>
          <a:xfrm>
            <a:off x="457198" y="3981542"/>
            <a:ext cx="8229600" cy="441896"/>
          </a:xfrm>
        </p:spPr>
        <p:txBody>
          <a:bodyPr/>
          <a:lstStyle/>
          <a:p>
            <a:pPr indent="-256032"/>
            <a:r>
              <a:rPr lang="en-US" altLang="en-US" dirty="0"/>
              <a:t>Java’s for loop statement performs a task many times.</a:t>
            </a:r>
          </a:p>
        </p:txBody>
      </p:sp>
      <p:pic>
        <p:nvPicPr>
          <p:cNvPr id="5" name="Picture 5" descr="Computer code has 5 lines. The lines read as follows. Line 1. System period out period print l n left parenthesis double quote Homer says colon double quote right parenthesis semicolon. Line 2. for left parenthesis I n t, i equals I semicolon i less than sign equals 4 semicolon i plus plus right parenthesis left brace forward slash forward slash repeat 4 times. Line 3, indented once. System period out period print l n left parenthesis double quote I am so smart double quote right parenthesis semicolon. Line 4. right brace. Line 5. System period out period print l n left parenthesis double quote S hyphen M hyphen R hyphen T, ellipses, I mean S hyphen M hyphen A hyphen R hyphen T double quote right parenthesis semicolon."/>
          <p:cNvPicPr>
            <a:picLocks noChangeAspect="1"/>
          </p:cNvPicPr>
          <p:nvPr/>
        </p:nvPicPr>
        <p:blipFill>
          <a:blip r:embed="rId5"/>
          <a:stretch>
            <a:fillRect/>
          </a:stretch>
        </p:blipFill>
        <p:spPr>
          <a:xfrm>
            <a:off x="809625" y="4543202"/>
            <a:ext cx="7524750" cy="1638300"/>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3574183964"/>
              </p:ext>
            </p:extLst>
          </p:nvPr>
        </p:nvGraphicFramePr>
        <p:xfrm>
          <a:off x="6146800" y="3352800"/>
          <a:ext cx="914400" cy="336550"/>
        </p:xfrm>
        <a:graphic>
          <a:graphicData uri="http://schemas.openxmlformats.org/presentationml/2006/ole">
            <mc:AlternateContent xmlns:mc="http://schemas.openxmlformats.org/markup-compatibility/2006">
              <mc:Choice xmlns:v="urn:schemas-microsoft-com:vml" Requires="v">
                <p:oleObj spid="_x0000_s24628" name="Equation" r:id="rId6" imgW="914400" imgH="336960" progId="Equation.DSMT4">
                  <p:embed/>
                </p:oleObj>
              </mc:Choice>
              <mc:Fallback>
                <p:oleObj name="Equation" r:id="rId6" imgW="914400" imgH="336960" progId="Equation.DSMT4">
                  <p:embed/>
                  <p:pic>
                    <p:nvPicPr>
                      <p:cNvPr id="0" name=""/>
                      <p:cNvPicPr/>
                      <p:nvPr/>
                    </p:nvPicPr>
                    <p:blipFill>
                      <a:blip r:embed="rId7"/>
                      <a:stretch>
                        <a:fillRect/>
                      </a:stretch>
                    </p:blipFill>
                    <p:spPr>
                      <a:xfrm>
                        <a:off x="6146800" y="3352800"/>
                        <a:ext cx="914400" cy="336550"/>
                      </a:xfrm>
                      <a:prstGeom prst="rect">
                        <a:avLst/>
                      </a:prstGeom>
                    </p:spPr>
                  </p:pic>
                </p:oleObj>
              </mc:Fallback>
            </mc:AlternateContent>
          </a:graphicData>
        </a:graphic>
      </p:graphicFrame>
    </p:spTree>
    <p:extLst>
      <p:ext uri="{BB962C8B-B14F-4D97-AF65-F5344CB8AC3E}">
        <p14:creationId xmlns:p14="http://schemas.microsoft.com/office/powerpoint/2010/main" val="822197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 Syntax</a:t>
            </a:r>
            <a:endParaRPr lang="en-US" sz="2000" b="0" dirty="0"/>
          </a:p>
        </p:txBody>
      </p:sp>
      <p:pic>
        <p:nvPicPr>
          <p:cNvPr id="4" name="Picture 2" descr="Computer code has 6 lines. The lines read as follows. Line 1. For left parenthesis semicolon test semicolon update right parenthesis left brace. This line is the header. Line 2, intended once. Statement semicolon. Line 3, intended once. Statement semicolon. Line 4, intended once. incomplete line of code. Line 5, intended once. Statement semicolon. Line 6. Left brace. Lines 1 and 2 are labeled, header. Lines 3 to 6 are the body."/>
          <p:cNvPicPr>
            <a:picLocks noChangeAspect="1"/>
          </p:cNvPicPr>
          <p:nvPr/>
        </p:nvPicPr>
        <p:blipFill>
          <a:blip r:embed="rId2"/>
          <a:stretch>
            <a:fillRect/>
          </a:stretch>
        </p:blipFill>
        <p:spPr>
          <a:xfrm>
            <a:off x="582474" y="1636572"/>
            <a:ext cx="7362825" cy="2343150"/>
          </a:xfrm>
          <a:prstGeom prst="rect">
            <a:avLst/>
          </a:prstGeom>
        </p:spPr>
      </p:pic>
      <p:sp>
        <p:nvSpPr>
          <p:cNvPr id="3" name="Content Placeholder 3"/>
          <p:cNvSpPr>
            <a:spLocks noGrp="1"/>
          </p:cNvSpPr>
          <p:nvPr>
            <p:ph type="body" idx="1"/>
          </p:nvPr>
        </p:nvSpPr>
        <p:spPr>
          <a:xfrm>
            <a:off x="457200" y="4124740"/>
            <a:ext cx="8229600" cy="2047460"/>
          </a:xfrm>
        </p:spPr>
        <p:txBody>
          <a:bodyPr/>
          <a:lstStyle/>
          <a:p>
            <a:pPr marL="740664" lvl="1" indent="-283464"/>
            <a:r>
              <a:rPr lang="en-US" altLang="en-US" sz="2000" dirty="0"/>
              <a:t>Perform </a:t>
            </a:r>
            <a:r>
              <a:rPr lang="en-US" altLang="en-US" sz="2000" b="1" dirty="0"/>
              <a:t>initialization</a:t>
            </a:r>
            <a:r>
              <a:rPr lang="en-US" altLang="en-US" sz="2000" dirty="0"/>
              <a:t> once.</a:t>
            </a:r>
          </a:p>
          <a:p>
            <a:pPr marL="740664" lvl="1" indent="-283464"/>
            <a:r>
              <a:rPr lang="en-US" altLang="en-US" sz="2000" dirty="0"/>
              <a:t>Repeat the following:</a:t>
            </a:r>
          </a:p>
          <a:p>
            <a:pPr lvl="2" indent="-228600"/>
            <a:r>
              <a:rPr lang="en-US" altLang="en-US" sz="2000" dirty="0"/>
              <a:t>Check if the </a:t>
            </a:r>
            <a:r>
              <a:rPr lang="en-US" altLang="en-US" sz="2000" b="1" dirty="0"/>
              <a:t>test</a:t>
            </a:r>
            <a:r>
              <a:rPr lang="en-US" altLang="en-US" sz="2000" dirty="0"/>
              <a:t> is true.  If not, stop.</a:t>
            </a:r>
          </a:p>
          <a:p>
            <a:pPr lvl="2" indent="-228600"/>
            <a:r>
              <a:rPr lang="en-US" altLang="en-US" sz="2000" dirty="0"/>
              <a:t>Execute the </a:t>
            </a:r>
            <a:r>
              <a:rPr lang="en-US" altLang="en-US" sz="2000" b="1" dirty="0"/>
              <a:t>statement</a:t>
            </a:r>
            <a:r>
              <a:rPr lang="en-US" altLang="en-US" sz="2000" dirty="0"/>
              <a:t>s.</a:t>
            </a:r>
          </a:p>
          <a:p>
            <a:pPr lvl="2" indent="-228600"/>
            <a:r>
              <a:rPr lang="en-US" altLang="en-US" sz="2000" dirty="0"/>
              <a:t>Perform the </a:t>
            </a:r>
            <a:r>
              <a:rPr lang="en-US" altLang="en-US" sz="2000" b="1" dirty="0"/>
              <a:t>update</a:t>
            </a:r>
            <a:r>
              <a:rPr lang="en-US" altLang="en-US" sz="2000" dirty="0"/>
              <a:t>.</a:t>
            </a:r>
          </a:p>
        </p:txBody>
      </p:sp>
    </p:spTree>
    <p:extLst>
      <p:ext uri="{BB962C8B-B14F-4D97-AF65-F5344CB8AC3E}">
        <p14:creationId xmlns:p14="http://schemas.microsoft.com/office/powerpoint/2010/main" val="265927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a:t>
            </a:r>
            <a:endParaRPr lang="en-US" sz="2000" b="0" dirty="0"/>
          </a:p>
        </p:txBody>
      </p:sp>
      <p:pic>
        <p:nvPicPr>
          <p:cNvPr id="6" name="Picture 2" descr="Computer code has 3 lines. The lines read as follows. Line 1. For left parenthesis i n t, i equals 1 semicolon I less than equals 6 semicolon i plus plus right parenthesis left brace. In this line the following words are highlighted, i n t, i equals 1. Line 2, intended once. System period out period print l n left parenthesis double quote I am so smart double quote right parenthesis semicolon. Line 3. Left brace."/>
          <p:cNvPicPr>
            <a:picLocks noChangeAspect="1"/>
          </p:cNvPicPr>
          <p:nvPr/>
        </p:nvPicPr>
        <p:blipFill>
          <a:blip r:embed="rId2"/>
          <a:stretch>
            <a:fillRect/>
          </a:stretch>
        </p:blipFill>
        <p:spPr>
          <a:xfrm>
            <a:off x="812524" y="1649688"/>
            <a:ext cx="6743700" cy="1133475"/>
          </a:xfrm>
          <a:prstGeom prst="rect">
            <a:avLst/>
          </a:prstGeom>
        </p:spPr>
      </p:pic>
      <p:sp>
        <p:nvSpPr>
          <p:cNvPr id="5" name="Content Placeholder 3"/>
          <p:cNvSpPr>
            <a:spLocks noGrp="1"/>
          </p:cNvSpPr>
          <p:nvPr>
            <p:ph type="body" idx="1"/>
          </p:nvPr>
        </p:nvSpPr>
        <p:spPr>
          <a:xfrm>
            <a:off x="457200" y="3144149"/>
            <a:ext cx="8229600" cy="2236303"/>
          </a:xfrm>
        </p:spPr>
        <p:txBody>
          <a:bodyPr/>
          <a:lstStyle/>
          <a:p>
            <a:pPr indent="-256032"/>
            <a:r>
              <a:rPr lang="en-US" altLang="en-US" dirty="0"/>
              <a:t>Tells Java what variable to use in the loop</a:t>
            </a:r>
          </a:p>
          <a:p>
            <a:pPr marL="740664" lvl="1" indent="-283464"/>
            <a:r>
              <a:rPr lang="en-US" altLang="en-US" dirty="0"/>
              <a:t>Performed once as the loop begins</a:t>
            </a:r>
          </a:p>
          <a:p>
            <a:pPr marL="740664" lvl="1" indent="-283464"/>
            <a:r>
              <a:rPr lang="en-US" altLang="en-US" dirty="0"/>
              <a:t>The variable is called a </a:t>
            </a:r>
            <a:r>
              <a:rPr lang="en-US" altLang="en-US" b="1" dirty="0"/>
              <a:t>loop counter</a:t>
            </a:r>
          </a:p>
          <a:p>
            <a:pPr lvl="2" indent="-228600"/>
            <a:r>
              <a:rPr lang="en-US" altLang="en-US" dirty="0"/>
              <a:t>can use any name, not just i</a:t>
            </a:r>
          </a:p>
          <a:p>
            <a:pPr lvl="2" indent="-228600"/>
            <a:r>
              <a:rPr lang="en-US" altLang="en-US" dirty="0"/>
              <a:t>can start at any value, not just 1</a:t>
            </a:r>
          </a:p>
        </p:txBody>
      </p:sp>
    </p:spTree>
    <p:extLst>
      <p:ext uri="{BB962C8B-B14F-4D97-AF65-F5344CB8AC3E}">
        <p14:creationId xmlns:p14="http://schemas.microsoft.com/office/powerpoint/2010/main" val="137339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t>
            </a:r>
          </a:p>
        </p:txBody>
      </p:sp>
      <p:pic>
        <p:nvPicPr>
          <p:cNvPr id="6" name="Picture 5" descr="Computer code has 3 lines. The lines read as follows. Line 1. For left parenthesis i n t, i equals 1 semicolon I less than equals 6 semicolon I plus plus right parenthesis left brace. In this line the following words are highlighted, I less than equals 6. Line 2, intended once. System period out period print l n left parenthesis double quote I am so smart double quote right parenthesis semicolon. Line 3. Left brace."/>
          <p:cNvPicPr>
            <a:picLocks noChangeAspect="1"/>
          </p:cNvPicPr>
          <p:nvPr/>
        </p:nvPicPr>
        <p:blipFill>
          <a:blip r:embed="rId2"/>
          <a:stretch>
            <a:fillRect/>
          </a:stretch>
        </p:blipFill>
        <p:spPr>
          <a:xfrm>
            <a:off x="966373" y="1600200"/>
            <a:ext cx="6734175" cy="1104900"/>
          </a:xfrm>
          <a:prstGeom prst="rect">
            <a:avLst/>
          </a:prstGeom>
        </p:spPr>
      </p:pic>
      <p:sp>
        <p:nvSpPr>
          <p:cNvPr id="3" name="Text Placeholder 2"/>
          <p:cNvSpPr>
            <a:spLocks noGrp="1"/>
          </p:cNvSpPr>
          <p:nvPr>
            <p:ph type="body" idx="1"/>
          </p:nvPr>
        </p:nvSpPr>
        <p:spPr>
          <a:xfrm>
            <a:off x="457200" y="2897221"/>
            <a:ext cx="8229600" cy="917695"/>
          </a:xfrm>
        </p:spPr>
        <p:txBody>
          <a:bodyPr/>
          <a:lstStyle/>
          <a:p>
            <a:pPr indent="-256032">
              <a:tabLst>
                <a:tab pos="1371600" algn="l"/>
              </a:tabLst>
            </a:pPr>
            <a:r>
              <a:rPr lang="en-US" altLang="en-US" dirty="0"/>
              <a:t>Tests the loop counter variable against a limit</a:t>
            </a:r>
          </a:p>
          <a:p>
            <a:pPr marL="740664" lvl="1" indent="-283464">
              <a:tabLst>
                <a:tab pos="1371600" algn="l"/>
              </a:tabLst>
            </a:pPr>
            <a:r>
              <a:rPr lang="en-US" altLang="en-US" dirty="0"/>
              <a:t>Uses comparison operators:</a:t>
            </a:r>
          </a:p>
        </p:txBody>
      </p:sp>
      <p:sp>
        <p:nvSpPr>
          <p:cNvPr id="4" name="Text Placeholder 3"/>
          <p:cNvSpPr>
            <a:spLocks noGrp="1"/>
          </p:cNvSpPr>
          <p:nvPr>
            <p:ph type="body" idx="13"/>
          </p:nvPr>
        </p:nvSpPr>
        <p:spPr>
          <a:xfrm>
            <a:off x="535858" y="3884578"/>
            <a:ext cx="7831394" cy="1825590"/>
          </a:xfrm>
        </p:spPr>
        <p:txBody>
          <a:bodyPr/>
          <a:lstStyle/>
          <a:p>
            <a:pPr marL="639763" lvl="1" indent="-246063">
              <a:buFontTx/>
              <a:buNone/>
              <a:tabLst>
                <a:tab pos="1371600" algn="l"/>
              </a:tabLst>
            </a:pPr>
            <a:r>
              <a:rPr lang="en-US" altLang="en-US" dirty="0">
                <a:cs typeface="Courier New" panose="02070309020205020404" pitchFamily="49" charset="0"/>
              </a:rPr>
              <a:t>	&lt;	less than</a:t>
            </a:r>
          </a:p>
          <a:p>
            <a:pPr marL="639763" lvl="1" indent="-246063">
              <a:buFontTx/>
              <a:buNone/>
              <a:tabLst>
                <a:tab pos="1371600" algn="l"/>
              </a:tabLst>
            </a:pPr>
            <a:r>
              <a:rPr lang="en-US" altLang="en-US" dirty="0">
                <a:cs typeface="Courier New" panose="02070309020205020404" pitchFamily="49" charset="0"/>
              </a:rPr>
              <a:t>	&lt;=	less than or equal to</a:t>
            </a:r>
          </a:p>
          <a:p>
            <a:pPr marL="639763" lvl="1" indent="-246063">
              <a:buFontTx/>
              <a:buNone/>
              <a:tabLst>
                <a:tab pos="1371600" algn="l"/>
              </a:tabLst>
            </a:pPr>
            <a:r>
              <a:rPr lang="en-US" altLang="en-US" dirty="0">
                <a:cs typeface="Courier New" panose="02070309020205020404" pitchFamily="49" charset="0"/>
              </a:rPr>
              <a:t>	&gt;	greater than</a:t>
            </a:r>
          </a:p>
          <a:p>
            <a:pPr marL="639763" lvl="1" indent="-246063">
              <a:buFontTx/>
              <a:buNone/>
              <a:tabLst>
                <a:tab pos="1371600" algn="l"/>
              </a:tabLst>
            </a:pPr>
            <a:r>
              <a:rPr lang="en-US" altLang="en-US" dirty="0">
                <a:cs typeface="Courier New" panose="02070309020205020404" pitchFamily="49" charset="0"/>
              </a:rPr>
              <a:t>	&gt;=	greater than or equal to</a:t>
            </a:r>
          </a:p>
        </p:txBody>
      </p:sp>
    </p:spTree>
    <p:extLst>
      <p:ext uri="{BB962C8B-B14F-4D97-AF65-F5344CB8AC3E}">
        <p14:creationId xmlns:p14="http://schemas.microsoft.com/office/powerpoint/2010/main" val="3404815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Over a Range</a:t>
            </a:r>
          </a:p>
        </p:txBody>
      </p:sp>
      <p:pic>
        <p:nvPicPr>
          <p:cNvPr id="6" name="Picture 2" descr="Computer code has 6 lines. The lines read as follows. Line 1. System period out period print l n left parenthesis double quote 1 squared equals double quote plus 1 times 1 right parenthesis semicolon. Line 2. System period out period print l n left parenthesis double quote 2 squared equals double quote plus 2 times 2 right parenthesis semicolon. Line 3. System period out period print l n left parenthesis double quote 3 squared equals double quote plus 3 times 3 right parenthesis semicolon. Line 4. System period out period print l n left parenthesis double quote 4 squared equals double quote plus 4 times 4 right parenthesis semicolon. Line 5. System period out period print l n left parenthesis double quote 5 squared equals double quote plus 5 times 5 right parenthesis semicolon. Line 6. System period out period print l n left parenthesis double quote 6 squared equals double quote plus 6 times 6 right parenthesis semicolon."/>
          <p:cNvPicPr>
            <a:picLocks noChangeAspect="1"/>
          </p:cNvPicPr>
          <p:nvPr/>
        </p:nvPicPr>
        <p:blipFill rotWithShape="1">
          <a:blip r:embed="rId2"/>
          <a:srcRect l="2473" t="7158" r="2025"/>
          <a:stretch/>
        </p:blipFill>
        <p:spPr>
          <a:xfrm>
            <a:off x="1182757" y="1617222"/>
            <a:ext cx="6331226" cy="1582943"/>
          </a:xfrm>
          <a:prstGeom prst="rect">
            <a:avLst/>
          </a:prstGeom>
        </p:spPr>
      </p:pic>
      <p:sp>
        <p:nvSpPr>
          <p:cNvPr id="3" name="Content Placeholder 3"/>
          <p:cNvSpPr>
            <a:spLocks noGrp="1"/>
          </p:cNvSpPr>
          <p:nvPr>
            <p:ph type="body" idx="1"/>
          </p:nvPr>
        </p:nvSpPr>
        <p:spPr>
          <a:xfrm>
            <a:off x="457200" y="3227288"/>
            <a:ext cx="8229600" cy="765313"/>
          </a:xfrm>
        </p:spPr>
        <p:txBody>
          <a:bodyPr/>
          <a:lstStyle/>
          <a:p>
            <a:pPr marL="740664" lvl="1" indent="-283464"/>
            <a:r>
              <a:rPr lang="en-US" altLang="en-US" dirty="0">
                <a:cs typeface="Courier New" panose="02070309020205020404" pitchFamily="49" charset="0"/>
              </a:rPr>
              <a:t>Intuition: “I want to print a line for each number from 1 to 6”</a:t>
            </a:r>
          </a:p>
        </p:txBody>
      </p:sp>
      <p:sp>
        <p:nvSpPr>
          <p:cNvPr id="4" name="Content Placeholder 4"/>
          <p:cNvSpPr>
            <a:spLocks noGrp="1"/>
          </p:cNvSpPr>
          <p:nvPr>
            <p:ph type="body" idx="13"/>
          </p:nvPr>
        </p:nvSpPr>
        <p:spPr>
          <a:xfrm>
            <a:off x="457200" y="4065590"/>
            <a:ext cx="8229600" cy="520855"/>
          </a:xfrm>
        </p:spPr>
        <p:txBody>
          <a:bodyPr/>
          <a:lstStyle/>
          <a:p>
            <a:r>
              <a:rPr lang="en-US" altLang="en-US" dirty="0">
                <a:cs typeface="Courier New" panose="02070309020205020404" pitchFamily="49" charset="0"/>
              </a:rPr>
              <a:t>The </a:t>
            </a:r>
            <a:r>
              <a:rPr lang="en-US" altLang="en-US" dirty="0">
                <a:latin typeface="Courier New" panose="02070309020205020404" pitchFamily="49" charset="0"/>
                <a:cs typeface="Courier New" panose="02070309020205020404" pitchFamily="49" charset="0"/>
              </a:rPr>
              <a:t>for</a:t>
            </a:r>
            <a:r>
              <a:rPr lang="en-US" altLang="en-US" b="1" dirty="0">
                <a:cs typeface="Courier New" panose="02070309020205020404" pitchFamily="49" charset="0"/>
              </a:rPr>
              <a:t> </a:t>
            </a:r>
            <a:r>
              <a:rPr lang="en-US" altLang="en-US" dirty="0">
                <a:cs typeface="Courier New" panose="02070309020205020404" pitchFamily="49" charset="0"/>
              </a:rPr>
              <a:t>loop does exactly that!</a:t>
            </a:r>
          </a:p>
        </p:txBody>
      </p:sp>
      <p:pic>
        <p:nvPicPr>
          <p:cNvPr id="7" name="Picture 5" descr="Computer code has 3 lines. The lines read as follows. Line 1. for left parenthesis i n t, i equals 1 semicolon i less than sign equals 6 semicolon i plus plus right parenthesis left brace. Line 2, intended once. System period out period print l n left parenthesis i plus double quote squared equals double quote plus left parenthesis i asterisk I right parenthesis right parenthesis semicolon. Line 3. right brace."/>
          <p:cNvPicPr>
            <a:picLocks noChangeAspect="1"/>
          </p:cNvPicPr>
          <p:nvPr/>
        </p:nvPicPr>
        <p:blipFill>
          <a:blip r:embed="rId3"/>
          <a:stretch>
            <a:fillRect/>
          </a:stretch>
        </p:blipFill>
        <p:spPr>
          <a:xfrm>
            <a:off x="786434" y="4624682"/>
            <a:ext cx="7829550" cy="1038225"/>
          </a:xfrm>
          <a:prstGeom prst="rect">
            <a:avLst/>
          </a:prstGeom>
        </p:spPr>
      </p:pic>
      <p:sp>
        <p:nvSpPr>
          <p:cNvPr id="5" name="Content Placeholder 6"/>
          <p:cNvSpPr>
            <a:spLocks noGrp="1"/>
          </p:cNvSpPr>
          <p:nvPr>
            <p:ph type="body" idx="14"/>
          </p:nvPr>
        </p:nvSpPr>
        <p:spPr>
          <a:xfrm>
            <a:off x="457200" y="5701145"/>
            <a:ext cx="8229600" cy="490933"/>
          </a:xfrm>
        </p:spPr>
        <p:txBody>
          <a:bodyPr/>
          <a:lstStyle/>
          <a:p>
            <a:pPr lvl="1"/>
            <a:r>
              <a:rPr lang="en-US" dirty="0"/>
              <a:t>“For each integer </a:t>
            </a:r>
            <a:r>
              <a:rPr lang="en-US" b="1" dirty="0"/>
              <a:t>i</a:t>
            </a:r>
            <a:r>
              <a:rPr lang="en-US" dirty="0"/>
              <a:t> from 1 through 6, print ...”</a:t>
            </a:r>
          </a:p>
        </p:txBody>
      </p:sp>
    </p:spTree>
    <p:extLst>
      <p:ext uri="{BB962C8B-B14F-4D97-AF65-F5344CB8AC3E}">
        <p14:creationId xmlns:p14="http://schemas.microsoft.com/office/powerpoint/2010/main" val="121707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Walkthrough</a:t>
            </a:r>
          </a:p>
        </p:txBody>
      </p:sp>
      <p:pic>
        <p:nvPicPr>
          <p:cNvPr id="4" name="Picture 2" descr="Computer code has 3 lines. The lines read as follows. Line 1. for left parenthesis i n t, i equals 1 semicolon I less than equals 4 semicolon i plus plus right parenthesis left brace. Line 2, intended once. System period out period print l n left parenthesis i plus double quote squared equals double quote plus left parenthesis i times i right parenthesis right parenthesis semicolon. Line 3. Left brace. Line 4. System period out period print l n left parenthesis double quote w h o o exclamation point double quote right parenthesis semicolon. The code output followed by the code has 5 lines. The lines read as follows. Line 1. Squared equals 1. Line 2. Squared equals 4. Line 3. Squared equals 9. Line 4. Squared equals 16. Line 5. W h o o exclamation mark."/>
          <p:cNvPicPr>
            <a:picLocks noChangeAspect="1"/>
          </p:cNvPicPr>
          <p:nvPr/>
        </p:nvPicPr>
        <p:blipFill>
          <a:blip r:embed="rId2"/>
          <a:stretch>
            <a:fillRect/>
          </a:stretch>
        </p:blipFill>
        <p:spPr>
          <a:xfrm>
            <a:off x="457200" y="1619250"/>
            <a:ext cx="7319963" cy="3428440"/>
          </a:xfrm>
          <a:prstGeom prst="rect">
            <a:avLst/>
          </a:prstGeom>
        </p:spPr>
      </p:pic>
      <p:pic>
        <p:nvPicPr>
          <p:cNvPr id="5" name="Picture 3" descr="A flow chart explains a loop walk through. The loop begins with, perform initialization once. It is then lead to a condition, is the test true? If yes, execute the control statement. It then leads to perform update, which is again given to the loop. If the loop’s condition is no, execute statement after for loop."/>
          <p:cNvPicPr>
            <a:picLocks noChangeAspect="1"/>
          </p:cNvPicPr>
          <p:nvPr/>
        </p:nvPicPr>
        <p:blipFill rotWithShape="1">
          <a:blip r:embed="rId3"/>
          <a:srcRect l="2794" t="2804"/>
          <a:stretch/>
        </p:blipFill>
        <p:spPr>
          <a:xfrm>
            <a:off x="4000500" y="2800349"/>
            <a:ext cx="4229100" cy="3370316"/>
          </a:xfrm>
          <a:prstGeom prst="rect">
            <a:avLst/>
          </a:prstGeom>
        </p:spPr>
      </p:pic>
    </p:spTree>
    <p:extLst>
      <p:ext uri="{BB962C8B-B14F-4D97-AF65-F5344CB8AC3E}">
        <p14:creationId xmlns:p14="http://schemas.microsoft.com/office/powerpoint/2010/main" val="150898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Down</a:t>
            </a:r>
          </a:p>
        </p:txBody>
      </p:sp>
      <p:sp>
        <p:nvSpPr>
          <p:cNvPr id="3" name="Text Placeholder 2"/>
          <p:cNvSpPr>
            <a:spLocks noGrp="1"/>
          </p:cNvSpPr>
          <p:nvPr>
            <p:ph type="body" idx="1"/>
          </p:nvPr>
        </p:nvSpPr>
        <p:spPr>
          <a:xfrm>
            <a:off x="457200" y="1600201"/>
            <a:ext cx="8229600" cy="885818"/>
          </a:xfrm>
        </p:spPr>
        <p:txBody>
          <a:bodyPr/>
          <a:lstStyle/>
          <a:p>
            <a:pPr indent="-256032"/>
            <a:r>
              <a:rPr lang="en-US" altLang="en-US" dirty="0"/>
              <a:t>The </a:t>
            </a:r>
            <a:r>
              <a:rPr lang="en-US" altLang="en-US" b="1" dirty="0"/>
              <a:t>update</a:t>
            </a:r>
            <a:r>
              <a:rPr lang="en-US" altLang="en-US" dirty="0"/>
              <a:t> can use </a:t>
            </a:r>
            <a:r>
              <a:rPr lang="en-US" altLang="en-US" dirty="0">
                <a:latin typeface="Courier New" panose="02070309020205020404" pitchFamily="49" charset="0"/>
              </a:rPr>
              <a:t>--</a:t>
            </a:r>
            <a:r>
              <a:rPr lang="en-US" altLang="en-US" dirty="0"/>
              <a:t> to make the loop count down.</a:t>
            </a:r>
          </a:p>
          <a:p>
            <a:pPr marL="740664" lvl="1" indent="-283464"/>
            <a:r>
              <a:rPr lang="en-US" altLang="en-US" dirty="0"/>
              <a:t>The </a:t>
            </a:r>
            <a:r>
              <a:rPr lang="en-US" altLang="en-US" b="1" dirty="0"/>
              <a:t>test</a:t>
            </a:r>
            <a:r>
              <a:rPr lang="en-US" altLang="en-US" dirty="0"/>
              <a:t> must say </a:t>
            </a:r>
            <a:r>
              <a:rPr lang="en-US" altLang="en-US" dirty="0">
                <a:latin typeface="Courier New" panose="02070309020205020404" pitchFamily="49" charset="0"/>
              </a:rPr>
              <a:t>&gt;</a:t>
            </a:r>
            <a:r>
              <a:rPr lang="en-US" altLang="en-US" dirty="0"/>
              <a:t> instead of </a:t>
            </a:r>
            <a:r>
              <a:rPr lang="en-US" altLang="en-US" dirty="0">
                <a:latin typeface="Courier New" panose="02070309020205020404" pitchFamily="49" charset="0"/>
              </a:rPr>
              <a:t>&lt;</a:t>
            </a:r>
            <a:endParaRPr lang="en-US" altLang="en-US" dirty="0"/>
          </a:p>
        </p:txBody>
      </p:sp>
      <p:pic>
        <p:nvPicPr>
          <p:cNvPr id="11" name="Picture 3" descr="Computer code has 6 lines. The lines read as follows. Line 1. System period out period print l n left parenthesis double quote t hyphen minus double quote right parenthesis semicolon. Line 2. For left parenthesis i n t, i equals 10 semicolon I greater than equals 1 semicolon i minus minus right parenthesis left brace. Line 3, intended once. System period out period print l n left parenthesis I plus double quote comma space double quote right parenthesis semicolon. Line 4. Right brace. Line 5. System period out period print l n left parenthesis double quote blast off exclamation mark double quote right parenthesis semicolon. Line 6. System period out period print l n left parenthesis double quote the end full stop double quote right parenthesis semicolon."/>
          <p:cNvPicPr>
            <a:picLocks noChangeAspect="1"/>
          </p:cNvPicPr>
          <p:nvPr/>
        </p:nvPicPr>
        <p:blipFill>
          <a:blip r:embed="rId2"/>
          <a:stretch>
            <a:fillRect/>
          </a:stretch>
        </p:blipFill>
        <p:spPr>
          <a:xfrm>
            <a:off x="1141220" y="2486018"/>
            <a:ext cx="5695950" cy="2124075"/>
          </a:xfrm>
          <a:prstGeom prst="rect">
            <a:avLst/>
          </a:prstGeom>
        </p:spPr>
      </p:pic>
      <p:sp>
        <p:nvSpPr>
          <p:cNvPr id="10" name="Text Placeholder 4"/>
          <p:cNvSpPr>
            <a:spLocks noGrp="1"/>
          </p:cNvSpPr>
          <p:nvPr>
            <p:ph type="body" idx="13"/>
          </p:nvPr>
        </p:nvSpPr>
        <p:spPr>
          <a:xfrm>
            <a:off x="457200" y="4610093"/>
            <a:ext cx="2019300" cy="468260"/>
          </a:xfrm>
        </p:spPr>
        <p:txBody>
          <a:bodyPr/>
          <a:lstStyle/>
          <a:p>
            <a:pPr marL="740664" lvl="1" indent="-283464"/>
            <a:r>
              <a:rPr lang="en-US" dirty="0"/>
              <a:t>Output:</a:t>
            </a:r>
          </a:p>
        </p:txBody>
      </p:sp>
      <p:pic>
        <p:nvPicPr>
          <p:cNvPr id="13" name="Picture 5" descr="T hyphen minus 10, 9, 8, 7, 6, 5, 4, 3, 2, 1, blast off exclamation point The end."/>
          <p:cNvPicPr>
            <a:picLocks noChangeAspect="1"/>
          </p:cNvPicPr>
          <p:nvPr/>
        </p:nvPicPr>
        <p:blipFill>
          <a:blip r:embed="rId3"/>
          <a:stretch>
            <a:fillRect/>
          </a:stretch>
        </p:blipFill>
        <p:spPr>
          <a:xfrm>
            <a:off x="1141220" y="5209164"/>
            <a:ext cx="7226021" cy="573494"/>
          </a:xfrm>
          <a:prstGeom prst="rect">
            <a:avLst/>
          </a:prstGeom>
        </p:spPr>
      </p:pic>
    </p:spTree>
    <p:extLst>
      <p:ext uri="{BB962C8B-B14F-4D97-AF65-F5344CB8AC3E}">
        <p14:creationId xmlns:p14="http://schemas.microsoft.com/office/powerpoint/2010/main" val="280076531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8105</TotalTime>
  <Words>978</Words>
  <Application>Microsoft Office PowerPoint</Application>
  <PresentationFormat>On-screen Show (4:3)</PresentationFormat>
  <Paragraphs>165</Paragraphs>
  <Slides>27</Slides>
  <Notes>11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7" baseType="lpstr">
      <vt:lpstr>Arial</vt:lpstr>
      <vt:lpstr>Consolas</vt:lpstr>
      <vt:lpstr>Courier New</vt:lpstr>
      <vt:lpstr>Noto Sans Symbols</vt:lpstr>
      <vt:lpstr>Times New Roman</vt:lpstr>
      <vt:lpstr>Verdana</vt:lpstr>
      <vt:lpstr>Wingdings</vt:lpstr>
      <vt:lpstr>508 Lecture</vt:lpstr>
      <vt:lpstr>1_508 Lecture</vt:lpstr>
      <vt:lpstr>Equation</vt:lpstr>
      <vt:lpstr>Building Java Programs</vt:lpstr>
      <vt:lpstr>The for Loop</vt:lpstr>
      <vt:lpstr>Repetition with for Loops</vt:lpstr>
      <vt:lpstr>for Loop Syntax</vt:lpstr>
      <vt:lpstr>Initialization</vt:lpstr>
      <vt:lpstr>Test</vt:lpstr>
      <vt:lpstr>Repetition Over a Range</vt:lpstr>
      <vt:lpstr>Loop Walkthrough</vt:lpstr>
      <vt:lpstr>Counting Down</vt:lpstr>
      <vt:lpstr>In-Class Assignment 1, Part 1</vt:lpstr>
      <vt:lpstr>Multi-line Loop Body</vt:lpstr>
      <vt:lpstr>Expressions for Counter</vt:lpstr>
      <vt:lpstr>System.out.print </vt:lpstr>
      <vt:lpstr>In-Class Assignment 1, Part 2</vt:lpstr>
      <vt:lpstr>Nested for Loops</vt:lpstr>
      <vt:lpstr>Nested Loops</vt:lpstr>
      <vt:lpstr>Nested for loop exercise 1</vt:lpstr>
      <vt:lpstr>Nested for loop exercise 2</vt:lpstr>
      <vt:lpstr>Common Errors</vt:lpstr>
      <vt:lpstr>Complex Lines</vt:lpstr>
      <vt:lpstr>Outer and Inner Loop</vt:lpstr>
      <vt:lpstr>Mapping Loops to Numbers</vt:lpstr>
      <vt:lpstr>Loop Tables</vt:lpstr>
      <vt:lpstr>Nested for Loop Exercise</vt:lpstr>
      <vt:lpstr>In-Class Assignment 2, Part 1</vt:lpstr>
      <vt:lpstr>In-Class Assignment 2, Part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 4e</dc:title>
  <dc:subject>Engineering Computer Science</dc:subject>
  <dc:creator>Reges/Stepp</dc:creator>
  <cp:keywords>Engineering Computer Science</cp:keywords>
  <cp:lastModifiedBy>kmuldrow</cp:lastModifiedBy>
  <cp:revision>447</cp:revision>
  <dcterms:modified xsi:type="dcterms:W3CDTF">2019-02-24T22:50:28Z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