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1" r:id="rId2"/>
  </p:sldMasterIdLst>
  <p:notesMasterIdLst>
    <p:notesMasterId r:id="rId29"/>
  </p:notesMasterIdLst>
  <p:handoutMasterIdLst>
    <p:handoutMasterId r:id="rId30"/>
  </p:handoutMasterIdLst>
  <p:sldIdLst>
    <p:sldId id="270" r:id="rId3"/>
    <p:sldId id="519" r:id="rId4"/>
    <p:sldId id="473" r:id="rId5"/>
    <p:sldId id="474" r:id="rId6"/>
    <p:sldId id="476" r:id="rId7"/>
    <p:sldId id="507" r:id="rId8"/>
    <p:sldId id="508" r:id="rId9"/>
    <p:sldId id="509" r:id="rId10"/>
    <p:sldId id="510" r:id="rId11"/>
    <p:sldId id="502" r:id="rId12"/>
    <p:sldId id="481" r:id="rId13"/>
    <p:sldId id="511" r:id="rId14"/>
    <p:sldId id="512" r:id="rId15"/>
    <p:sldId id="513" r:id="rId16"/>
    <p:sldId id="514" r:id="rId17"/>
    <p:sldId id="515" r:id="rId18"/>
    <p:sldId id="516" r:id="rId19"/>
    <p:sldId id="491" r:id="rId20"/>
    <p:sldId id="492" r:id="rId21"/>
    <p:sldId id="517" r:id="rId22"/>
    <p:sldId id="518" r:id="rId23"/>
    <p:sldId id="493" r:id="rId24"/>
    <p:sldId id="494" r:id="rId25"/>
    <p:sldId id="499" r:id="rId26"/>
    <p:sldId id="495" r:id="rId27"/>
    <p:sldId id="298"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28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298" autoAdjust="0"/>
    <p:restoredTop sz="87791" autoAdjust="0"/>
  </p:normalViewPr>
  <p:slideViewPr>
    <p:cSldViewPr snapToGrid="0" snapToObjects="1">
      <p:cViewPr varScale="1">
        <p:scale>
          <a:sx n="100" d="100"/>
          <a:sy n="100" d="100"/>
        </p:scale>
        <p:origin x="1512" y="90"/>
      </p:cViewPr>
      <p:guideLst>
        <p:guide orient="horz" pos="2136"/>
        <p:guide pos="288"/>
      </p:guideLst>
    </p:cSldViewPr>
  </p:slideViewPr>
  <p:outlineViewPr>
    <p:cViewPr>
      <p:scale>
        <a:sx n="33" d="100"/>
        <a:sy n="33" d="100"/>
      </p:scale>
      <p:origin x="0" y="-20016"/>
    </p:cViewPr>
  </p:outlineViewPr>
  <p:notesTextViewPr>
    <p:cViewPr>
      <p:scale>
        <a:sx n="100" d="100"/>
        <a:sy n="100" d="100"/>
      </p:scale>
      <p:origin x="0" y="0"/>
    </p:cViewPr>
  </p:notesTextViewPr>
  <p:sorterViewPr>
    <p:cViewPr>
      <p:scale>
        <a:sx n="114" d="100"/>
        <a:sy n="114" d="100"/>
      </p:scale>
      <p:origin x="0" y="-9198"/>
    </p:cViewPr>
  </p:sorterViewPr>
  <p:notesViewPr>
    <p:cSldViewPr snapToGrid="0" snapToObjects="1">
      <p:cViewPr varScale="1">
        <p:scale>
          <a:sx n="88" d="100"/>
          <a:sy n="88" d="100"/>
        </p:scale>
        <p:origin x="306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2/24/2019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a:t>
            </a:r>
            <a:r>
              <a:rPr lang="en-US" sz="1200" b="0" i="0" u="none" strike="noStrike" kern="1200" cap="none" dirty="0" err="1">
                <a:solidFill>
                  <a:schemeClr val="dk1"/>
                </a:solidFill>
                <a:latin typeface="Arial"/>
                <a:ea typeface="Arial"/>
                <a:cs typeface="Arial"/>
                <a:sym typeface="Arial"/>
              </a:rPr>
              <a:t>MathType</a:t>
            </a:r>
            <a:r>
              <a:rPr lang="en-US" sz="1200" b="0" i="0" u="none" strike="noStrike" kern="1200" cap="none" dirty="0">
                <a:solidFill>
                  <a:schemeClr val="dk1"/>
                </a:solidFill>
                <a:latin typeface="Arial"/>
                <a:ea typeface="Arial"/>
                <a:cs typeface="Arial"/>
                <a:sym typeface="Arial"/>
              </a:rPr>
              <a:t>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28370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46775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Content Placeholder 2"/>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47050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70897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74055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
        <p:nvSpPr>
          <p:cNvPr id="12" name="Shape 26"/>
          <p:cNvSpPr txBox="1">
            <a:spLocks noGrp="1"/>
          </p:cNvSpPr>
          <p:nvPr>
            <p:ph type="body" idx="15" hasCustomPrompt="1"/>
          </p:nvPr>
        </p:nvSpPr>
        <p:spPr>
          <a:xfrm>
            <a:off x="457200" y="5642041"/>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3" name="Shape 26"/>
          <p:cNvSpPr txBox="1">
            <a:spLocks noGrp="1"/>
          </p:cNvSpPr>
          <p:nvPr>
            <p:ph type="body" idx="16" hasCustomPrompt="1"/>
          </p:nvPr>
        </p:nvSpPr>
        <p:spPr>
          <a:xfrm>
            <a:off x="609600" y="5794441"/>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4" name="Shape 26"/>
          <p:cNvSpPr txBox="1">
            <a:spLocks noGrp="1"/>
          </p:cNvSpPr>
          <p:nvPr>
            <p:ph type="body" idx="17" hasCustomPrompt="1"/>
          </p:nvPr>
        </p:nvSpPr>
        <p:spPr>
          <a:xfrm>
            <a:off x="762000" y="5946841"/>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Tree>
    <p:extLst>
      <p:ext uri="{BB962C8B-B14F-4D97-AF65-F5344CB8AC3E}">
        <p14:creationId xmlns:p14="http://schemas.microsoft.com/office/powerpoint/2010/main" val="1150868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366781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78929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486780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329810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Content Placeholder 2"/>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8">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0" r:id="rId2"/>
    <p:sldLayoutId id="2147483667" r:id="rId3"/>
    <p:sldLayoutId id="2147483651" r:id="rId4"/>
    <p:sldLayoutId id="2147483653" r:id="rId5"/>
    <p:sldLayoutId id="214748366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7">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176108130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25.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22.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6.bin"/><Relationship Id="rId1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28.png"/><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25.wmf"/><Relationship Id="rId11" Type="http://schemas.openxmlformats.org/officeDocument/2006/relationships/oleObject" Target="../embeddings/oleObject14.bin"/><Relationship Id="rId5" Type="http://schemas.openxmlformats.org/officeDocument/2006/relationships/oleObject" Target="../embeddings/oleObject10.bin"/><Relationship Id="rId10" Type="http://schemas.openxmlformats.org/officeDocument/2006/relationships/oleObject" Target="../embeddings/oleObject13.bin"/><Relationship Id="rId4" Type="http://schemas.openxmlformats.org/officeDocument/2006/relationships/image" Target="../media/image24.wmf"/><Relationship Id="rId9"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Building Java Programs</a:t>
            </a:r>
          </a:p>
        </p:txBody>
      </p:sp>
      <p:sp>
        <p:nvSpPr>
          <p:cNvPr id="196" name="Text Placeholder 2"/>
          <p:cNvSpPr txBox="1">
            <a:spLocks noGrp="1"/>
          </p:cNvSpPr>
          <p:nvPr>
            <p:ph type="body" idx="1"/>
          </p:nvPr>
        </p:nvSpPr>
        <p:spPr>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b="0" i="0" u="none" strike="noStrike" cap="none" dirty="0">
                <a:solidFill>
                  <a:srgbClr val="007FA3"/>
                </a:solidFill>
                <a:ea typeface="Arial"/>
                <a:cs typeface="Arial"/>
                <a:sym typeface="Arial"/>
              </a:rPr>
              <a:t>Fourth Edition</a:t>
            </a: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lvl="0">
              <a:buSzPct val="25000"/>
            </a:pPr>
            <a:r>
              <a:rPr lang="en-US" dirty="0"/>
              <a:t>Chapter 2, Sections 3 and 4</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prstGeom prst="rect">
            <a:avLst/>
          </a:prstGeom>
          <a:noFill/>
          <a:ln>
            <a:noFill/>
          </a:ln>
        </p:spPr>
        <p:txBody>
          <a:bodyPr lIns="0" tIns="0" rIns="0" bIns="0" anchor="t" anchorCtr="0">
            <a:noAutofit/>
          </a:bodyPr>
          <a:lstStyle/>
          <a:p>
            <a:pPr lvl="0">
              <a:buSzPct val="25000"/>
            </a:pPr>
            <a:r>
              <a:rPr lang="en-US" dirty="0"/>
              <a:t>Primitive Data and Definite Loops</a:t>
            </a:r>
          </a:p>
        </p:txBody>
      </p:sp>
      <p:pic>
        <p:nvPicPr>
          <p:cNvPr id="13"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904319" y="1603453"/>
            <a:ext cx="3506490" cy="4578192"/>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2017, 2014, 2011 Pearson Education, Inc. All Rights Reserved</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solidFill>
            <a:srgbClr val="00B0F0"/>
          </a:solidFill>
        </p:spPr>
        <p:txBody>
          <a:bodyPr/>
          <a:lstStyle/>
          <a:p>
            <a:r>
              <a:rPr lang="en-US" sz="4400" dirty="0">
                <a:solidFill>
                  <a:schemeClr val="bg1"/>
                </a:solidFill>
              </a:rPr>
              <a:t>In-Class Assignment 3, Part 1</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a:xfrm>
            <a:off x="457200" y="1600200"/>
            <a:ext cx="8229600" cy="4784834"/>
          </a:xfrm>
        </p:spPr>
        <p:txBody>
          <a:bodyPr/>
          <a:lstStyle/>
          <a:p>
            <a:r>
              <a:rPr lang="en-US" dirty="0"/>
              <a:t>In </a:t>
            </a:r>
            <a:r>
              <a:rPr lang="en-US" dirty="0" err="1"/>
              <a:t>BlueJ</a:t>
            </a:r>
            <a:r>
              <a:rPr lang="en-US" dirty="0"/>
              <a:t>, create a project named Mirror.</a:t>
            </a:r>
          </a:p>
          <a:p>
            <a:r>
              <a:rPr lang="en-US" dirty="0"/>
              <a:t>Type in the code in the previous slide for the </a:t>
            </a:r>
            <a:r>
              <a:rPr lang="en-US" dirty="0" err="1"/>
              <a:t>topHalf</a:t>
            </a:r>
            <a:r>
              <a:rPr lang="en-US" dirty="0"/>
              <a:t>() method.</a:t>
            </a:r>
          </a:p>
          <a:p>
            <a:r>
              <a:rPr lang="en-US" dirty="0"/>
              <a:t>Figure out what the code will look like for the </a:t>
            </a:r>
            <a:r>
              <a:rPr lang="en-US" dirty="0" err="1"/>
              <a:t>bottomHalf</a:t>
            </a:r>
            <a:r>
              <a:rPr lang="en-US" dirty="0"/>
              <a:t>() method, type it in, and run the program to get the correct output. </a:t>
            </a:r>
          </a:p>
        </p:txBody>
      </p:sp>
    </p:spTree>
    <p:extLst>
      <p:ext uri="{BB962C8B-B14F-4D97-AF65-F5344CB8AC3E}">
        <p14:creationId xmlns:p14="http://schemas.microsoft.com/office/powerpoint/2010/main" val="32725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 Constants and Scope</a:t>
            </a:r>
          </a:p>
        </p:txBody>
      </p:sp>
    </p:spTree>
    <p:extLst>
      <p:ext uri="{BB962C8B-B14F-4D97-AF65-F5344CB8AC3E}">
        <p14:creationId xmlns:p14="http://schemas.microsoft.com/office/powerpoint/2010/main" val="196816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the Mirror</a:t>
            </a:r>
          </a:p>
        </p:txBody>
      </p:sp>
      <p:sp>
        <p:nvSpPr>
          <p:cNvPr id="3" name="Content Placeholder 2"/>
          <p:cNvSpPr>
            <a:spLocks noGrp="1"/>
          </p:cNvSpPr>
          <p:nvPr>
            <p:ph type="body" idx="1"/>
          </p:nvPr>
        </p:nvSpPr>
        <p:spPr>
          <a:xfrm>
            <a:off x="457200" y="1600201"/>
            <a:ext cx="8229600" cy="1703438"/>
          </a:xfrm>
        </p:spPr>
        <p:txBody>
          <a:bodyPr/>
          <a:lstStyle/>
          <a:p>
            <a:pPr indent="-256032"/>
            <a:r>
              <a:rPr lang="en-US" altLang="en-US" sz="2200" dirty="0"/>
              <a:t>Let's modify our Mirror program so that it can scale.</a:t>
            </a:r>
          </a:p>
          <a:p>
            <a:pPr marL="740664" lvl="1" indent="-283464"/>
            <a:r>
              <a:rPr lang="en-US" altLang="en-US" sz="2200" dirty="0"/>
              <a:t>The current mirror (left) is at size 4; the right is at size 3.</a:t>
            </a:r>
          </a:p>
          <a:p>
            <a:pPr indent="-256032"/>
            <a:r>
              <a:rPr lang="en-US" altLang="en-US" sz="2200" dirty="0"/>
              <a:t>We’d like to structure the code so we can scale the figure by changing the code in just one place.</a:t>
            </a:r>
          </a:p>
        </p:txBody>
      </p:sp>
      <p:pic>
        <p:nvPicPr>
          <p:cNvPr id="5" name="Picture 3" descr="A pseudo code output has 10 lines. The lines read as follows. Line 1. hash series of equals hash. Line 2. pipe left angle bracket right angle bracket left angle bracket right angle bracket pipe. Line 3. pipe left angle bracket right angle bracket 4 periods left angle bracket right angle bracket pipe. Line 4. pipe left angle bracket right angle bracket 8 periods left angle bracket right angle bracket pipe. Line 5. pipe left angle bracket right angle bracket 12 periods left angle bracket right angle bracket pipe. Line 6. pipe left angle bracket right angle bracket 12 periods left angle bracket right angle bracket pipe. Line 7. pipe left angle bracket right angle bracket 8 periods left angle bracket right angle bracket pipe. Line 8. pipe left angle bracket right angle bracket 4 periods left angle bracket right angle bracket pipe. Line 9. pipe left angle bracket right angle bracket left angle bracket right angle bracket pipe. Line 10. Hash series of equals hash."/>
          <p:cNvPicPr>
            <a:picLocks noChangeAspect="1"/>
          </p:cNvPicPr>
          <p:nvPr/>
        </p:nvPicPr>
        <p:blipFill>
          <a:blip r:embed="rId2"/>
          <a:stretch>
            <a:fillRect/>
          </a:stretch>
        </p:blipFill>
        <p:spPr>
          <a:xfrm>
            <a:off x="1132859" y="3392641"/>
            <a:ext cx="2554237" cy="2965658"/>
          </a:xfrm>
          <a:prstGeom prst="rect">
            <a:avLst/>
          </a:prstGeom>
        </p:spPr>
      </p:pic>
      <p:pic>
        <p:nvPicPr>
          <p:cNvPr id="4" name="Picture 4" descr="A pseudo code output has 10 lines. The lines read as follows. Line 1. hash series of equals hash. Line 2. pipe left angle bracket right angle bracket left angle bracket right angle bracket pipe. Line 3. pipe left angle bracket right angle bracket 4 periods left angle bracket right angle bracket pipe. Line 4. pipe left angle bracket right angle bracket 8 periods left angle bracket right angle bracket pipe. Line 5. pipe left angle bracket right angle bracket 12 periods left angle bracket right angle bracket pipe. Line 6. pipe left angle bracket right angle bracket 12 periods left angle bracket right angle bracket pipe. Line 7. pipe left angle bracket right angle bracket 8 periods left angle bracket right angle bracket pipe. Line 8. pipe left angle bracket right angle bracket 4 periods left angle bracket right angle bracket pipe. Line 9. pipe left angle bracket right angle bracket left angle bracket right angle bracket pipe. Line 10. Hash series of equals hash."/>
          <p:cNvPicPr>
            <a:picLocks noChangeAspect="1"/>
          </p:cNvPicPr>
          <p:nvPr/>
        </p:nvPicPr>
        <p:blipFill>
          <a:blip r:embed="rId3"/>
          <a:stretch>
            <a:fillRect/>
          </a:stretch>
        </p:blipFill>
        <p:spPr>
          <a:xfrm>
            <a:off x="5514975" y="3392641"/>
            <a:ext cx="2190750" cy="2667000"/>
          </a:xfrm>
          <a:prstGeom prst="rect">
            <a:avLst/>
          </a:prstGeom>
        </p:spPr>
      </p:pic>
    </p:spTree>
    <p:extLst>
      <p:ext uri="{BB962C8B-B14F-4D97-AF65-F5344CB8AC3E}">
        <p14:creationId xmlns:p14="http://schemas.microsoft.com/office/powerpoint/2010/main" val="404791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Variables</a:t>
            </a:r>
          </a:p>
        </p:txBody>
      </p:sp>
      <p:sp>
        <p:nvSpPr>
          <p:cNvPr id="3" name="Content Placeholder 2"/>
          <p:cNvSpPr>
            <a:spLocks noGrp="1"/>
          </p:cNvSpPr>
          <p:nvPr>
            <p:ph type="body" idx="1"/>
          </p:nvPr>
        </p:nvSpPr>
        <p:spPr>
          <a:xfrm>
            <a:off x="457200" y="1600201"/>
            <a:ext cx="8229600" cy="1703438"/>
          </a:xfrm>
        </p:spPr>
        <p:txBody>
          <a:bodyPr/>
          <a:lstStyle/>
          <a:p>
            <a:pPr indent="-256032"/>
            <a:r>
              <a:rPr lang="en-US" altLang="en-US" dirty="0"/>
              <a:t>Idea: Make a variable to represent the size.</a:t>
            </a:r>
          </a:p>
          <a:p>
            <a:pPr marL="740664" lvl="1" indent="-283464">
              <a:lnSpc>
                <a:spcPct val="90000"/>
              </a:lnSpc>
            </a:pPr>
            <a:r>
              <a:rPr lang="en-US" altLang="en-US" dirty="0"/>
              <a:t>Use the variable’s value in the methods.</a:t>
            </a:r>
          </a:p>
          <a:p>
            <a:pPr indent="-256032"/>
            <a:r>
              <a:rPr lang="en-US" altLang="en-US" dirty="0"/>
              <a:t>Problem: A variable in one method can't be seen in others.</a:t>
            </a:r>
            <a:endParaRPr lang="en-US" altLang="en-US" sz="3100" dirty="0"/>
          </a:p>
        </p:txBody>
      </p:sp>
      <p:pic>
        <p:nvPicPr>
          <p:cNvPr id="6" name="Picture 3" descr="Computer code has 15 lines. The lines read as follows. Line 1. public static void main left parenthesis String left bracket right bracket a r g s right parenthesis left brace. Line 2, indented once. i n t size equals 4 semicolon. Line 3, indented once. Top Half left parenthesis right parenthesis semicolon. Line 4, indented once. Print Bottom left parenthesis right parenthesis semicolon. Line 5. right brace. Line 6. public static void top Half left parenthesis right parenthesis left brace. Line 7, indented once. for left parenthesis i n t, i equals 1 semicolon i less than sign equals size semicolon i plus plus right parenthesis left brace forward slash forward slash ERROR colon size not found. Line 8, indented once. Unspecified. Line 9, indented once. right brace. Line 10. right brace. Line 11. public static void bottom Half left parenthesis right parenthesis left brace. Line 12, indented once. for left parenthesis i n t, i equals size semicolon i greater than sign equals 1 semicolon i minus minus right parenthesis left brace forward slash forward slash ERROR colon size not found. Line 13, indented once. Unspecified. Line 14, indented once. right brace. Line 15. right brace."/>
          <p:cNvPicPr>
            <a:picLocks noChangeAspect="1"/>
          </p:cNvPicPr>
          <p:nvPr/>
        </p:nvPicPr>
        <p:blipFill>
          <a:blip r:embed="rId2"/>
          <a:stretch>
            <a:fillRect/>
          </a:stretch>
        </p:blipFill>
        <p:spPr>
          <a:xfrm>
            <a:off x="1081087" y="3591190"/>
            <a:ext cx="6981825" cy="2789578"/>
          </a:xfrm>
          <a:prstGeom prst="rect">
            <a:avLst/>
          </a:prstGeom>
        </p:spPr>
      </p:pic>
    </p:spTree>
    <p:extLst>
      <p:ext uri="{BB962C8B-B14F-4D97-AF65-F5344CB8AC3E}">
        <p14:creationId xmlns:p14="http://schemas.microsoft.com/office/powerpoint/2010/main" val="785377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type="body" idx="1"/>
          </p:nvPr>
        </p:nvSpPr>
        <p:spPr>
          <a:xfrm>
            <a:off x="457200" y="1600200"/>
            <a:ext cx="8229600" cy="2295525"/>
          </a:xfrm>
        </p:spPr>
        <p:txBody>
          <a:bodyPr/>
          <a:lstStyle/>
          <a:p>
            <a:pPr indent="-256032"/>
            <a:r>
              <a:rPr lang="en-US" altLang="en-US" sz="2200" b="1" dirty="0"/>
              <a:t>scope</a:t>
            </a:r>
            <a:r>
              <a:rPr lang="en-US" altLang="en-US" sz="2200" dirty="0"/>
              <a:t>: The part of a program where a variable exists.</a:t>
            </a:r>
          </a:p>
          <a:p>
            <a:pPr marL="740664" lvl="1" indent="-283464"/>
            <a:r>
              <a:rPr lang="en-US" altLang="en-US" sz="2200" dirty="0"/>
              <a:t>From its declaration to the end of the </a:t>
            </a:r>
            <a:r>
              <a:rPr lang="en-US" altLang="en-US" sz="2200" dirty="0">
                <a:latin typeface="Courier New" panose="02070309020205020404" pitchFamily="49" charset="0"/>
              </a:rPr>
              <a:t>{</a:t>
            </a:r>
            <a:r>
              <a:rPr lang="en-US" altLang="en-US" sz="2200" dirty="0"/>
              <a:t> </a:t>
            </a:r>
            <a:r>
              <a:rPr lang="en-US" altLang="en-US" sz="2200" dirty="0">
                <a:latin typeface="Courier New" panose="02070309020205020404" pitchFamily="49" charset="0"/>
              </a:rPr>
              <a:t>}</a:t>
            </a:r>
            <a:r>
              <a:rPr lang="en-US" altLang="en-US" sz="2200" dirty="0"/>
              <a:t> braces</a:t>
            </a:r>
          </a:p>
          <a:p>
            <a:pPr lvl="2" indent="-228600"/>
            <a:r>
              <a:rPr lang="en-US" altLang="en-US" sz="2200" dirty="0"/>
              <a:t>A variable declared in a </a:t>
            </a:r>
            <a:r>
              <a:rPr lang="en-US" altLang="en-US" sz="2200" dirty="0">
                <a:latin typeface="Courier New" panose="02070309020205020404" pitchFamily="49" charset="0"/>
              </a:rPr>
              <a:t>for</a:t>
            </a:r>
            <a:r>
              <a:rPr lang="en-US" altLang="en-US" sz="2200" dirty="0"/>
              <a:t> loop exists only in that loop.</a:t>
            </a:r>
          </a:p>
          <a:p>
            <a:pPr lvl="2" indent="-228600"/>
            <a:r>
              <a:rPr lang="en-US" altLang="en-US" sz="2200" dirty="0"/>
              <a:t>A variable declared in a method exists only in that method.</a:t>
            </a:r>
          </a:p>
        </p:txBody>
      </p:sp>
      <p:pic>
        <p:nvPicPr>
          <p:cNvPr id="4" name="Picture 3" descr="Computer code has 7 lines. The lines read as follows. Line 1. public static void example left parenthesis right parenthesis left brace. Line 2, indented once. i n t, x equals 3 semicolon. Line 3, indented once. for left parenthesis i n t, i equals 1 semicolon i less than sign equals 10 semicolon i plus plus right parenthesis. Line 4, indented twice. System period out period print l n left parenthesis x right parenthesis semicolon. Line 5, indented once. right brace. Line 6, indented once forward slash forward slash i no longer exists here. Line 7. right brace forward slash forward slash x ceases to exist here. Lines 3 and 4 represent I’s scope, while lines 2 through 5 represent x’s scope."/>
          <p:cNvPicPr>
            <a:picLocks noChangeAspect="1"/>
          </p:cNvPicPr>
          <p:nvPr/>
        </p:nvPicPr>
        <p:blipFill>
          <a:blip r:embed="rId2"/>
          <a:stretch>
            <a:fillRect/>
          </a:stretch>
        </p:blipFill>
        <p:spPr>
          <a:xfrm>
            <a:off x="557212" y="3971924"/>
            <a:ext cx="7278803" cy="2238375"/>
          </a:xfrm>
          <a:prstGeom prst="rect">
            <a:avLst/>
          </a:prstGeom>
        </p:spPr>
      </p:pic>
    </p:spTree>
    <p:extLst>
      <p:ext uri="{BB962C8B-B14F-4D97-AF65-F5344CB8AC3E}">
        <p14:creationId xmlns:p14="http://schemas.microsoft.com/office/powerpoint/2010/main" val="1674279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Implications</a:t>
            </a:r>
          </a:p>
        </p:txBody>
      </p:sp>
      <p:sp>
        <p:nvSpPr>
          <p:cNvPr id="3" name="Content Placeholder 2"/>
          <p:cNvSpPr>
            <a:spLocks noGrp="1"/>
          </p:cNvSpPr>
          <p:nvPr>
            <p:ph type="body" idx="1"/>
          </p:nvPr>
        </p:nvSpPr>
        <p:spPr>
          <a:xfrm>
            <a:off x="457200" y="1600201"/>
            <a:ext cx="8229600" cy="476249"/>
          </a:xfrm>
        </p:spPr>
        <p:txBody>
          <a:bodyPr/>
          <a:lstStyle/>
          <a:p>
            <a:pPr indent="-256032"/>
            <a:r>
              <a:rPr lang="en-US" altLang="en-US" sz="2200" dirty="0"/>
              <a:t>Variables without overlapping scope can have same name.</a:t>
            </a:r>
          </a:p>
        </p:txBody>
      </p:sp>
      <p:pic>
        <p:nvPicPr>
          <p:cNvPr id="6" name="Picture 3" descr="Computer code has 7 lines. The lines read as follows. Line 1. for left parenthesis i n t, i equals 1 semicolon i less than sign equals 100 semicolon i plus plus right parenthesis left brace. Line 2, indented once. System period out period print left parenthesis double quote forward slash double quote right parenthesis semicolon. Line 3. right brace. Line 4. for left parenthesis i n t, i equals 1 semicolon i less than sign equals 100 semicolon i plus plus right parenthesis left brace forward slash forward slash OK. Line 5, indented once. System period out period print left parenthesis double quote back slash back slash double quote right parenthesis semicolon. Line 6. right brace. Line 7. i n t comma i equals 5 semicolon forward slash forward slash OK colon outside of loop's scope."/>
          <p:cNvPicPr>
            <a:picLocks noChangeAspect="1"/>
          </p:cNvPicPr>
          <p:nvPr/>
        </p:nvPicPr>
        <p:blipFill>
          <a:blip r:embed="rId3"/>
          <a:stretch>
            <a:fillRect/>
          </a:stretch>
        </p:blipFill>
        <p:spPr>
          <a:xfrm>
            <a:off x="925022" y="2114550"/>
            <a:ext cx="7561752" cy="1890438"/>
          </a:xfrm>
          <a:prstGeom prst="rect">
            <a:avLst/>
          </a:prstGeom>
        </p:spPr>
      </p:pic>
      <p:sp>
        <p:nvSpPr>
          <p:cNvPr id="12" name="Content Placeholder 4"/>
          <p:cNvSpPr>
            <a:spLocks noGrp="1"/>
          </p:cNvSpPr>
          <p:nvPr>
            <p:ph type="body" idx="13"/>
          </p:nvPr>
        </p:nvSpPr>
        <p:spPr>
          <a:xfrm>
            <a:off x="442912" y="4085673"/>
            <a:ext cx="8029575" cy="433664"/>
          </a:xfrm>
        </p:spPr>
        <p:txBody>
          <a:bodyPr/>
          <a:lstStyle/>
          <a:p>
            <a:pPr indent="-256032"/>
            <a:r>
              <a:rPr lang="en-US" altLang="en-US" sz="2200" dirty="0"/>
              <a:t>A variable can’t be declared twice or used out of its scope.</a:t>
            </a:r>
            <a:endParaRPr lang="en-US" altLang="en-US" sz="2200" dirty="0">
              <a:latin typeface="Courier New" panose="02070309020205020404" pitchFamily="49" charset="0"/>
              <a:cs typeface="Courier New" panose="02070309020205020404" pitchFamily="49" charset="0"/>
            </a:endParaRPr>
          </a:p>
        </p:txBody>
      </p:sp>
      <p:pic>
        <p:nvPicPr>
          <p:cNvPr id="7" name="Picture 5" descr="Computer code has 5 lines. The lines read as follows. Line 1. for left parenthesis i n t, i equals 1 semicolon i less than sign equals 100 times line semicolon i plus plus right parenthesis left brace. Line 2, indented once. i n t, 1 equals 2 semicolon forward slash forward slash error colon overlapping scope. Line 3. System period out period print left parenthesis double quote forward slash double quote right parenthesis semicolon. Line 4. right brace. Line 5. i n t equals semicolon forward slash forward slash error colon outside scope."/>
          <p:cNvPicPr>
            <a:picLocks noChangeAspect="1"/>
          </p:cNvPicPr>
          <p:nvPr/>
        </p:nvPicPr>
        <p:blipFill>
          <a:blip r:embed="rId4"/>
          <a:stretch>
            <a:fillRect/>
          </a:stretch>
        </p:blipFill>
        <p:spPr>
          <a:xfrm>
            <a:off x="885825" y="4657725"/>
            <a:ext cx="7800975" cy="1466850"/>
          </a:xfrm>
          <a:prstGeom prst="rect">
            <a:avLst/>
          </a:prstGeom>
        </p:spPr>
      </p:pic>
    </p:spTree>
    <p:extLst>
      <p:ext uri="{BB962C8B-B14F-4D97-AF65-F5344CB8AC3E}">
        <p14:creationId xmlns:p14="http://schemas.microsoft.com/office/powerpoint/2010/main" val="2624965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Variables</a:t>
            </a:r>
          </a:p>
        </p:txBody>
      </p:sp>
      <p:sp>
        <p:nvSpPr>
          <p:cNvPr id="3" name="Content Placeholder 2"/>
          <p:cNvSpPr>
            <a:spLocks noGrp="1"/>
          </p:cNvSpPr>
          <p:nvPr>
            <p:ph type="body" idx="1"/>
          </p:nvPr>
        </p:nvSpPr>
        <p:spPr>
          <a:xfrm>
            <a:off x="457200" y="1600201"/>
            <a:ext cx="8229600" cy="1703438"/>
          </a:xfrm>
        </p:spPr>
        <p:txBody>
          <a:bodyPr/>
          <a:lstStyle/>
          <a:p>
            <a:pPr indent="-256032"/>
            <a:r>
              <a:rPr lang="en-US" altLang="en-US" dirty="0"/>
              <a:t>Idea: Make a variable to represent the size.</a:t>
            </a:r>
          </a:p>
          <a:p>
            <a:pPr marL="740664" lvl="1" indent="-283464">
              <a:lnSpc>
                <a:spcPct val="90000"/>
              </a:lnSpc>
            </a:pPr>
            <a:r>
              <a:rPr lang="en-US" altLang="en-US" dirty="0"/>
              <a:t>Use the variable’s value in the methods.</a:t>
            </a:r>
          </a:p>
          <a:p>
            <a:pPr indent="-256032"/>
            <a:r>
              <a:rPr lang="en-US" altLang="en-US" dirty="0"/>
              <a:t>Problem: A variable in one method can't be seen in others.</a:t>
            </a:r>
            <a:endParaRPr lang="en-US" altLang="en-US" sz="3100" dirty="0"/>
          </a:p>
        </p:txBody>
      </p:sp>
      <p:pic>
        <p:nvPicPr>
          <p:cNvPr id="6" name="Picture 3" descr="Computer code has 15 lines. The lines read as follows. Line 1. public static void main left parenthesis String left bracket right bracket a r g s right parenthesis left brace. Line 2, indented once. i n t size equals 4 semicolon. Line 3, indented once. Top Half left parenthesis right parenthesis semicolon. Line 4, indented once. Print Bottom left parenthesis right parenthesis semicolon. Line 5. right brace. Line 6. public static void top Half left parenthesis right parenthesis left brace. Line 7, indented once. for left parenthesis i n t, i equals 1 semicolon i less than sign equals size semicolon i plus plus right parenthesis left brace forward slash forward slash ERROR colon size not found. Line 8, indented once. Unspecified. Line 9, indented once. right brace. Line 10. right brace. Line 11. public static void bottom Half left parenthesis right parenthesis left brace. Line 12, indented once. for left parenthesis i n t, i equals size semicolon i greater than sign equals 1 semicolon i minus minus right parenthesis left brace forward slash forward slash ERROR colon size not found. Line 13, indented once. Unspecified. Line 14, indented once. right brace. Line 15. right brace."/>
          <p:cNvPicPr>
            <a:picLocks noChangeAspect="1"/>
          </p:cNvPicPr>
          <p:nvPr/>
        </p:nvPicPr>
        <p:blipFill>
          <a:blip r:embed="rId2"/>
          <a:stretch>
            <a:fillRect/>
          </a:stretch>
        </p:blipFill>
        <p:spPr>
          <a:xfrm>
            <a:off x="1081087" y="3591190"/>
            <a:ext cx="6981825" cy="2789578"/>
          </a:xfrm>
          <a:prstGeom prst="rect">
            <a:avLst/>
          </a:prstGeom>
        </p:spPr>
      </p:pic>
    </p:spTree>
    <p:extLst>
      <p:ext uri="{BB962C8B-B14F-4D97-AF65-F5344CB8AC3E}">
        <p14:creationId xmlns:p14="http://schemas.microsoft.com/office/powerpoint/2010/main" val="1555305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Constants</a:t>
            </a:r>
          </a:p>
        </p:txBody>
      </p:sp>
      <p:sp>
        <p:nvSpPr>
          <p:cNvPr id="3" name="Content Placeholder 2"/>
          <p:cNvSpPr>
            <a:spLocks noGrp="1"/>
          </p:cNvSpPr>
          <p:nvPr>
            <p:ph type="body" idx="1"/>
          </p:nvPr>
        </p:nvSpPr>
        <p:spPr>
          <a:xfrm>
            <a:off x="457200" y="1600201"/>
            <a:ext cx="8229600" cy="1895474"/>
          </a:xfrm>
        </p:spPr>
        <p:txBody>
          <a:bodyPr/>
          <a:lstStyle/>
          <a:p>
            <a:r>
              <a:rPr lang="en-US" altLang="en-US" b="1" dirty="0"/>
              <a:t>class constant</a:t>
            </a:r>
            <a:r>
              <a:rPr lang="en-US" altLang="en-US" dirty="0"/>
              <a:t>: </a:t>
            </a:r>
            <a:r>
              <a:rPr lang="en-US" altLang="en-US" sz="2200" dirty="0"/>
              <a:t>A fixed value visible to the whole program.</a:t>
            </a:r>
          </a:p>
          <a:p>
            <a:pPr lvl="1"/>
            <a:r>
              <a:rPr lang="en-US" altLang="en-US" dirty="0"/>
              <a:t>value can be set only at declaration;  cannot be reassigned</a:t>
            </a:r>
          </a:p>
          <a:p>
            <a:r>
              <a:rPr lang="en-US" altLang="en-US" dirty="0"/>
              <a:t>Syntax:</a:t>
            </a:r>
          </a:p>
        </p:txBody>
      </p:sp>
      <p:pic>
        <p:nvPicPr>
          <p:cNvPr id="5" name="Picture 3" descr="Computer code reads, public static final type name equals value semicolon. name is usually in all underscore upper underscore case."/>
          <p:cNvPicPr>
            <a:picLocks noChangeAspect="1"/>
          </p:cNvPicPr>
          <p:nvPr/>
        </p:nvPicPr>
        <p:blipFill>
          <a:blip r:embed="rId3"/>
          <a:stretch>
            <a:fillRect/>
          </a:stretch>
        </p:blipFill>
        <p:spPr>
          <a:xfrm>
            <a:off x="857250" y="3562350"/>
            <a:ext cx="7429500" cy="847725"/>
          </a:xfrm>
          <a:prstGeom prst="rect">
            <a:avLst/>
          </a:prstGeom>
        </p:spPr>
      </p:pic>
      <p:sp>
        <p:nvSpPr>
          <p:cNvPr id="12" name="Content Placeholder 4"/>
          <p:cNvSpPr>
            <a:spLocks noGrp="1"/>
          </p:cNvSpPr>
          <p:nvPr>
            <p:ph type="body" idx="13"/>
          </p:nvPr>
        </p:nvSpPr>
        <p:spPr>
          <a:xfrm>
            <a:off x="457200" y="4486275"/>
            <a:ext cx="2566988" cy="467277"/>
          </a:xfrm>
        </p:spPr>
        <p:txBody>
          <a:bodyPr/>
          <a:lstStyle/>
          <a:p>
            <a:pPr lvl="1"/>
            <a:r>
              <a:rPr lang="en-US" altLang="en-US" dirty="0"/>
              <a:t>Examples:</a:t>
            </a:r>
          </a:p>
        </p:txBody>
      </p:sp>
      <p:pic>
        <p:nvPicPr>
          <p:cNvPr id="8" name="Picture 5" descr="Computer code has 3 lines. The lines read as follows. Line 1. public static final i n t days underscore in underscore week equals 7 semicolon. Line 2. public static final double interest underscore rate equals 3 period 5 semicolon. Line 3. Public static final i n t, S S N equals 6 5 8 2 3 4 5 6 7 semicolon."/>
          <p:cNvPicPr>
            <a:picLocks noChangeAspect="1"/>
          </p:cNvPicPr>
          <p:nvPr/>
        </p:nvPicPr>
        <p:blipFill>
          <a:blip r:embed="rId4"/>
          <a:stretch>
            <a:fillRect/>
          </a:stretch>
        </p:blipFill>
        <p:spPr>
          <a:xfrm>
            <a:off x="1276351" y="5175702"/>
            <a:ext cx="7410450" cy="990932"/>
          </a:xfrm>
          <a:prstGeom prst="rect">
            <a:avLst/>
          </a:prstGeom>
        </p:spPr>
      </p:pic>
    </p:spTree>
    <p:extLst>
      <p:ext uri="{BB962C8B-B14F-4D97-AF65-F5344CB8AC3E}">
        <p14:creationId xmlns:p14="http://schemas.microsoft.com/office/powerpoint/2010/main" val="2208323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Figure w/ Constant</a:t>
            </a:r>
          </a:p>
        </p:txBody>
      </p:sp>
      <p:sp>
        <p:nvSpPr>
          <p:cNvPr id="3" name="Content Placeholder 2"/>
          <p:cNvSpPr>
            <a:spLocks noGrp="1"/>
          </p:cNvSpPr>
          <p:nvPr>
            <p:ph type="body" idx="1"/>
          </p:nvPr>
        </p:nvSpPr>
        <p:spPr>
          <a:xfrm>
            <a:off x="457200" y="1600201"/>
            <a:ext cx="8229600" cy="464573"/>
          </a:xfrm>
        </p:spPr>
        <p:txBody>
          <a:bodyPr/>
          <a:lstStyle/>
          <a:p>
            <a:pPr indent="-256032"/>
            <a:r>
              <a:rPr lang="en-US" altLang="en-US" dirty="0"/>
              <a:t>Modify the Mirror code to be resizable using a constant.</a:t>
            </a:r>
          </a:p>
        </p:txBody>
      </p:sp>
      <p:grpSp>
        <p:nvGrpSpPr>
          <p:cNvPr id="7" name="Group 6" descr="A mirror of size 4. A pseudo code output has 10 lines. The lines read as follows. Line 1. hash series of equals hash. Line 2. pipe left angle bracket right angle bracket left angle bracket right angle bracket pipe. Line 3. pipe left angle bracket right angle bracket 4 periods left angle bracket right angle bracket pipe. Line 4. pipe left angle bracket right angle bracket 8 periods left angle bracket right angle bracket pipe. Line 5. pipe left angle bracket right angle bracket 12 periods left angle bracket right angle bracket pipe. Line 6. pipe left angle bracket right angle bracket 12 periods left angle bracket right angle bracket pipe. Line 7. pipe left angle bracket right angle bracket 8 periods left angle bracket right angle bracket pipe. Line 8. pipe left angle bracket right angle bracket 4 periods left angle bracket right angle bracket pipe. Line 9. pipe left angle bracket right angle bracket left angle bracket right angle bracket pipe. Line 10. Hash series of equals hash."/>
          <p:cNvGrpSpPr/>
          <p:nvPr/>
        </p:nvGrpSpPr>
        <p:grpSpPr>
          <a:xfrm>
            <a:off x="609600" y="2226014"/>
            <a:ext cx="3239729" cy="3984287"/>
            <a:chOff x="457200" y="2226014"/>
            <a:chExt cx="3239729" cy="3984287"/>
          </a:xfrm>
        </p:grpSpPr>
        <p:sp>
          <p:nvSpPr>
            <p:cNvPr id="10" name="TextBox 9"/>
            <p:cNvSpPr txBox="1"/>
            <p:nvPr/>
          </p:nvSpPr>
          <p:spPr>
            <a:xfrm>
              <a:off x="457200" y="2226014"/>
              <a:ext cx="3239729" cy="461665"/>
            </a:xfrm>
            <a:prstGeom prst="rect">
              <a:avLst/>
            </a:prstGeom>
            <a:noFill/>
          </p:spPr>
          <p:txBody>
            <a:bodyPr wrap="square" rtlCol="0">
              <a:spAutoFit/>
            </a:bodyPr>
            <a:lstStyle/>
            <a:p>
              <a:pPr marL="639763" lvl="1" indent="-246063"/>
              <a:r>
                <a:rPr lang="en-US" altLang="en-US" sz="2400" dirty="0">
                  <a:latin typeface="+mn-lt"/>
                </a:rPr>
                <a:t>A mirror of size 4:</a:t>
              </a:r>
            </a:p>
          </p:txBody>
        </p:sp>
        <p:pic>
          <p:nvPicPr>
            <p:cNvPr id="4" name="Picture 3" descr="A pseudo code output has 10 lines. The lines read as follows. Line 1. hash series of equals hash. Line 2. pipe left angle bracket right angle bracket left angle bracket right angle bracket pipe. Line 3. pipe left angle bracket right angle bracket 4 periods left angle bracket right angle bracket pipe. Line 4. pipe left angle bracket right angle bracket 8 periods left angle bracket right angle bracket pipe. Line 5. pipe left angle bracket right angle bracket 12 periods left angle bracket right angle bracket pipe. Line 6. pipe left angle bracket right angle bracket 12 periods left angle bracket right angle bracket pipe. Line 7. pipe left angle bracket right angle bracket 8 periods left angle bracket right angle bracket pipe. Line 8. pipe left angle bracket right angle bracket 4 periods left angle bracket right angle bracket pipe. Line 9. pipe left angle bracket right angle bracket left angle bracket right angle bracket pipe. Line 10. Hash series of equals hash."/>
            <p:cNvPicPr>
              <a:picLocks noChangeAspect="1"/>
            </p:cNvPicPr>
            <p:nvPr/>
          </p:nvPicPr>
          <p:blipFill>
            <a:blip r:embed="rId2"/>
            <a:stretch>
              <a:fillRect/>
            </a:stretch>
          </p:blipFill>
          <p:spPr>
            <a:xfrm>
              <a:off x="668567" y="2848919"/>
              <a:ext cx="2816994" cy="3361382"/>
            </a:xfrm>
            <a:prstGeom prst="rect">
              <a:avLst/>
            </a:prstGeom>
          </p:spPr>
        </p:pic>
      </p:grpSp>
      <p:grpSp>
        <p:nvGrpSpPr>
          <p:cNvPr id="8" name="Group 7" descr="A mirror of size 3. A pseudo code output has 8 lines. The lines read as follows. Line 1. hash series of equals hash. Line 2. pipe left angle bracket right angle bracket left angle bracket right angle bracket pipe. Line 3. pipe left angle bracket right angle bracket 4 periods left angle bracket right angle bracket pipe. Line 4. pipe left angle bracket right angle bracket 8 periods left angle bracket right angle bracket pipe. Line 5. pipe left angle bracket right angle bracket 8 periods left angle bracket right angle bracket pipe. Line 6. pipe left angle bracket right angle bracket 4 periods left angle bracket right angle bracket pipe. Line 7. pipe left angle bracket right angle bracket left angle bracket right angle bracket pipe. Line 8. hash series of equals hash."/>
          <p:cNvGrpSpPr/>
          <p:nvPr/>
        </p:nvGrpSpPr>
        <p:grpSpPr>
          <a:xfrm>
            <a:off x="4308680" y="2227601"/>
            <a:ext cx="3943350" cy="3269268"/>
            <a:chOff x="4308680" y="2227601"/>
            <a:chExt cx="3943350" cy="3269268"/>
          </a:xfrm>
        </p:grpSpPr>
        <p:sp>
          <p:nvSpPr>
            <p:cNvPr id="12" name="TextBox 11"/>
            <p:cNvSpPr txBox="1"/>
            <p:nvPr/>
          </p:nvSpPr>
          <p:spPr>
            <a:xfrm>
              <a:off x="4308680" y="2227601"/>
              <a:ext cx="3943350" cy="461665"/>
            </a:xfrm>
            <a:prstGeom prst="rect">
              <a:avLst/>
            </a:prstGeom>
            <a:noFill/>
          </p:spPr>
          <p:txBody>
            <a:bodyPr wrap="square" rtlCol="0">
              <a:spAutoFit/>
            </a:bodyPr>
            <a:lstStyle/>
            <a:p>
              <a:pPr marL="639763" lvl="1" indent="-246063"/>
              <a:r>
                <a:rPr lang="en-US" altLang="en-US" sz="2400" dirty="0"/>
                <a:t>A mirror of size 3:</a:t>
              </a:r>
            </a:p>
          </p:txBody>
        </p:sp>
        <p:pic>
          <p:nvPicPr>
            <p:cNvPr id="5" name="Picture 4" descr="A pseudo code output has 8 lines. The lines read as follows. Line 1. hash series of equals hash. Line 2. pipe left angle bracket right angle bracket left angle bracket right angle bracket pipe. Line 3. pipe left angle bracket right angle bracket 4 periods left angle bracket right angle bracket pipe. Line 4. pipe left angle bracket right angle bracket 8 periods left angle bracket right angle bracket pipe. Line 5. pipe left angle bracket right angle bracket 8 periods left angle bracket right angle bracket pipe. Line 6. pipe left angle bracket right angle bracket 4 periods left angle bracket right angle bracket pipe. Line 7. pipe left angle bracket right angle bracket left angle bracket right angle bracket pipe. Line 8. hash series of equals hash."/>
            <p:cNvPicPr>
              <a:picLocks noChangeAspect="1"/>
            </p:cNvPicPr>
            <p:nvPr/>
          </p:nvPicPr>
          <p:blipFill>
            <a:blip r:embed="rId3"/>
            <a:stretch>
              <a:fillRect/>
            </a:stretch>
          </p:blipFill>
          <p:spPr>
            <a:xfrm>
              <a:off x="4881562" y="2848919"/>
              <a:ext cx="2219325" cy="2647950"/>
            </a:xfrm>
            <a:prstGeom prst="rect">
              <a:avLst/>
            </a:prstGeom>
          </p:spPr>
        </p:pic>
      </p:grpSp>
    </p:spTree>
    <p:extLst>
      <p:ext uri="{BB962C8B-B14F-4D97-AF65-F5344CB8AC3E}">
        <p14:creationId xmlns:p14="http://schemas.microsoft.com/office/powerpoint/2010/main" val="3436476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Constant</a:t>
            </a:r>
          </a:p>
        </p:txBody>
      </p:sp>
      <p:pic>
        <p:nvPicPr>
          <p:cNvPr id="4" name="Picture 2" descr="Computer code has 15 lines. The lines read as follows. Line 1. public static final i n t SIZE equals 4 semicolon. Line 2, indented once. public static void main left parenthesis String left bracket right bracket a r g s right parenthesis left brace. Line 3, indented twice. Top Half left parenthesis right parenthesis semicolon. Line 4. Print Bottom left parenthesis right parenthesis semicolon. Line 5. right brace. Line 6. public static void top Half left parenthesis right parenthesis left brace. Line 7. for left parenthesis i n t, i equals 1 semicolon i less than sign equals SIZE semicolon i plus plus right parenthesis left brace forward slash forward slash OK. Line 8. Unspecified. Line 9. right brace. Line 10. right brace. Line 11. public static void bottom Half left parenthesis right parenthesis left brace. Line 12. for left parenthesis i n t, i equals SIZE semicolon i greater than sign equals 1 semicolon i minus minus right parenthesis left brace forward slash forward slash OK. Line 13. Unspecified. Line 14. right brace. Line 15. right brace."/>
          <p:cNvPicPr>
            <a:picLocks noChangeAspect="1"/>
          </p:cNvPicPr>
          <p:nvPr/>
        </p:nvPicPr>
        <p:blipFill>
          <a:blip r:embed="rId2"/>
          <a:stretch>
            <a:fillRect/>
          </a:stretch>
        </p:blipFill>
        <p:spPr>
          <a:xfrm>
            <a:off x="469645" y="1616177"/>
            <a:ext cx="6600825" cy="4019550"/>
          </a:xfrm>
          <a:prstGeom prst="rect">
            <a:avLst/>
          </a:prstGeom>
        </p:spPr>
      </p:pic>
    </p:spTree>
    <p:extLst>
      <p:ext uri="{BB962C8B-B14F-4D97-AF65-F5344CB8AC3E}">
        <p14:creationId xmlns:p14="http://schemas.microsoft.com/office/powerpoint/2010/main" val="262876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Title 1"/>
          <p:cNvSpPr>
            <a:spLocks noGrp="1" noChangeArrowheads="1"/>
          </p:cNvSpPr>
          <p:nvPr>
            <p:ph type="ctrTitle"/>
          </p:nvPr>
        </p:nvSpPr>
        <p:spPr/>
        <p:txBody>
          <a:bodyPr/>
          <a:lstStyle/>
          <a:p>
            <a:r>
              <a:rPr lang="en-US" altLang="en-US" dirty="0"/>
              <a:t>Managing Complexity</a:t>
            </a:r>
          </a:p>
        </p:txBody>
      </p:sp>
    </p:spTree>
    <p:extLst>
      <p:ext uri="{BB962C8B-B14F-4D97-AF65-F5344CB8AC3E}">
        <p14:creationId xmlns:p14="http://schemas.microsoft.com/office/powerpoint/2010/main" val="1521389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Tables and Constant</a:t>
            </a:r>
          </a:p>
        </p:txBody>
      </p:sp>
      <p:sp>
        <p:nvSpPr>
          <p:cNvPr id="3" name="Content Placeholder 2"/>
          <p:cNvSpPr>
            <a:spLocks noGrp="1"/>
          </p:cNvSpPr>
          <p:nvPr>
            <p:ph type="body" idx="1"/>
          </p:nvPr>
        </p:nvSpPr>
        <p:spPr>
          <a:xfrm>
            <a:off x="457200" y="1600202"/>
            <a:ext cx="8229600" cy="887360"/>
          </a:xfrm>
        </p:spPr>
        <p:txBody>
          <a:bodyPr/>
          <a:lstStyle/>
          <a:p>
            <a:pPr indent="-256032"/>
            <a:r>
              <a:rPr lang="en-US" altLang="en-US" sz="2200" dirty="0"/>
              <a:t>Let’s modify our loop table to use </a:t>
            </a:r>
            <a:r>
              <a:rPr lang="en-US" altLang="en-US" sz="2200" dirty="0">
                <a:latin typeface="Courier New" panose="02070309020205020404" pitchFamily="49" charset="0"/>
              </a:rPr>
              <a:t>SIZE</a:t>
            </a:r>
            <a:endParaRPr lang="en-US" altLang="en-US" sz="2200" dirty="0"/>
          </a:p>
          <a:p>
            <a:pPr marL="740664" lvl="1" indent="-283464"/>
            <a:r>
              <a:rPr lang="en-US" altLang="en-US" sz="2200" dirty="0"/>
              <a:t>This can change the amount added in the loop expression</a:t>
            </a:r>
          </a:p>
        </p:txBody>
      </p:sp>
      <p:graphicFrame>
        <p:nvGraphicFramePr>
          <p:cNvPr id="11" name="Table 3"/>
          <p:cNvGraphicFramePr>
            <a:graphicFrameLocks noGrp="1"/>
          </p:cNvGraphicFramePr>
          <p:nvPr>
            <p:extLst/>
          </p:nvPr>
        </p:nvGraphicFramePr>
        <p:xfrm>
          <a:off x="657225" y="2589853"/>
          <a:ext cx="8029575" cy="1149985"/>
        </p:xfrm>
        <a:graphic>
          <a:graphicData uri="http://schemas.openxmlformats.org/drawingml/2006/table">
            <a:tbl>
              <a:tblPr firstRow="1"/>
              <a:tblGrid>
                <a:gridCol w="738188">
                  <a:extLst>
                    <a:ext uri="{9D8B030D-6E8A-4147-A177-3AD203B41FA5}">
                      <a16:colId xmlns:a16="http://schemas.microsoft.com/office/drawing/2014/main" val="1600136871"/>
                    </a:ext>
                  </a:extLst>
                </a:gridCol>
                <a:gridCol w="1016000">
                  <a:extLst>
                    <a:ext uri="{9D8B030D-6E8A-4147-A177-3AD203B41FA5}">
                      <a16:colId xmlns:a16="http://schemas.microsoft.com/office/drawing/2014/main" val="3923797238"/>
                    </a:ext>
                  </a:extLst>
                </a:gridCol>
                <a:gridCol w="1179512">
                  <a:extLst>
                    <a:ext uri="{9D8B030D-6E8A-4147-A177-3AD203B41FA5}">
                      <a16:colId xmlns:a16="http://schemas.microsoft.com/office/drawing/2014/main" val="1156304560"/>
                    </a:ext>
                  </a:extLst>
                </a:gridCol>
                <a:gridCol w="2384425">
                  <a:extLst>
                    <a:ext uri="{9D8B030D-6E8A-4147-A177-3AD203B41FA5}">
                      <a16:colId xmlns:a16="http://schemas.microsoft.com/office/drawing/2014/main" val="4073897247"/>
                    </a:ext>
                  </a:extLst>
                </a:gridCol>
                <a:gridCol w="1162050">
                  <a:extLst>
                    <a:ext uri="{9D8B030D-6E8A-4147-A177-3AD203B41FA5}">
                      <a16:colId xmlns:a16="http://schemas.microsoft.com/office/drawing/2014/main" val="3985453077"/>
                    </a:ext>
                  </a:extLst>
                </a:gridCol>
                <a:gridCol w="1549400">
                  <a:extLst>
                    <a:ext uri="{9D8B030D-6E8A-4147-A177-3AD203B41FA5}">
                      <a16:colId xmlns:a16="http://schemas.microsoft.com/office/drawing/2014/main" val="3681110637"/>
                    </a:ext>
                  </a:extLst>
                </a:gridCol>
              </a:tblGrid>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SIZE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line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spaces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600" b="1" i="0" u="none" strike="noStrike" cap="none" normalizeH="0" baseline="0" dirty="0">
                        <a:ln>
                          <a:noFill/>
                        </a:ln>
                        <a:solidFill>
                          <a:srgbClr val="800000"/>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dots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1" i="0" u="none" strike="noStrike" cap="none" normalizeH="0" baseline="0" dirty="0">
                        <a:ln>
                          <a:noFill/>
                        </a:ln>
                        <a:solidFill>
                          <a:srgbClr val="800000"/>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69178923"/>
                  </a:ext>
                </a:extLst>
              </a:tr>
              <a:tr h="39687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1,2,3,4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6,4,2,0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bg1"/>
                          </a:solidFill>
                          <a:effectLst/>
                          <a:latin typeface="+mn-lt"/>
                          <a:cs typeface="Times New Roman" panose="02020603050405020304" pitchFamily="18" charset="0"/>
                        </a:rPr>
                        <a:t>-2 *line+8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0,4,8,12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bg1"/>
                          </a:solidFill>
                          <a:effectLst/>
                          <a:latin typeface="+mn-lt"/>
                          <a:cs typeface="Times New Roman" panose="02020603050405020304" pitchFamily="18" charset="0"/>
                        </a:rPr>
                        <a:t>4* line -4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054243190"/>
                  </a:ext>
                </a:extLst>
              </a:tr>
              <a:tr h="38735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1,2,3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bg1"/>
                          </a:solidFill>
                          <a:effectLst/>
                          <a:latin typeface="+mn-lt"/>
                          <a:cs typeface="Times New Roman" panose="02020603050405020304" pitchFamily="18" charset="0"/>
                        </a:rPr>
                        <a:t>-2* line+6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0,4,8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defRPr/>
                      </a:pPr>
                      <a:r>
                        <a:rPr kumimoji="0" lang="en-US" altLang="en-US" sz="1800" b="0" i="0" u="none" strike="noStrike" cap="none" normalizeH="0" baseline="0" dirty="0">
                          <a:ln>
                            <a:noFill/>
                          </a:ln>
                          <a:solidFill>
                            <a:schemeClr val="bg1"/>
                          </a:solidFill>
                          <a:effectLst/>
                          <a:latin typeface="Tahoma" panose="020B0604030504040204" pitchFamily="34" charset="0"/>
                          <a:ea typeface="+mn-ea"/>
                          <a:cs typeface="Times New Roman" panose="02020603050405020304" pitchFamily="18" charset="0"/>
                          <a:sym typeface="Arial"/>
                        </a:rPr>
                        <a:t>4* line -4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82014580"/>
                  </a:ext>
                </a:extLst>
              </a:tr>
            </a:tbl>
          </a:graphicData>
        </a:graphic>
      </p:graphicFrame>
      <p:graphicFrame>
        <p:nvGraphicFramePr>
          <p:cNvPr id="19" name="Object 4" descr="Negative 2 times line plus left parenthesis 2 times Size right parenthesis."/>
          <p:cNvGraphicFramePr>
            <a:graphicFrameLocks noChangeAspect="1"/>
          </p:cNvGraphicFramePr>
          <p:nvPr>
            <p:extLst/>
          </p:nvPr>
        </p:nvGraphicFramePr>
        <p:xfrm>
          <a:off x="3722329" y="2663813"/>
          <a:ext cx="2085975" cy="331788"/>
        </p:xfrm>
        <a:graphic>
          <a:graphicData uri="http://schemas.openxmlformats.org/presentationml/2006/ole">
            <mc:AlternateContent xmlns:mc="http://schemas.openxmlformats.org/markup-compatibility/2006">
              <mc:Choice xmlns:v="urn:schemas-microsoft-com:vml" Requires="v">
                <p:oleObj spid="_x0000_s28728" name="Equation" r:id="rId3" imgW="2717640" imgH="431640" progId="Equation.DSMT4">
                  <p:embed/>
                </p:oleObj>
              </mc:Choice>
              <mc:Fallback>
                <p:oleObj name="Equation" r:id="rId3" imgW="2717640" imgH="431640" progId="Equation.DSMT4">
                  <p:embed/>
                  <p:pic>
                    <p:nvPicPr>
                      <p:cNvPr id="19" name="Object 4" descr="Negative 2 times line plus left parenthesis 2 times Size right parenthesis."/>
                      <p:cNvPicPr/>
                      <p:nvPr/>
                    </p:nvPicPr>
                    <p:blipFill>
                      <a:blip r:embed="rId4"/>
                      <a:stretch>
                        <a:fillRect/>
                      </a:stretch>
                    </p:blipFill>
                    <p:spPr>
                      <a:xfrm>
                        <a:off x="3722329" y="2663813"/>
                        <a:ext cx="2085975" cy="331788"/>
                      </a:xfrm>
                      <a:prstGeom prst="rect">
                        <a:avLst/>
                      </a:prstGeom>
                    </p:spPr>
                  </p:pic>
                </p:oleObj>
              </mc:Fallback>
            </mc:AlternateContent>
          </a:graphicData>
        </a:graphic>
      </p:graphicFrame>
      <p:graphicFrame>
        <p:nvGraphicFramePr>
          <p:cNvPr id="13" name="Object 5" descr="Negative 2 times line, plus 8."/>
          <p:cNvGraphicFramePr>
            <a:graphicFrameLocks noChangeAspect="1"/>
          </p:cNvGraphicFramePr>
          <p:nvPr>
            <p:extLst/>
          </p:nvPr>
        </p:nvGraphicFramePr>
        <p:xfrm>
          <a:off x="3722329" y="3027015"/>
          <a:ext cx="1335087" cy="263525"/>
        </p:xfrm>
        <a:graphic>
          <a:graphicData uri="http://schemas.openxmlformats.org/presentationml/2006/ole">
            <mc:AlternateContent xmlns:mc="http://schemas.openxmlformats.org/markup-compatibility/2006">
              <mc:Choice xmlns:v="urn:schemas-microsoft-com:vml" Requires="v">
                <p:oleObj spid="_x0000_s28729" name="Equation" r:id="rId5" imgW="1739880" imgH="342720" progId="Equation.DSMT4">
                  <p:embed/>
                </p:oleObj>
              </mc:Choice>
              <mc:Fallback>
                <p:oleObj name="Equation" r:id="rId5" imgW="1739880" imgH="342720" progId="Equation.DSMT4">
                  <p:embed/>
                  <p:pic>
                    <p:nvPicPr>
                      <p:cNvPr id="13" name="Object 5" descr="Negative 2 times line, plus 8."/>
                      <p:cNvPicPr/>
                      <p:nvPr/>
                    </p:nvPicPr>
                    <p:blipFill>
                      <a:blip r:embed="rId6"/>
                      <a:stretch>
                        <a:fillRect/>
                      </a:stretch>
                    </p:blipFill>
                    <p:spPr>
                      <a:xfrm>
                        <a:off x="3722329" y="3027015"/>
                        <a:ext cx="1335087" cy="263525"/>
                      </a:xfrm>
                      <a:prstGeom prst="rect">
                        <a:avLst/>
                      </a:prstGeom>
                    </p:spPr>
                  </p:pic>
                </p:oleObj>
              </mc:Fallback>
            </mc:AlternateContent>
          </a:graphicData>
        </a:graphic>
      </p:graphicFrame>
      <p:graphicFrame>
        <p:nvGraphicFramePr>
          <p:cNvPr id="14" name="Object 6" descr="Negative 2 times line, plus 6."/>
          <p:cNvGraphicFramePr>
            <a:graphicFrameLocks noChangeAspect="1"/>
          </p:cNvGraphicFramePr>
          <p:nvPr>
            <p:extLst/>
          </p:nvPr>
        </p:nvGraphicFramePr>
        <p:xfrm>
          <a:off x="3722329" y="3392831"/>
          <a:ext cx="1344612" cy="263525"/>
        </p:xfrm>
        <a:graphic>
          <a:graphicData uri="http://schemas.openxmlformats.org/presentationml/2006/ole">
            <mc:AlternateContent xmlns:mc="http://schemas.openxmlformats.org/markup-compatibility/2006">
              <mc:Choice xmlns:v="urn:schemas-microsoft-com:vml" Requires="v">
                <p:oleObj spid="_x0000_s28730" name="Equation" r:id="rId7" imgW="1752480" imgH="342720" progId="Equation.DSMT4">
                  <p:embed/>
                </p:oleObj>
              </mc:Choice>
              <mc:Fallback>
                <p:oleObj name="Equation" r:id="rId7" imgW="1752480" imgH="342720" progId="Equation.DSMT4">
                  <p:embed/>
                  <p:pic>
                    <p:nvPicPr>
                      <p:cNvPr id="14" name="Object 6" descr="Negative 2 times line, plus 6."/>
                      <p:cNvPicPr/>
                      <p:nvPr/>
                    </p:nvPicPr>
                    <p:blipFill>
                      <a:blip r:embed="rId8"/>
                      <a:stretch>
                        <a:fillRect/>
                      </a:stretch>
                    </p:blipFill>
                    <p:spPr>
                      <a:xfrm>
                        <a:off x="3722329" y="3392831"/>
                        <a:ext cx="1344612" cy="263525"/>
                      </a:xfrm>
                      <a:prstGeom prst="rect">
                        <a:avLst/>
                      </a:prstGeom>
                    </p:spPr>
                  </p:pic>
                </p:oleObj>
              </mc:Fallback>
            </mc:AlternateContent>
          </a:graphicData>
        </a:graphic>
      </p:graphicFrame>
      <p:graphicFrame>
        <p:nvGraphicFramePr>
          <p:cNvPr id="17" name="Object 7" descr="4 times line, minus 4."/>
          <p:cNvGraphicFramePr>
            <a:graphicFrameLocks noChangeAspect="1"/>
          </p:cNvGraphicFramePr>
          <p:nvPr>
            <p:extLst/>
          </p:nvPr>
        </p:nvGraphicFramePr>
        <p:xfrm>
          <a:off x="7153736" y="2710148"/>
          <a:ext cx="1071562" cy="263525"/>
        </p:xfrm>
        <a:graphic>
          <a:graphicData uri="http://schemas.openxmlformats.org/presentationml/2006/ole">
            <mc:AlternateContent xmlns:mc="http://schemas.openxmlformats.org/markup-compatibility/2006">
              <mc:Choice xmlns:v="urn:schemas-microsoft-com:vml" Requires="v">
                <p:oleObj spid="_x0000_s28731" name="Equation" r:id="rId9" imgW="1396800" imgH="342720" progId="Equation.DSMT4">
                  <p:embed/>
                </p:oleObj>
              </mc:Choice>
              <mc:Fallback>
                <p:oleObj name="Equation" r:id="rId9" imgW="1396800" imgH="342720" progId="Equation.DSMT4">
                  <p:embed/>
                  <p:pic>
                    <p:nvPicPr>
                      <p:cNvPr id="17" name="Object 7" descr="4 times line, minus 4."/>
                      <p:cNvPicPr/>
                      <p:nvPr/>
                    </p:nvPicPr>
                    <p:blipFill>
                      <a:blip r:embed="rId10"/>
                      <a:stretch>
                        <a:fillRect/>
                      </a:stretch>
                    </p:blipFill>
                    <p:spPr>
                      <a:xfrm>
                        <a:off x="7153736" y="2710148"/>
                        <a:ext cx="1071562" cy="263525"/>
                      </a:xfrm>
                      <a:prstGeom prst="rect">
                        <a:avLst/>
                      </a:prstGeom>
                    </p:spPr>
                  </p:pic>
                </p:oleObj>
              </mc:Fallback>
            </mc:AlternateContent>
          </a:graphicData>
        </a:graphic>
      </p:graphicFrame>
      <p:graphicFrame>
        <p:nvGraphicFramePr>
          <p:cNvPr id="15" name="Object 8" descr="4 times line, minus 4."/>
          <p:cNvGraphicFramePr>
            <a:graphicFrameLocks noChangeAspect="1"/>
          </p:cNvGraphicFramePr>
          <p:nvPr>
            <p:extLst/>
          </p:nvPr>
        </p:nvGraphicFramePr>
        <p:xfrm>
          <a:off x="7194678" y="3027014"/>
          <a:ext cx="1071562" cy="263525"/>
        </p:xfrm>
        <a:graphic>
          <a:graphicData uri="http://schemas.openxmlformats.org/presentationml/2006/ole">
            <mc:AlternateContent xmlns:mc="http://schemas.openxmlformats.org/markup-compatibility/2006">
              <mc:Choice xmlns:v="urn:schemas-microsoft-com:vml" Requires="v">
                <p:oleObj spid="_x0000_s28732" name="Equation" r:id="rId11" imgW="1396800" imgH="342720" progId="Equation.DSMT4">
                  <p:embed/>
                </p:oleObj>
              </mc:Choice>
              <mc:Fallback>
                <p:oleObj name="Equation" r:id="rId11" imgW="1396800" imgH="342720" progId="Equation.DSMT4">
                  <p:embed/>
                  <p:pic>
                    <p:nvPicPr>
                      <p:cNvPr id="15" name="Object 8" descr="4 times line, minus 4."/>
                      <p:cNvPicPr/>
                      <p:nvPr/>
                    </p:nvPicPr>
                    <p:blipFill>
                      <a:blip r:embed="rId12"/>
                      <a:stretch>
                        <a:fillRect/>
                      </a:stretch>
                    </p:blipFill>
                    <p:spPr>
                      <a:xfrm>
                        <a:off x="7194678" y="3027014"/>
                        <a:ext cx="1071562" cy="263525"/>
                      </a:xfrm>
                      <a:prstGeom prst="rect">
                        <a:avLst/>
                      </a:prstGeom>
                    </p:spPr>
                  </p:pic>
                </p:oleObj>
              </mc:Fallback>
            </mc:AlternateContent>
          </a:graphicData>
        </a:graphic>
      </p:graphicFrame>
      <p:graphicFrame>
        <p:nvGraphicFramePr>
          <p:cNvPr id="16" name="Object 9" descr="4 times line, minus 4."/>
          <p:cNvGraphicFramePr>
            <a:graphicFrameLocks noChangeAspect="1"/>
          </p:cNvGraphicFramePr>
          <p:nvPr>
            <p:extLst/>
          </p:nvPr>
        </p:nvGraphicFramePr>
        <p:xfrm>
          <a:off x="7194678" y="3396833"/>
          <a:ext cx="1071562" cy="263525"/>
        </p:xfrm>
        <a:graphic>
          <a:graphicData uri="http://schemas.openxmlformats.org/presentationml/2006/ole">
            <mc:AlternateContent xmlns:mc="http://schemas.openxmlformats.org/markup-compatibility/2006">
              <mc:Choice xmlns:v="urn:schemas-microsoft-com:vml" Requires="v">
                <p:oleObj spid="_x0000_s28733" name="Equation" r:id="rId13" imgW="1396800" imgH="342720" progId="Equation.DSMT4">
                  <p:embed/>
                </p:oleObj>
              </mc:Choice>
              <mc:Fallback>
                <p:oleObj name="Equation" r:id="rId13" imgW="1396800" imgH="342720" progId="Equation.DSMT4">
                  <p:embed/>
                  <p:pic>
                    <p:nvPicPr>
                      <p:cNvPr id="16" name="Object 9" descr="4 times line, minus 4."/>
                      <p:cNvPicPr/>
                      <p:nvPr/>
                    </p:nvPicPr>
                    <p:blipFill>
                      <a:blip r:embed="rId10"/>
                      <a:stretch>
                        <a:fillRect/>
                      </a:stretch>
                    </p:blipFill>
                    <p:spPr>
                      <a:xfrm>
                        <a:off x="7194678" y="3396833"/>
                        <a:ext cx="1071562" cy="263525"/>
                      </a:xfrm>
                      <a:prstGeom prst="rect">
                        <a:avLst/>
                      </a:prstGeom>
                    </p:spPr>
                  </p:pic>
                </p:oleObj>
              </mc:Fallback>
            </mc:AlternateContent>
          </a:graphicData>
        </a:graphic>
      </p:graphicFrame>
      <p:pic>
        <p:nvPicPr>
          <p:cNvPr id="9" name="Picture 10" descr="A diagram illustrates 2 pseudo code outputs. The first pseudo code has 10 lines. The lines read as follows. Line 1. hash series of equals hash. Line 2. pipe left angle bracket right angle bracket left angle bracket right angle bracket pipe. Line 3. pipe left angle bracket right angle bracket 4 periods left angle bracket right angle bracket pipe. Line 4. pipe left angle bracket right angle bracket 8 periods left angle bracket right angle bracket pipe. Line 5. pipe left angle bracket right angle bracket 12 periods left angle bracket right angle bracket pipe. Line 6. pipe left angle bracket right angle bracket 12 periods left angle bracket right angle bracket pipe. Line 7. pipe left angle bracket right angle bracket 8 periods left angle bracket right angle bracket pipe. Line 8. pipe left angle bracket right angle bracket 4 periods left angle bracket right angle bracket pipe. Line 9. pipe left angle bracket right angle bracket left angle bracket right angle bracket pipe. Line 10. Hash series of equals hash. The second pseudo code has 8 lines. The lines read as follows. Line 1. hash series of equals hash. Line 2. pipe left angle bracket right angle bracket left angle bracket right angle bracket pipe. Line 3. pipe left angle bracket right angle bracket 4 periods left angle bracket right angle bracket pipe. Line 4. pipe left angle bracket right angle bracket 8 periods left angle bracket right angle bracket pipe. Line 5. pipe left angle bracket right angle bracket 8 periods left angle bracket right angle bracket pipe. Line 6. pipe left angle bracket right angle bracket 4 periods left angle bracket right angle bracket pipe. Line 7. pipe left angle bracket right angle bracket left angle bracket right angle bracket pipe. Line 8. hash series of equals hash."/>
          <p:cNvPicPr>
            <a:picLocks noChangeAspect="1"/>
          </p:cNvPicPr>
          <p:nvPr/>
        </p:nvPicPr>
        <p:blipFill>
          <a:blip r:embed="rId14"/>
          <a:stretch>
            <a:fillRect/>
          </a:stretch>
        </p:blipFill>
        <p:spPr>
          <a:xfrm>
            <a:off x="1099779" y="3813798"/>
            <a:ext cx="5576888" cy="2447411"/>
          </a:xfrm>
          <a:prstGeom prst="rect">
            <a:avLst/>
          </a:prstGeom>
        </p:spPr>
      </p:pic>
    </p:spTree>
    <p:extLst>
      <p:ext uri="{BB962C8B-B14F-4D97-AF65-F5344CB8AC3E}">
        <p14:creationId xmlns:p14="http://schemas.microsoft.com/office/powerpoint/2010/main" val="347083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Solution 2</a:t>
            </a:r>
          </a:p>
        </p:txBody>
      </p:sp>
      <p:pic>
        <p:nvPicPr>
          <p:cNvPr id="4" name="Picture 2" descr="Computer code has 19 lines. The lines read as follows. Line 1. public static final i n t SIZE equals 4 semicolon. Line 2. forward slash forward slash Prints the expanding pattern of less than sign greater than sign for the top half of the figure period. Line 3. public static void top Half left parenthesis right parenthesis left brace. Line 4, indented once. for left parenthesis i n t line equals 1 semicolon line less than sign equals SIZE semicolon line plus plus right parenthesis left brace. Line 5, indented twice. System period out period print left parenthesis double quote pipe double quote right parenthesis semicolon. Line 6, indented twice. for left parenthesis i n t space equals 1 semicolon space less than sign equals left parenthesis line asterisk negative 2 plus left parenthesis 2 asterisk SIZE right parenthesis right parenthesis semicolon space plus plus right parenthesis left brace. Line 7, indented 3 times. System period out period print left parenthesis double quote double quote right parenthesis semicolon. Line 8, indented twice. right brace. Line 9, indented twice. System period out period print left parenthesis double quote less than sign greater than sign double quote right parenthesis semicolon. Line 10, indented twice. for left parenthesis i n t dot equals 1 semicolon dot less than sign equals left parenthesis line asterisk 4 minus 4 right parenthesis semicolon dot plus plus right parenthesis left brace. Line 11, indented 3 times. System period out period print left parenthesis double quote period double quote right parenthesis semicolon. Line 12, indented twice. right brace. Line 13, indented twice. System period out period print left parenthesis double quote less than sign greater than sign double quote right parenthesis semicolon. Line 14, indented twice. for left parenthesis i n t space equals 1 semicolon space less than sign equals left parenthesis line asterisk negative 2 plus left parenthesis 2 asterisk SIZE right parenthesis right parenthesis semicolon space plus plus right parenthesis left brace. Line 15, indented 3 times. System period out period print left parenthesis double quote double quote right parenthesis semicolon. Line 16, indented twice. right brace. Line 17, indented twice. System period out period print l n left parenthesis double quote pipe double quote right parenthesis semicolon. Line 18, indented once. right brace. Line 19. right brace."/>
          <p:cNvPicPr>
            <a:picLocks noChangeAspect="1"/>
          </p:cNvPicPr>
          <p:nvPr/>
        </p:nvPicPr>
        <p:blipFill>
          <a:blip r:embed="rId2"/>
          <a:stretch>
            <a:fillRect/>
          </a:stretch>
        </p:blipFill>
        <p:spPr>
          <a:xfrm>
            <a:off x="469646" y="1615561"/>
            <a:ext cx="7788084" cy="4400551"/>
          </a:xfrm>
          <a:prstGeom prst="rect">
            <a:avLst/>
          </a:prstGeom>
        </p:spPr>
      </p:pic>
    </p:spTree>
    <p:extLst>
      <p:ext uri="{BB962C8B-B14F-4D97-AF65-F5344CB8AC3E}">
        <p14:creationId xmlns:p14="http://schemas.microsoft.com/office/powerpoint/2010/main" val="2126973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Tables and Constant</a:t>
            </a:r>
          </a:p>
        </p:txBody>
      </p:sp>
      <p:sp>
        <p:nvSpPr>
          <p:cNvPr id="3" name="Content Placeholder 2"/>
          <p:cNvSpPr>
            <a:spLocks noGrp="1"/>
          </p:cNvSpPr>
          <p:nvPr>
            <p:ph type="body" idx="1"/>
          </p:nvPr>
        </p:nvSpPr>
        <p:spPr>
          <a:xfrm>
            <a:off x="457200" y="1600202"/>
            <a:ext cx="8229600" cy="887360"/>
          </a:xfrm>
        </p:spPr>
        <p:txBody>
          <a:bodyPr/>
          <a:lstStyle/>
          <a:p>
            <a:pPr indent="-256032"/>
            <a:r>
              <a:rPr lang="en-US" altLang="en-US" sz="2200" dirty="0"/>
              <a:t>Let’s modify our loop table to use </a:t>
            </a:r>
            <a:r>
              <a:rPr lang="en-US" altLang="en-US" sz="2200" dirty="0">
                <a:latin typeface="Courier New" panose="02070309020205020404" pitchFamily="49" charset="0"/>
              </a:rPr>
              <a:t>SIZE</a:t>
            </a:r>
            <a:endParaRPr lang="en-US" altLang="en-US" sz="2200" dirty="0"/>
          </a:p>
          <a:p>
            <a:pPr marL="740664" lvl="1" indent="-283464"/>
            <a:r>
              <a:rPr lang="en-US" altLang="en-US" sz="2200" dirty="0"/>
              <a:t>This can change the amount added in the loop expression</a:t>
            </a:r>
          </a:p>
        </p:txBody>
      </p:sp>
      <p:graphicFrame>
        <p:nvGraphicFramePr>
          <p:cNvPr id="11" name="Table 3"/>
          <p:cNvGraphicFramePr>
            <a:graphicFrameLocks noGrp="1"/>
          </p:cNvGraphicFramePr>
          <p:nvPr>
            <p:extLst>
              <p:ext uri="{D42A27DB-BD31-4B8C-83A1-F6EECF244321}">
                <p14:modId xmlns:p14="http://schemas.microsoft.com/office/powerpoint/2010/main" val="1748296185"/>
              </p:ext>
            </p:extLst>
          </p:nvPr>
        </p:nvGraphicFramePr>
        <p:xfrm>
          <a:off x="657225" y="2589853"/>
          <a:ext cx="8029575" cy="1149985"/>
        </p:xfrm>
        <a:graphic>
          <a:graphicData uri="http://schemas.openxmlformats.org/drawingml/2006/table">
            <a:tbl>
              <a:tblPr firstRow="1"/>
              <a:tblGrid>
                <a:gridCol w="738188">
                  <a:extLst>
                    <a:ext uri="{9D8B030D-6E8A-4147-A177-3AD203B41FA5}">
                      <a16:colId xmlns:a16="http://schemas.microsoft.com/office/drawing/2014/main" val="1600136871"/>
                    </a:ext>
                  </a:extLst>
                </a:gridCol>
                <a:gridCol w="1016000">
                  <a:extLst>
                    <a:ext uri="{9D8B030D-6E8A-4147-A177-3AD203B41FA5}">
                      <a16:colId xmlns:a16="http://schemas.microsoft.com/office/drawing/2014/main" val="3923797238"/>
                    </a:ext>
                  </a:extLst>
                </a:gridCol>
                <a:gridCol w="1179512">
                  <a:extLst>
                    <a:ext uri="{9D8B030D-6E8A-4147-A177-3AD203B41FA5}">
                      <a16:colId xmlns:a16="http://schemas.microsoft.com/office/drawing/2014/main" val="1156304560"/>
                    </a:ext>
                  </a:extLst>
                </a:gridCol>
                <a:gridCol w="2384425">
                  <a:extLst>
                    <a:ext uri="{9D8B030D-6E8A-4147-A177-3AD203B41FA5}">
                      <a16:colId xmlns:a16="http://schemas.microsoft.com/office/drawing/2014/main" val="4073897247"/>
                    </a:ext>
                  </a:extLst>
                </a:gridCol>
                <a:gridCol w="1162050">
                  <a:extLst>
                    <a:ext uri="{9D8B030D-6E8A-4147-A177-3AD203B41FA5}">
                      <a16:colId xmlns:a16="http://schemas.microsoft.com/office/drawing/2014/main" val="3985453077"/>
                    </a:ext>
                  </a:extLst>
                </a:gridCol>
                <a:gridCol w="1549400">
                  <a:extLst>
                    <a:ext uri="{9D8B030D-6E8A-4147-A177-3AD203B41FA5}">
                      <a16:colId xmlns:a16="http://schemas.microsoft.com/office/drawing/2014/main" val="3681110637"/>
                    </a:ext>
                  </a:extLst>
                </a:gridCol>
              </a:tblGrid>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SIZE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line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spaces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600" b="1" i="0" u="none" strike="noStrike" cap="none" normalizeH="0" baseline="0" dirty="0">
                        <a:ln>
                          <a:noFill/>
                        </a:ln>
                        <a:solidFill>
                          <a:srgbClr val="800000"/>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dots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1" i="0" u="none" strike="noStrike" cap="none" normalizeH="0" baseline="0" dirty="0">
                        <a:ln>
                          <a:noFill/>
                        </a:ln>
                        <a:solidFill>
                          <a:srgbClr val="800000"/>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69178923"/>
                  </a:ext>
                </a:extLst>
              </a:tr>
              <a:tr h="39687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1,2,3,4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6,4,2,0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bg1"/>
                          </a:solidFill>
                          <a:effectLst/>
                          <a:latin typeface="+mn-lt"/>
                          <a:cs typeface="Times New Roman" panose="02020603050405020304" pitchFamily="18" charset="0"/>
                        </a:rPr>
                        <a:t>-2 *line+8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0,4,8,12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bg1"/>
                          </a:solidFill>
                          <a:effectLst/>
                          <a:latin typeface="+mn-lt"/>
                          <a:cs typeface="Times New Roman" panose="02020603050405020304" pitchFamily="18" charset="0"/>
                        </a:rPr>
                        <a:t>4* line -4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054243190"/>
                  </a:ext>
                </a:extLst>
              </a:tr>
              <a:tr h="38735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1,2,3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bg1"/>
                          </a:solidFill>
                          <a:effectLst/>
                          <a:latin typeface="+mn-lt"/>
                          <a:cs typeface="Times New Roman" panose="02020603050405020304" pitchFamily="18" charset="0"/>
                        </a:rPr>
                        <a:t>-2* line+6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0,4,8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defRPr/>
                      </a:pPr>
                      <a:r>
                        <a:rPr kumimoji="0" lang="en-US" altLang="en-US" sz="1800" b="0" i="0" u="none" strike="noStrike" cap="none" normalizeH="0" baseline="0" dirty="0">
                          <a:ln>
                            <a:noFill/>
                          </a:ln>
                          <a:solidFill>
                            <a:schemeClr val="bg1"/>
                          </a:solidFill>
                          <a:effectLst/>
                          <a:latin typeface="Tahoma" panose="020B0604030504040204" pitchFamily="34" charset="0"/>
                          <a:ea typeface="+mn-ea"/>
                          <a:cs typeface="Times New Roman" panose="02020603050405020304" pitchFamily="18" charset="0"/>
                          <a:sym typeface="Arial"/>
                        </a:rPr>
                        <a:t>4* line -4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82014580"/>
                  </a:ext>
                </a:extLst>
              </a:tr>
            </a:tbl>
          </a:graphicData>
        </a:graphic>
      </p:graphicFrame>
      <p:graphicFrame>
        <p:nvGraphicFramePr>
          <p:cNvPr id="19" name="Object 4" descr="Negative 2 times line plus left parenthesis 2 times Size right parenthesis."/>
          <p:cNvGraphicFramePr>
            <a:graphicFrameLocks noChangeAspect="1"/>
          </p:cNvGraphicFramePr>
          <p:nvPr>
            <p:extLst>
              <p:ext uri="{D42A27DB-BD31-4B8C-83A1-F6EECF244321}">
                <p14:modId xmlns:p14="http://schemas.microsoft.com/office/powerpoint/2010/main" val="4116220024"/>
              </p:ext>
            </p:extLst>
          </p:nvPr>
        </p:nvGraphicFramePr>
        <p:xfrm>
          <a:off x="3722329" y="2663813"/>
          <a:ext cx="2085975" cy="331788"/>
        </p:xfrm>
        <a:graphic>
          <a:graphicData uri="http://schemas.openxmlformats.org/presentationml/2006/ole">
            <mc:AlternateContent xmlns:mc="http://schemas.openxmlformats.org/markup-compatibility/2006">
              <mc:Choice xmlns:v="urn:schemas-microsoft-com:vml" Requires="v">
                <p:oleObj spid="_x0000_s22346" name="Equation" r:id="rId3" imgW="2717640" imgH="431640" progId="Equation.DSMT4">
                  <p:embed/>
                </p:oleObj>
              </mc:Choice>
              <mc:Fallback>
                <p:oleObj name="Equation" r:id="rId3" imgW="2717640" imgH="431640" progId="Equation.DSMT4">
                  <p:embed/>
                  <p:pic>
                    <p:nvPicPr>
                      <p:cNvPr id="13" name="Object 8"/>
                      <p:cNvPicPr/>
                      <p:nvPr/>
                    </p:nvPicPr>
                    <p:blipFill>
                      <a:blip r:embed="rId4"/>
                      <a:stretch>
                        <a:fillRect/>
                      </a:stretch>
                    </p:blipFill>
                    <p:spPr>
                      <a:xfrm>
                        <a:off x="3722329" y="2663813"/>
                        <a:ext cx="2085975" cy="331788"/>
                      </a:xfrm>
                      <a:prstGeom prst="rect">
                        <a:avLst/>
                      </a:prstGeom>
                    </p:spPr>
                  </p:pic>
                </p:oleObj>
              </mc:Fallback>
            </mc:AlternateContent>
          </a:graphicData>
        </a:graphic>
      </p:graphicFrame>
      <p:graphicFrame>
        <p:nvGraphicFramePr>
          <p:cNvPr id="13" name="Object 5" descr="Negative 2 times line, plus 8."/>
          <p:cNvGraphicFramePr>
            <a:graphicFrameLocks noChangeAspect="1"/>
          </p:cNvGraphicFramePr>
          <p:nvPr>
            <p:extLst>
              <p:ext uri="{D42A27DB-BD31-4B8C-83A1-F6EECF244321}">
                <p14:modId xmlns:p14="http://schemas.microsoft.com/office/powerpoint/2010/main" val="2527877830"/>
              </p:ext>
            </p:extLst>
          </p:nvPr>
        </p:nvGraphicFramePr>
        <p:xfrm>
          <a:off x="3722329" y="3027015"/>
          <a:ext cx="1335087" cy="263525"/>
        </p:xfrm>
        <a:graphic>
          <a:graphicData uri="http://schemas.openxmlformats.org/presentationml/2006/ole">
            <mc:AlternateContent xmlns:mc="http://schemas.openxmlformats.org/markup-compatibility/2006">
              <mc:Choice xmlns:v="urn:schemas-microsoft-com:vml" Requires="v">
                <p:oleObj spid="_x0000_s22347" name="Equation" r:id="rId5" imgW="1739880" imgH="342720" progId="Equation.DSMT4">
                  <p:embed/>
                </p:oleObj>
              </mc:Choice>
              <mc:Fallback>
                <p:oleObj name="Equation" r:id="rId5" imgW="1739880" imgH="342720" progId="Equation.DSMT4">
                  <p:embed/>
                  <p:pic>
                    <p:nvPicPr>
                      <p:cNvPr id="7" name="Object 8"/>
                      <p:cNvPicPr/>
                      <p:nvPr/>
                    </p:nvPicPr>
                    <p:blipFill>
                      <a:blip r:embed="rId6"/>
                      <a:stretch>
                        <a:fillRect/>
                      </a:stretch>
                    </p:blipFill>
                    <p:spPr>
                      <a:xfrm>
                        <a:off x="3722329" y="3027015"/>
                        <a:ext cx="1335087" cy="263525"/>
                      </a:xfrm>
                      <a:prstGeom prst="rect">
                        <a:avLst/>
                      </a:prstGeom>
                    </p:spPr>
                  </p:pic>
                </p:oleObj>
              </mc:Fallback>
            </mc:AlternateContent>
          </a:graphicData>
        </a:graphic>
      </p:graphicFrame>
      <p:graphicFrame>
        <p:nvGraphicFramePr>
          <p:cNvPr id="14" name="Object 6" descr="Negative 2 times line, plus 6."/>
          <p:cNvGraphicFramePr>
            <a:graphicFrameLocks noChangeAspect="1"/>
          </p:cNvGraphicFramePr>
          <p:nvPr>
            <p:extLst>
              <p:ext uri="{D42A27DB-BD31-4B8C-83A1-F6EECF244321}">
                <p14:modId xmlns:p14="http://schemas.microsoft.com/office/powerpoint/2010/main" val="1962776503"/>
              </p:ext>
            </p:extLst>
          </p:nvPr>
        </p:nvGraphicFramePr>
        <p:xfrm>
          <a:off x="3722329" y="3392831"/>
          <a:ext cx="1344612" cy="263525"/>
        </p:xfrm>
        <a:graphic>
          <a:graphicData uri="http://schemas.openxmlformats.org/presentationml/2006/ole">
            <mc:AlternateContent xmlns:mc="http://schemas.openxmlformats.org/markup-compatibility/2006">
              <mc:Choice xmlns:v="urn:schemas-microsoft-com:vml" Requires="v">
                <p:oleObj spid="_x0000_s22348" name="Equation" r:id="rId7" imgW="1752480" imgH="342720" progId="Equation.DSMT4">
                  <p:embed/>
                </p:oleObj>
              </mc:Choice>
              <mc:Fallback>
                <p:oleObj name="Equation" r:id="rId7" imgW="1752480" imgH="342720" progId="Equation.DSMT4">
                  <p:embed/>
                  <p:pic>
                    <p:nvPicPr>
                      <p:cNvPr id="13" name="Object 8"/>
                      <p:cNvPicPr/>
                      <p:nvPr/>
                    </p:nvPicPr>
                    <p:blipFill>
                      <a:blip r:embed="rId8"/>
                      <a:stretch>
                        <a:fillRect/>
                      </a:stretch>
                    </p:blipFill>
                    <p:spPr>
                      <a:xfrm>
                        <a:off x="3722329" y="3392831"/>
                        <a:ext cx="1344612" cy="263525"/>
                      </a:xfrm>
                      <a:prstGeom prst="rect">
                        <a:avLst/>
                      </a:prstGeom>
                    </p:spPr>
                  </p:pic>
                </p:oleObj>
              </mc:Fallback>
            </mc:AlternateContent>
          </a:graphicData>
        </a:graphic>
      </p:graphicFrame>
      <p:graphicFrame>
        <p:nvGraphicFramePr>
          <p:cNvPr id="17" name="Object 7" descr="4 times line, minus 4."/>
          <p:cNvGraphicFramePr>
            <a:graphicFrameLocks noChangeAspect="1"/>
          </p:cNvGraphicFramePr>
          <p:nvPr>
            <p:extLst>
              <p:ext uri="{D42A27DB-BD31-4B8C-83A1-F6EECF244321}">
                <p14:modId xmlns:p14="http://schemas.microsoft.com/office/powerpoint/2010/main" val="3739130845"/>
              </p:ext>
            </p:extLst>
          </p:nvPr>
        </p:nvGraphicFramePr>
        <p:xfrm>
          <a:off x="7153736" y="2710148"/>
          <a:ext cx="1071562" cy="263525"/>
        </p:xfrm>
        <a:graphic>
          <a:graphicData uri="http://schemas.openxmlformats.org/presentationml/2006/ole">
            <mc:AlternateContent xmlns:mc="http://schemas.openxmlformats.org/markup-compatibility/2006">
              <mc:Choice xmlns:v="urn:schemas-microsoft-com:vml" Requires="v">
                <p:oleObj spid="_x0000_s22349" name="Equation" r:id="rId9" imgW="1396800" imgH="342720" progId="Equation.DSMT4">
                  <p:embed/>
                </p:oleObj>
              </mc:Choice>
              <mc:Fallback>
                <p:oleObj name="Equation" r:id="rId9" imgW="1396800" imgH="342720" progId="Equation.DSMT4">
                  <p:embed/>
                  <p:pic>
                    <p:nvPicPr>
                      <p:cNvPr id="15" name="Object 8"/>
                      <p:cNvPicPr/>
                      <p:nvPr/>
                    </p:nvPicPr>
                    <p:blipFill>
                      <a:blip r:embed="rId4"/>
                      <a:stretch>
                        <a:fillRect/>
                      </a:stretch>
                    </p:blipFill>
                    <p:spPr>
                      <a:xfrm>
                        <a:off x="7153736" y="2710148"/>
                        <a:ext cx="1071562" cy="263525"/>
                      </a:xfrm>
                      <a:prstGeom prst="rect">
                        <a:avLst/>
                      </a:prstGeom>
                    </p:spPr>
                  </p:pic>
                </p:oleObj>
              </mc:Fallback>
            </mc:AlternateContent>
          </a:graphicData>
        </a:graphic>
      </p:graphicFrame>
      <p:graphicFrame>
        <p:nvGraphicFramePr>
          <p:cNvPr id="15" name="Object 8" descr="4 times line, minus 4."/>
          <p:cNvGraphicFramePr>
            <a:graphicFrameLocks noChangeAspect="1"/>
          </p:cNvGraphicFramePr>
          <p:nvPr>
            <p:extLst>
              <p:ext uri="{D42A27DB-BD31-4B8C-83A1-F6EECF244321}">
                <p14:modId xmlns:p14="http://schemas.microsoft.com/office/powerpoint/2010/main" val="1796535364"/>
              </p:ext>
            </p:extLst>
          </p:nvPr>
        </p:nvGraphicFramePr>
        <p:xfrm>
          <a:off x="7194678" y="3027014"/>
          <a:ext cx="1071562" cy="263525"/>
        </p:xfrm>
        <a:graphic>
          <a:graphicData uri="http://schemas.openxmlformats.org/presentationml/2006/ole">
            <mc:AlternateContent xmlns:mc="http://schemas.openxmlformats.org/markup-compatibility/2006">
              <mc:Choice xmlns:v="urn:schemas-microsoft-com:vml" Requires="v">
                <p:oleObj spid="_x0000_s22350" name="Equation" r:id="rId10" imgW="1396800" imgH="342720" progId="Equation.DSMT4">
                  <p:embed/>
                </p:oleObj>
              </mc:Choice>
              <mc:Fallback>
                <p:oleObj name="Equation" r:id="rId10" imgW="1396800" imgH="342720" progId="Equation.DSMT4">
                  <p:embed/>
                  <p:pic>
                    <p:nvPicPr>
                      <p:cNvPr id="14" name="Object 8"/>
                      <p:cNvPicPr/>
                      <p:nvPr/>
                    </p:nvPicPr>
                    <p:blipFill>
                      <a:blip r:embed="rId6"/>
                      <a:stretch>
                        <a:fillRect/>
                      </a:stretch>
                    </p:blipFill>
                    <p:spPr>
                      <a:xfrm>
                        <a:off x="7194678" y="3027014"/>
                        <a:ext cx="1071562" cy="263525"/>
                      </a:xfrm>
                      <a:prstGeom prst="rect">
                        <a:avLst/>
                      </a:prstGeom>
                    </p:spPr>
                  </p:pic>
                </p:oleObj>
              </mc:Fallback>
            </mc:AlternateContent>
          </a:graphicData>
        </a:graphic>
      </p:graphicFrame>
      <p:graphicFrame>
        <p:nvGraphicFramePr>
          <p:cNvPr id="16" name="Object 9" descr="4 times line, minus 4."/>
          <p:cNvGraphicFramePr>
            <a:graphicFrameLocks noChangeAspect="1"/>
          </p:cNvGraphicFramePr>
          <p:nvPr>
            <p:extLst>
              <p:ext uri="{D42A27DB-BD31-4B8C-83A1-F6EECF244321}">
                <p14:modId xmlns:p14="http://schemas.microsoft.com/office/powerpoint/2010/main" val="3144967023"/>
              </p:ext>
            </p:extLst>
          </p:nvPr>
        </p:nvGraphicFramePr>
        <p:xfrm>
          <a:off x="7194678" y="3396833"/>
          <a:ext cx="1071562" cy="263525"/>
        </p:xfrm>
        <a:graphic>
          <a:graphicData uri="http://schemas.openxmlformats.org/presentationml/2006/ole">
            <mc:AlternateContent xmlns:mc="http://schemas.openxmlformats.org/markup-compatibility/2006">
              <mc:Choice xmlns:v="urn:schemas-microsoft-com:vml" Requires="v">
                <p:oleObj spid="_x0000_s22351" name="Equation" r:id="rId11" imgW="1396800" imgH="342720" progId="Equation.DSMT4">
                  <p:embed/>
                </p:oleObj>
              </mc:Choice>
              <mc:Fallback>
                <p:oleObj name="Equation" r:id="rId11" imgW="1396800" imgH="342720" progId="Equation.DSMT4">
                  <p:embed/>
                  <p:pic>
                    <p:nvPicPr>
                      <p:cNvPr id="15" name="Object 8"/>
                      <p:cNvPicPr/>
                      <p:nvPr/>
                    </p:nvPicPr>
                    <p:blipFill>
                      <a:blip r:embed="rId4"/>
                      <a:stretch>
                        <a:fillRect/>
                      </a:stretch>
                    </p:blipFill>
                    <p:spPr>
                      <a:xfrm>
                        <a:off x="7194678" y="3396833"/>
                        <a:ext cx="1071562" cy="263525"/>
                      </a:xfrm>
                      <a:prstGeom prst="rect">
                        <a:avLst/>
                      </a:prstGeom>
                    </p:spPr>
                  </p:pic>
                </p:oleObj>
              </mc:Fallback>
            </mc:AlternateContent>
          </a:graphicData>
        </a:graphic>
      </p:graphicFrame>
      <p:pic>
        <p:nvPicPr>
          <p:cNvPr id="9" name="Picture 10" descr="A diagram illustrates 2 pseudo code outputs. The first pseudo code has 10 lines. The lines read as follows. Line 1. hash series of equals hash. Line 2. pipe left angle bracket right angle bracket left angle bracket right angle bracket pipe. Line 3. pipe left angle bracket right angle bracket 4 periods left angle bracket right angle bracket pipe. Line 4. pipe left angle bracket right angle bracket 8 periods left angle bracket right angle bracket pipe. Line 5. pipe left angle bracket right angle bracket 12 periods left angle bracket right angle bracket pipe. Line 6. pipe left angle bracket right angle bracket 12 periods left angle bracket right angle bracket pipe. Line 7. pipe left angle bracket right angle bracket 8 periods left angle bracket right angle bracket pipe. Line 8. pipe left angle bracket right angle bracket 4 periods left angle bracket right angle bracket pipe. Line 9. pipe left angle bracket right angle bracket left angle bracket right angle bracket pipe. Line 10. Hash series of equals hash. The second pseudo code has 8 lines. The lines read as follows. Line 1. hash series of equals hash. Line 2. pipe left angle bracket right angle bracket left angle bracket right angle bracket pipe. Line 3. pipe left angle bracket right angle bracket 4 periods left angle bracket right angle bracket pipe. Line 4. pipe left angle bracket right angle bracket 8 periods left angle bracket right angle bracket pipe. Line 5. pipe left angle bracket right angle bracket 8 periods left angle bracket right angle bracket pipe. Line 6. pipe left angle bracket right angle bracket 4 periods left angle bracket right angle bracket pipe. Line 7. pipe left angle bracket right angle bracket left angle bracket right angle bracket pipe. Line 8. hash series of equals hash."/>
          <p:cNvPicPr>
            <a:picLocks noChangeAspect="1"/>
          </p:cNvPicPr>
          <p:nvPr/>
        </p:nvPicPr>
        <p:blipFill>
          <a:blip r:embed="rId12"/>
          <a:stretch>
            <a:fillRect/>
          </a:stretch>
        </p:blipFill>
        <p:spPr>
          <a:xfrm>
            <a:off x="1099779" y="3813798"/>
            <a:ext cx="5576888" cy="2447411"/>
          </a:xfrm>
          <a:prstGeom prst="rect">
            <a:avLst/>
          </a:prstGeom>
        </p:spPr>
      </p:pic>
    </p:spTree>
    <p:extLst>
      <p:ext uri="{BB962C8B-B14F-4D97-AF65-F5344CB8AC3E}">
        <p14:creationId xmlns:p14="http://schemas.microsoft.com/office/powerpoint/2010/main" val="148789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Solution 2</a:t>
            </a:r>
          </a:p>
        </p:txBody>
      </p:sp>
      <p:pic>
        <p:nvPicPr>
          <p:cNvPr id="4" name="Picture 2" descr="Computer code has 19 lines. The lines read as follows. Line 1. public static final i n t SIZE equals 4 semicolon. Line 2. forward slash forward slash Prints the expanding pattern of less than sign greater than sign for the top half of the figure period. Line 3. public static void top Half left parenthesis right parenthesis left brace. Line 4, indented once. for left parenthesis i n t line equals 1 semicolon line less than sign equals SIZE semicolon line plus plus right parenthesis left brace. Line 5, indented twice. System period out period print left parenthesis double quote pipe double quote right parenthesis semicolon. Line 6, indented twice. for left parenthesis i n t space equals 1 semicolon space less than sign equals left parenthesis line asterisk negative 2 plus left parenthesis 2 asterisk SIZE right parenthesis right parenthesis semicolon space plus plus right parenthesis left brace. Line 7, indented 3 times. System period out period print left parenthesis double quote double quote right parenthesis semicolon. Line 8, indented twice. right brace. Line 9, indented twice. System period out period print left parenthesis double quote less than sign greater than sign double quote right parenthesis semicolon. Line 10, indented twice. for left parenthesis i n t dot equals 1 semicolon dot less than sign equals left parenthesis line asterisk 4 minus 4 right parenthesis semicolon dot plus plus right parenthesis left brace. Line 11, indented 3 times. System period out period print left parenthesis double quote period double quote right parenthesis semicolon. Line 12, indented twice. right brace. Line 13, indented twice. System period out period print left parenthesis double quote less than sign greater than sign double quote right parenthesis semicolon. Line 14, indented twice. for left parenthesis i n t space equals 1 semicolon space less than sign equals left parenthesis line asterisk negative 2 plus left parenthesis 2 asterisk SIZE right parenthesis right parenthesis semicolon space plus plus right parenthesis left brace. Line 15, indented 3 times. System period out period print left parenthesis double quote double quote right parenthesis semicolon. Line 16, indented twice. right brace. Line 17, indented twice. System period out period print l n left parenthesis double quote pipe double quote right parenthesis semicolon. Line 18, indented once. right brace. Line 19. right brace."/>
          <p:cNvPicPr>
            <a:picLocks noChangeAspect="1"/>
          </p:cNvPicPr>
          <p:nvPr/>
        </p:nvPicPr>
        <p:blipFill>
          <a:blip r:embed="rId2"/>
          <a:stretch>
            <a:fillRect/>
          </a:stretch>
        </p:blipFill>
        <p:spPr>
          <a:xfrm>
            <a:off x="469646" y="1615561"/>
            <a:ext cx="7788084" cy="4400551"/>
          </a:xfrm>
          <a:prstGeom prst="rect">
            <a:avLst/>
          </a:prstGeom>
        </p:spPr>
      </p:pic>
    </p:spTree>
    <p:extLst>
      <p:ext uri="{BB962C8B-B14F-4D97-AF65-F5344CB8AC3E}">
        <p14:creationId xmlns:p14="http://schemas.microsoft.com/office/powerpoint/2010/main" val="2711097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solidFill>
            <a:srgbClr val="00B0F0"/>
          </a:solidFill>
        </p:spPr>
        <p:txBody>
          <a:bodyPr/>
          <a:lstStyle/>
          <a:p>
            <a:r>
              <a:rPr lang="en-US" sz="4400" dirty="0">
                <a:solidFill>
                  <a:schemeClr val="bg1"/>
                </a:solidFill>
              </a:rPr>
              <a:t>In-Class </a:t>
            </a:r>
            <a:r>
              <a:rPr lang="en-US" sz="4400">
                <a:solidFill>
                  <a:schemeClr val="bg1"/>
                </a:solidFill>
              </a:rPr>
              <a:t>Assignment 3, </a:t>
            </a:r>
            <a:r>
              <a:rPr lang="en-US" sz="4400" dirty="0">
                <a:solidFill>
                  <a:schemeClr val="bg1"/>
                </a:solidFill>
              </a:rPr>
              <a:t>Part 2</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a:xfrm>
            <a:off x="457200" y="1600200"/>
            <a:ext cx="8229600" cy="4784834"/>
          </a:xfrm>
        </p:spPr>
        <p:txBody>
          <a:bodyPr/>
          <a:lstStyle/>
          <a:p>
            <a:r>
              <a:rPr lang="en-US" dirty="0"/>
              <a:t>Update the </a:t>
            </a:r>
            <a:r>
              <a:rPr lang="en-US" dirty="0" err="1"/>
              <a:t>bottomHalf</a:t>
            </a:r>
            <a:r>
              <a:rPr lang="en-US" dirty="0"/>
              <a:t>() method to use the SIZE constant</a:t>
            </a:r>
          </a:p>
          <a:p>
            <a:r>
              <a:rPr lang="en-US" dirty="0"/>
              <a:t>Verify the code works when SIZE is 4.</a:t>
            </a:r>
          </a:p>
          <a:p>
            <a:r>
              <a:rPr lang="en-US" dirty="0"/>
              <a:t>Change the value of SIZE to 3 and verify that it works.</a:t>
            </a:r>
          </a:p>
          <a:p>
            <a:r>
              <a:rPr lang="en-US" dirty="0"/>
              <a:t>Submit the code and both outputs.</a:t>
            </a:r>
          </a:p>
        </p:txBody>
      </p:sp>
    </p:spTree>
    <p:extLst>
      <p:ext uri="{BB962C8B-B14F-4D97-AF65-F5344CB8AC3E}">
        <p14:creationId xmlns:p14="http://schemas.microsoft.com/office/powerpoint/2010/main" val="2103566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 About Constant</a:t>
            </a:r>
          </a:p>
        </p:txBody>
      </p:sp>
      <p:sp>
        <p:nvSpPr>
          <p:cNvPr id="3" name="Text Placeholder 2"/>
          <p:cNvSpPr>
            <a:spLocks noGrp="1"/>
          </p:cNvSpPr>
          <p:nvPr>
            <p:ph type="body" idx="1"/>
          </p:nvPr>
        </p:nvSpPr>
        <p:spPr>
          <a:xfrm>
            <a:off x="457200" y="1600200"/>
            <a:ext cx="8229600" cy="1251155"/>
          </a:xfrm>
        </p:spPr>
        <p:txBody>
          <a:bodyPr/>
          <a:lstStyle/>
          <a:p>
            <a:pPr indent="-256032"/>
            <a:r>
              <a:rPr lang="en-US" altLang="en-US" dirty="0"/>
              <a:t>The constant can change the “intercept” in an expression.</a:t>
            </a:r>
          </a:p>
          <a:p>
            <a:pPr marL="740664" lvl="1" indent="-283464"/>
            <a:r>
              <a:rPr lang="en-US" altLang="en-US" dirty="0"/>
              <a:t>Usually the “slope” is unchanged.</a:t>
            </a:r>
          </a:p>
        </p:txBody>
      </p:sp>
      <p:pic>
        <p:nvPicPr>
          <p:cNvPr id="11" name="Picture 3" descr="Computer code has 4 lines. The lines read as follows. Line 1. public static final i n t SIZE equals 4 semicolon. Line 2. for left parenthesis i n t space equals 1 semicolon space less than sign equals left parenthesis line asterisk negative 2 plus left parenthesis 2 asterisk SIZE right parenthesis right parenthesis semicolon space plus plus right parenthesis left brace. Line 3, indented once. System period out period print left parenthesis double quote double quote right parenthesis semicolon. Line 4. right brace."/>
          <p:cNvPicPr>
            <a:picLocks noChangeAspect="1"/>
          </p:cNvPicPr>
          <p:nvPr/>
        </p:nvPicPr>
        <p:blipFill>
          <a:blip r:embed="rId2"/>
          <a:stretch>
            <a:fillRect/>
          </a:stretch>
        </p:blipFill>
        <p:spPr>
          <a:xfrm>
            <a:off x="1114478" y="2976151"/>
            <a:ext cx="7153222" cy="1722397"/>
          </a:xfrm>
          <a:prstGeom prst="rect">
            <a:avLst/>
          </a:prstGeom>
        </p:spPr>
      </p:pic>
      <p:sp>
        <p:nvSpPr>
          <p:cNvPr id="4" name="Text Placeholder 4"/>
          <p:cNvSpPr>
            <a:spLocks noGrp="1"/>
          </p:cNvSpPr>
          <p:nvPr>
            <p:ph type="body" idx="13"/>
          </p:nvPr>
        </p:nvSpPr>
        <p:spPr>
          <a:xfrm>
            <a:off x="457200" y="4743503"/>
            <a:ext cx="8229600" cy="472869"/>
          </a:xfrm>
        </p:spPr>
        <p:txBody>
          <a:bodyPr/>
          <a:lstStyle/>
          <a:p>
            <a:pPr indent="-256032"/>
            <a:r>
              <a:rPr lang="en-US" altLang="en-US" dirty="0"/>
              <a:t>It doesn’t replace every occurrence of the original value.</a:t>
            </a:r>
          </a:p>
        </p:txBody>
      </p:sp>
      <p:pic>
        <p:nvPicPr>
          <p:cNvPr id="10" name="Picture 5" descr="Computer code has 3 lines. The lines read as follows. Line 1. for left parenthesis I n t dot equals 1 semicolon dot less than sign equals left parenthesis line times 4, minus 4 left parenthesis semicolon dot plus plus right parenthesis left brace. Line 3, indented once. System period out period print left parenthesis double quote period double quote right parenthesis semicolon. Line 4. right brace."/>
          <p:cNvPicPr>
            <a:picLocks noChangeAspect="1"/>
          </p:cNvPicPr>
          <p:nvPr/>
        </p:nvPicPr>
        <p:blipFill>
          <a:blip r:embed="rId3"/>
          <a:stretch>
            <a:fillRect/>
          </a:stretch>
        </p:blipFill>
        <p:spPr>
          <a:xfrm>
            <a:off x="1000178" y="5263997"/>
            <a:ext cx="7658100" cy="1156114"/>
          </a:xfrm>
          <a:prstGeom prst="rect">
            <a:avLst/>
          </a:prstGeom>
        </p:spPr>
      </p:pic>
    </p:spTree>
    <p:extLst>
      <p:ext uri="{BB962C8B-B14F-4D97-AF65-F5344CB8AC3E}">
        <p14:creationId xmlns:p14="http://schemas.microsoft.com/office/powerpoint/2010/main" val="2921169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Complex Figures</a:t>
            </a:r>
          </a:p>
        </p:txBody>
      </p:sp>
      <p:sp>
        <p:nvSpPr>
          <p:cNvPr id="3" name="Content Placeholder 2"/>
          <p:cNvSpPr>
            <a:spLocks noGrp="1"/>
          </p:cNvSpPr>
          <p:nvPr>
            <p:ph type="body" idx="1"/>
          </p:nvPr>
        </p:nvSpPr>
        <p:spPr>
          <a:xfrm>
            <a:off x="457200" y="1600200"/>
            <a:ext cx="4933950" cy="4450759"/>
          </a:xfrm>
        </p:spPr>
        <p:txBody>
          <a:bodyPr/>
          <a:lstStyle/>
          <a:p>
            <a:pPr indent="-256032"/>
            <a:r>
              <a:rPr lang="en-US" altLang="en-US" dirty="0"/>
              <a:t>Use nested </a:t>
            </a:r>
            <a:r>
              <a:rPr lang="en-US" altLang="en-US" dirty="0">
                <a:latin typeface="Courier New" panose="02070309020205020404" pitchFamily="49" charset="0"/>
              </a:rPr>
              <a:t>for</a:t>
            </a:r>
            <a:r>
              <a:rPr lang="en-US" altLang="en-US" dirty="0"/>
              <a:t> loops to produce the following output.</a:t>
            </a:r>
          </a:p>
          <a:p>
            <a:pPr indent="-256032"/>
            <a:r>
              <a:rPr lang="en-US" altLang="en-US" dirty="0"/>
              <a:t>Why draw A</a:t>
            </a:r>
            <a:r>
              <a:rPr lang="en-US" altLang="en-US" sz="100" dirty="0"/>
              <a:t> </a:t>
            </a:r>
            <a:r>
              <a:rPr lang="en-US" altLang="en-US" dirty="0"/>
              <a:t>S</a:t>
            </a:r>
            <a:r>
              <a:rPr lang="en-US" altLang="en-US" sz="100" dirty="0"/>
              <a:t> </a:t>
            </a:r>
            <a:r>
              <a:rPr lang="en-US" altLang="en-US" dirty="0"/>
              <a:t>C</a:t>
            </a:r>
            <a:r>
              <a:rPr lang="en-US" altLang="en-US" sz="100" dirty="0"/>
              <a:t> </a:t>
            </a:r>
            <a:r>
              <a:rPr lang="en-US" altLang="en-US" dirty="0"/>
              <a:t>I</a:t>
            </a:r>
            <a:r>
              <a:rPr lang="en-US" altLang="en-US" sz="100" dirty="0"/>
              <a:t> </a:t>
            </a:r>
            <a:r>
              <a:rPr lang="en-US" altLang="en-US" dirty="0"/>
              <a:t>I art?</a:t>
            </a:r>
          </a:p>
          <a:p>
            <a:pPr marL="740664" lvl="1" indent="-283464"/>
            <a:r>
              <a:rPr lang="en-US" altLang="en-US" dirty="0"/>
              <a:t>Real graphics require a lot of finesse</a:t>
            </a:r>
          </a:p>
          <a:p>
            <a:pPr marL="740664" lvl="1" indent="-283464"/>
            <a:r>
              <a:rPr lang="en-US" altLang="en-US" dirty="0"/>
              <a:t>A</a:t>
            </a:r>
            <a:r>
              <a:rPr lang="en-US" altLang="en-US" sz="100" dirty="0"/>
              <a:t> </a:t>
            </a:r>
            <a:r>
              <a:rPr lang="en-US" altLang="en-US" dirty="0"/>
              <a:t>S</a:t>
            </a:r>
            <a:r>
              <a:rPr lang="en-US" altLang="en-US" sz="100" dirty="0"/>
              <a:t> </a:t>
            </a:r>
            <a:r>
              <a:rPr lang="en-US" altLang="en-US" dirty="0"/>
              <a:t>C</a:t>
            </a:r>
            <a:r>
              <a:rPr lang="en-US" altLang="en-US" sz="100" dirty="0"/>
              <a:t> </a:t>
            </a:r>
            <a:r>
              <a:rPr lang="en-US" altLang="en-US" dirty="0"/>
              <a:t>I</a:t>
            </a:r>
            <a:r>
              <a:rPr lang="en-US" altLang="en-US" sz="100" dirty="0"/>
              <a:t> </a:t>
            </a:r>
            <a:r>
              <a:rPr lang="en-US" altLang="en-US" dirty="0"/>
              <a:t>I art has complex patterns</a:t>
            </a:r>
          </a:p>
          <a:p>
            <a:pPr marL="740664" lvl="1" indent="-283464"/>
            <a:r>
              <a:rPr lang="en-US" altLang="en-US" dirty="0"/>
              <a:t>Can focus on the algorithms</a:t>
            </a:r>
          </a:p>
        </p:txBody>
      </p:sp>
      <p:pic>
        <p:nvPicPr>
          <p:cNvPr id="4" name="Picture 3" descr="A pseudo code output has 10 lines. The lines read as follows. Line 1. hash series of equals hash. Line 2. pipe left angle bracket right angle bracket left angle bracket right angle bracket pipe. Line 3. pipe left angle bracket right angle bracket 4 periods left angle bracket right angle bracket pipe. Line 4. pipe left angle bracket right angle bracket 8 periods left angle bracket right angle bracket pipe. Line 5. pipe left angle bracket right angle bracket 12 periods left angle bracket right angle bracket pipe. Line 6. pipe left angle bracket right angle bracket 12 periods left angle bracket right angle bracket pipe. Line 7. pipe left angle bracket right angle bracket 8 periods left angle bracket right angle bracket pipe. Line 8. pipe left angle bracket right angle bracket 4 periods left angle bracket right angle bracket pipe. Line 9. pipe left angle bracket right angle bracket left angle bracket right angle bracket pipe. Line 10. hash series of equals hash."/>
          <p:cNvPicPr>
            <a:picLocks noChangeAspect="1"/>
          </p:cNvPicPr>
          <p:nvPr/>
        </p:nvPicPr>
        <p:blipFill>
          <a:blip r:embed="rId2"/>
          <a:stretch>
            <a:fillRect/>
          </a:stretch>
        </p:blipFill>
        <p:spPr>
          <a:xfrm>
            <a:off x="5557837" y="2728913"/>
            <a:ext cx="2724850" cy="3205162"/>
          </a:xfrm>
          <a:prstGeom prst="rect">
            <a:avLst/>
          </a:prstGeom>
        </p:spPr>
      </p:pic>
    </p:spTree>
    <p:extLst>
      <p:ext uri="{BB962C8B-B14F-4D97-AF65-F5344CB8AC3E}">
        <p14:creationId xmlns:p14="http://schemas.microsoft.com/office/powerpoint/2010/main" val="1767322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Strategy</a:t>
            </a:r>
          </a:p>
        </p:txBody>
      </p:sp>
      <p:sp>
        <p:nvSpPr>
          <p:cNvPr id="3" name="Content Placeholder 2"/>
          <p:cNvSpPr>
            <a:spLocks noGrp="1"/>
          </p:cNvSpPr>
          <p:nvPr>
            <p:ph type="body" idx="1"/>
          </p:nvPr>
        </p:nvSpPr>
        <p:spPr>
          <a:xfrm>
            <a:off x="457200" y="1600200"/>
            <a:ext cx="4933950" cy="4450759"/>
          </a:xfrm>
        </p:spPr>
        <p:txBody>
          <a:bodyPr/>
          <a:lstStyle/>
          <a:p>
            <a:pPr indent="-256032"/>
            <a:r>
              <a:rPr lang="en-US" altLang="en-US" sz="2000" dirty="0"/>
              <a:t>Recommendations for managing complexity:</a:t>
            </a:r>
          </a:p>
          <a:p>
            <a:pPr marL="429768" lvl="1" indent="-429768">
              <a:buFontTx/>
              <a:buNone/>
            </a:pPr>
            <a:r>
              <a:rPr lang="en-US" altLang="en-US" sz="2000" dirty="0"/>
              <a:t>1. Design the program  (think about steps or methods needed).</a:t>
            </a:r>
          </a:p>
          <a:p>
            <a:pPr lvl="1" indent="-283464"/>
            <a:r>
              <a:rPr lang="en-US" altLang="en-US" sz="2000" dirty="0"/>
              <a:t>write an English description of steps required</a:t>
            </a:r>
          </a:p>
          <a:p>
            <a:pPr lvl="1" indent="-283464"/>
            <a:r>
              <a:rPr lang="en-US" altLang="en-US" sz="2000" dirty="0"/>
              <a:t>use this description to decide the methods</a:t>
            </a:r>
          </a:p>
          <a:p>
            <a:pPr marL="429768" lvl="1" indent="-429768">
              <a:buFontTx/>
              <a:buNone/>
            </a:pPr>
            <a:r>
              <a:rPr lang="en-US" altLang="en-US" sz="2000" dirty="0"/>
              <a:t>2. Create a table of patterns of characters</a:t>
            </a:r>
          </a:p>
          <a:p>
            <a:pPr lvl="1" indent="-283464"/>
            <a:r>
              <a:rPr lang="en-US" altLang="en-US" sz="2000" dirty="0"/>
              <a:t>use table to write your </a:t>
            </a:r>
            <a:r>
              <a:rPr lang="en-US" altLang="en-US" sz="2000" dirty="0">
                <a:latin typeface="Courier New" panose="02070309020205020404" pitchFamily="49" charset="0"/>
              </a:rPr>
              <a:t>for</a:t>
            </a:r>
            <a:r>
              <a:rPr lang="en-US" altLang="en-US" sz="2000" dirty="0"/>
              <a:t> loops</a:t>
            </a:r>
          </a:p>
        </p:txBody>
      </p:sp>
      <p:pic>
        <p:nvPicPr>
          <p:cNvPr id="4" name="Picture 3" descr="A pseudo code output has 10 lines. The lines read as follows. Line 1. hash series of equals hash. Line 2. pipe left angle bracket right angle bracket left angle bracket right angle bracket pipe. Line 3. pipe left angle bracket right angle bracket 4 periods left angle bracket right angle bracket pipe. Line 4. pipe left angle bracket right angle bracket 8 periods left angle bracket right angle bracket pipe. Line 5. pipe left angle bracket right angle bracket 12 periods left angle bracket right angle bracket pipe. Line 6. pipe left angle bracket right angle bracket 12 periods left angle bracket right angle bracket pipe. Line 7. pipe left angle bracket right angle bracket 8 periods left angle bracket right angle bracket pipe. Line 8. pipe left angle bracket right angle bracket 4 periods left angle bracket right angle bracket pipe. Line 9. pipe left angle bracket right angle bracket left angle bracket right angle bracket pipe. Line 10. Hash series of equals hash."/>
          <p:cNvPicPr>
            <a:picLocks noChangeAspect="1"/>
          </p:cNvPicPr>
          <p:nvPr/>
        </p:nvPicPr>
        <p:blipFill>
          <a:blip r:embed="rId2"/>
          <a:stretch>
            <a:fillRect/>
          </a:stretch>
        </p:blipFill>
        <p:spPr>
          <a:xfrm>
            <a:off x="5557837" y="2728913"/>
            <a:ext cx="2724850" cy="3205162"/>
          </a:xfrm>
          <a:prstGeom prst="rect">
            <a:avLst/>
          </a:prstGeom>
        </p:spPr>
      </p:pic>
    </p:spTree>
    <p:extLst>
      <p:ext uri="{BB962C8B-B14F-4D97-AF65-F5344CB8AC3E}">
        <p14:creationId xmlns:p14="http://schemas.microsoft.com/office/powerpoint/2010/main" val="74250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 Algorithm</a:t>
            </a:r>
          </a:p>
        </p:txBody>
      </p:sp>
      <p:sp>
        <p:nvSpPr>
          <p:cNvPr id="3" name="Content Placeholder 2"/>
          <p:cNvSpPr>
            <a:spLocks noGrp="1"/>
          </p:cNvSpPr>
          <p:nvPr>
            <p:ph type="body" idx="1"/>
          </p:nvPr>
        </p:nvSpPr>
        <p:spPr>
          <a:xfrm>
            <a:off x="457200" y="1600200"/>
            <a:ext cx="4733925" cy="4525963"/>
          </a:xfrm>
        </p:spPr>
        <p:txBody>
          <a:bodyPr/>
          <a:lstStyle/>
          <a:p>
            <a:pPr marL="429768" lvl="1" indent="-429768">
              <a:spcBef>
                <a:spcPts val="1500"/>
              </a:spcBef>
              <a:buFont typeface="Wingdings" panose="05000000000000000000" pitchFamily="2" charset="2"/>
              <a:buNone/>
            </a:pPr>
            <a:r>
              <a:rPr lang="en-US" altLang="en-US" sz="1600" dirty="0">
                <a:solidFill>
                  <a:schemeClr val="tx1"/>
                </a:solidFill>
              </a:rPr>
              <a:t>1. Line</a:t>
            </a:r>
          </a:p>
          <a:p>
            <a:pPr lvl="1" indent="-283464"/>
            <a:r>
              <a:rPr lang="en-US" altLang="en-US" sz="1600" dirty="0">
                <a:solidFill>
                  <a:schemeClr val="tx1"/>
                </a:solidFill>
                <a:latin typeface="Courier New" panose="02070309020205020404" pitchFamily="49" charset="0"/>
              </a:rPr>
              <a:t>#</a:t>
            </a:r>
            <a:r>
              <a:rPr lang="en-US" altLang="en-US" sz="1600" dirty="0">
                <a:solidFill>
                  <a:schemeClr val="tx1"/>
                </a:solidFill>
              </a:rPr>
              <a:t> , 16 </a:t>
            </a:r>
            <a:r>
              <a:rPr lang="en-US" altLang="en-US" sz="1600" dirty="0">
                <a:solidFill>
                  <a:schemeClr val="tx1"/>
                </a:solidFill>
                <a:latin typeface="Courier New" panose="02070309020205020404" pitchFamily="49" charset="0"/>
              </a:rPr>
              <a:t>=</a:t>
            </a:r>
            <a:r>
              <a:rPr lang="en-US" altLang="en-US" sz="1600" dirty="0">
                <a:solidFill>
                  <a:schemeClr val="tx1"/>
                </a:solidFill>
              </a:rPr>
              <a:t>, </a:t>
            </a:r>
            <a:r>
              <a:rPr lang="en-US" altLang="en-US" sz="1600" dirty="0">
                <a:solidFill>
                  <a:schemeClr val="tx1"/>
                </a:solidFill>
                <a:latin typeface="Courier New" panose="02070309020205020404" pitchFamily="49" charset="0"/>
              </a:rPr>
              <a:t>#</a:t>
            </a:r>
          </a:p>
          <a:p>
            <a:pPr marL="429768" lvl="1" indent="-429768">
              <a:spcBef>
                <a:spcPts val="1500"/>
              </a:spcBef>
              <a:buFont typeface="Wingdings" panose="05000000000000000000" pitchFamily="2" charset="2"/>
              <a:buNone/>
            </a:pPr>
            <a:r>
              <a:rPr lang="en-US" altLang="en-US" sz="1600" dirty="0">
                <a:solidFill>
                  <a:schemeClr val="tx1"/>
                </a:solidFill>
              </a:rPr>
              <a:t>2. Top half</a:t>
            </a:r>
          </a:p>
          <a:p>
            <a:pPr lvl="1" indent="-283464"/>
            <a:r>
              <a:rPr lang="en-US" altLang="en-US" sz="1600" dirty="0">
                <a:solidFill>
                  <a:schemeClr val="tx1"/>
                </a:solidFill>
                <a:latin typeface="Courier New" panose="02070309020205020404" pitchFamily="49" charset="0"/>
              </a:rPr>
              <a:t>|</a:t>
            </a:r>
          </a:p>
          <a:p>
            <a:pPr lvl="1" indent="-283464"/>
            <a:r>
              <a:rPr lang="en-US" altLang="en-US" sz="1600" dirty="0">
                <a:solidFill>
                  <a:schemeClr val="tx1"/>
                </a:solidFill>
              </a:rPr>
              <a:t>spaces (decreasing)</a:t>
            </a:r>
          </a:p>
          <a:p>
            <a:pPr lvl="1" indent="-283464"/>
            <a:r>
              <a:rPr lang="en-US" altLang="en-US" sz="1600" dirty="0">
                <a:solidFill>
                  <a:schemeClr val="tx1"/>
                </a:solidFill>
                <a:latin typeface="Courier New" panose="02070309020205020404" pitchFamily="49" charset="0"/>
              </a:rPr>
              <a:t>&lt;&gt;</a:t>
            </a:r>
          </a:p>
          <a:p>
            <a:pPr lvl="1" indent="-283464"/>
            <a:r>
              <a:rPr lang="en-US" altLang="en-US" sz="1600" dirty="0">
                <a:solidFill>
                  <a:schemeClr val="tx1"/>
                </a:solidFill>
              </a:rPr>
              <a:t>dots (increasing)</a:t>
            </a:r>
          </a:p>
          <a:p>
            <a:pPr lvl="1" indent="-283464"/>
            <a:r>
              <a:rPr lang="en-US" altLang="en-US" sz="1600" dirty="0">
                <a:solidFill>
                  <a:schemeClr val="tx1"/>
                </a:solidFill>
                <a:latin typeface="Courier New" panose="02070309020205020404" pitchFamily="49" charset="0"/>
              </a:rPr>
              <a:t>&lt;&gt;</a:t>
            </a:r>
          </a:p>
          <a:p>
            <a:pPr lvl="1" indent="-283464"/>
            <a:r>
              <a:rPr lang="en-US" altLang="en-US" sz="1600" dirty="0">
                <a:solidFill>
                  <a:schemeClr val="tx1"/>
                </a:solidFill>
              </a:rPr>
              <a:t>spaces (same as above)</a:t>
            </a:r>
          </a:p>
          <a:p>
            <a:pPr lvl="1" indent="-283464"/>
            <a:r>
              <a:rPr lang="en-US" altLang="en-US" sz="1600" dirty="0">
                <a:solidFill>
                  <a:schemeClr val="tx1"/>
                </a:solidFill>
                <a:latin typeface="Courier New" panose="02070309020205020404" pitchFamily="49" charset="0"/>
              </a:rPr>
              <a:t>|</a:t>
            </a:r>
          </a:p>
          <a:p>
            <a:pPr marL="429768" lvl="1" indent="-429768">
              <a:spcBef>
                <a:spcPts val="1500"/>
              </a:spcBef>
              <a:buFont typeface="Wingdings" panose="05000000000000000000" pitchFamily="2" charset="2"/>
              <a:buNone/>
            </a:pPr>
            <a:r>
              <a:rPr lang="en-US" altLang="en-US" sz="1600" dirty="0">
                <a:solidFill>
                  <a:schemeClr val="tx1"/>
                </a:solidFill>
              </a:rPr>
              <a:t>3. Bottom half (top half upside-down)</a:t>
            </a:r>
          </a:p>
          <a:p>
            <a:pPr marL="429768" lvl="1" indent="-429768">
              <a:spcBef>
                <a:spcPts val="1500"/>
              </a:spcBef>
              <a:buFont typeface="Wingdings" panose="05000000000000000000" pitchFamily="2" charset="2"/>
              <a:buNone/>
            </a:pPr>
            <a:r>
              <a:rPr lang="en-US" altLang="en-US" sz="1600" dirty="0">
                <a:solidFill>
                  <a:schemeClr val="tx1"/>
                </a:solidFill>
              </a:rPr>
              <a:t>4. Line</a:t>
            </a:r>
          </a:p>
          <a:p>
            <a:pPr lvl="1" indent="-283464"/>
            <a:r>
              <a:rPr lang="en-US" altLang="en-US" sz="1600" dirty="0">
                <a:solidFill>
                  <a:schemeClr val="tx1"/>
                </a:solidFill>
                <a:latin typeface="Courier New" panose="02070309020205020404" pitchFamily="49" charset="0"/>
              </a:rPr>
              <a:t>#</a:t>
            </a:r>
            <a:r>
              <a:rPr lang="en-US" altLang="en-US" sz="1600" dirty="0">
                <a:solidFill>
                  <a:schemeClr val="tx1"/>
                </a:solidFill>
              </a:rPr>
              <a:t> , 16 </a:t>
            </a:r>
            <a:r>
              <a:rPr lang="en-US" altLang="en-US" sz="1600" dirty="0">
                <a:solidFill>
                  <a:schemeClr val="tx1"/>
                </a:solidFill>
                <a:latin typeface="Courier New" panose="02070309020205020404" pitchFamily="49" charset="0"/>
              </a:rPr>
              <a:t>=</a:t>
            </a:r>
            <a:r>
              <a:rPr lang="en-US" altLang="en-US" sz="1600" dirty="0">
                <a:solidFill>
                  <a:schemeClr val="tx1"/>
                </a:solidFill>
              </a:rPr>
              <a:t>, </a:t>
            </a:r>
            <a:r>
              <a:rPr lang="en-US" altLang="en-US" sz="1600" dirty="0">
                <a:solidFill>
                  <a:schemeClr val="tx1"/>
                </a:solidFill>
                <a:latin typeface="Courier New" panose="02070309020205020404" pitchFamily="49" charset="0"/>
              </a:rPr>
              <a:t>#</a:t>
            </a:r>
          </a:p>
        </p:txBody>
      </p:sp>
      <p:pic>
        <p:nvPicPr>
          <p:cNvPr id="5" name="Picture 3" descr="A pseudo code output has 10 lines. Lines 2 through 5 are mirrored in lines 6 through 9, and are highlighted. The lines read as follows. Line 1. hash series of equals hash. Line 2. pipe left angle bracket right angle bracket left angle bracket right angle bracket pipe. Line 3. pipe left angle bracket right angle bracket 4 periods left angle bracket right angle bracket pipe. Line 4. pipe left angle bracket right angle bracket 8 periods left angle bracket right angle bracket pipe. Line 5. pipe left angle bracket right angle bracket 12 periods left angle bracket right angle bracket pipe. Line 6. pipe left angle bracket right angle bracket 12 periods left angle bracket right angle bracket pipe. Line 7. pipe left angle bracket right angle bracket 8 periods left angle bracket right angle bracket pipe. Line 8. pipe left angle bracket right angle bracket 4 periods left angle bracket right angle bracket pipe. Line 9. pipe left angle bracket right angle bracket left angle bracket right angle bracket pipe. Line 10. Hash series of equals hash."/>
          <p:cNvPicPr>
            <a:picLocks noChangeAspect="1"/>
          </p:cNvPicPr>
          <p:nvPr/>
        </p:nvPicPr>
        <p:blipFill>
          <a:blip r:embed="rId2"/>
          <a:stretch>
            <a:fillRect/>
          </a:stretch>
        </p:blipFill>
        <p:spPr>
          <a:xfrm>
            <a:off x="5410200" y="2628900"/>
            <a:ext cx="2781300" cy="3295650"/>
          </a:xfrm>
          <a:prstGeom prst="rect">
            <a:avLst/>
          </a:prstGeom>
        </p:spPr>
      </p:pic>
    </p:spTree>
    <p:extLst>
      <p:ext uri="{BB962C8B-B14F-4D97-AF65-F5344CB8AC3E}">
        <p14:creationId xmlns:p14="http://schemas.microsoft.com/office/powerpoint/2010/main" val="316310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from Pseudocode</a:t>
            </a:r>
          </a:p>
        </p:txBody>
      </p:sp>
      <p:pic>
        <p:nvPicPr>
          <p:cNvPr id="4" name="Picture 2" descr="Computer code has 21 lines. The lines read as follows. Line 1. public class Mirror left brace. Line 2, indented once. public static void main left parenthesis String left bracket right bracket a r g s right parenthesis left brace. Line 3, indented twice. line left parenthesis right parenthesis semicolon. Line 4, indented twice. Top Half left parenthesis right parenthesis semicolon. Line 5, indented twice. Bottom Half left parenthesis right parenthesis semicolon. Line 6, indented twice. line left parenthesis right parenthesis semicolon. Line 7, indented once. right brace. Line 8, indented once. public static void top Half left parenthesis right parenthesis left brace. Line 9, indented twice. for left parenthesis I n t line equals 1 semicolon line less than sign equals 4 semicolon line plus plus right parenthesis left brace. Line 10, indented 3 times forward slash forward slash contents of each line. Line 11, indented twice. right brace. Line 12, indented once. right brace. Line 13, indented once. public static void bottom Half left parenthesis right parenthesis left brace. Line 14, indented twice. for left parenthesis I n t line equals 1 semicolon line less than sign equals 4 semicolon line plus plus right parenthesis left brace. Line 15, indented 3 times forward slash forward slash contents of each line. Line 16, indented twice. right brace. Line 17, indented once. right brace. Line 18, indented once. public static void line left parenthesis right parenthesis left brace. Line 19, indented twice forward slash forward slash, incomplete line of code. Line 20, indented once. right brace. Line 21. right brace."/>
          <p:cNvPicPr>
            <a:picLocks noChangeAspect="1"/>
          </p:cNvPicPr>
          <p:nvPr/>
        </p:nvPicPr>
        <p:blipFill>
          <a:blip r:embed="rId2"/>
          <a:stretch>
            <a:fillRect/>
          </a:stretch>
        </p:blipFill>
        <p:spPr>
          <a:xfrm>
            <a:off x="476864" y="1611723"/>
            <a:ext cx="5048865" cy="4597791"/>
          </a:xfrm>
          <a:prstGeom prst="rect">
            <a:avLst/>
          </a:prstGeom>
        </p:spPr>
      </p:pic>
    </p:spTree>
    <p:extLst>
      <p:ext uri="{BB962C8B-B14F-4D97-AF65-F5344CB8AC3E}">
        <p14:creationId xmlns:p14="http://schemas.microsoft.com/office/powerpoint/2010/main" val="1129658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Tables</a:t>
            </a:r>
          </a:p>
        </p:txBody>
      </p:sp>
      <p:sp>
        <p:nvSpPr>
          <p:cNvPr id="3" name="Content Placeholder 2"/>
          <p:cNvSpPr>
            <a:spLocks noGrp="1"/>
          </p:cNvSpPr>
          <p:nvPr>
            <p:ph type="body" idx="1"/>
          </p:nvPr>
        </p:nvSpPr>
        <p:spPr>
          <a:xfrm>
            <a:off x="482498" y="1600201"/>
            <a:ext cx="8229600" cy="1241322"/>
          </a:xfrm>
        </p:spPr>
        <p:txBody>
          <a:bodyPr/>
          <a:lstStyle/>
          <a:p>
            <a:pPr indent="-256032"/>
            <a:r>
              <a:rPr lang="en-US" altLang="en-US" dirty="0"/>
              <a:t>A table for the top half:</a:t>
            </a:r>
          </a:p>
          <a:p>
            <a:pPr marL="740664" lvl="1" indent="-283464"/>
            <a:r>
              <a:rPr lang="en-US" altLang="en-US" dirty="0"/>
              <a:t>Compute spaces and dots expressions from line number</a:t>
            </a:r>
          </a:p>
        </p:txBody>
      </p:sp>
      <p:graphicFrame>
        <p:nvGraphicFramePr>
          <p:cNvPr id="6" name="Table 3"/>
          <p:cNvGraphicFramePr>
            <a:graphicFrameLocks noGrp="1"/>
          </p:cNvGraphicFramePr>
          <p:nvPr>
            <p:extLst/>
          </p:nvPr>
        </p:nvGraphicFramePr>
        <p:xfrm>
          <a:off x="482498" y="2946297"/>
          <a:ext cx="5286375" cy="2514601"/>
        </p:xfrm>
        <a:graphic>
          <a:graphicData uri="http://schemas.openxmlformats.org/drawingml/2006/table">
            <a:tbl>
              <a:tblPr firstRow="1"/>
              <a:tblGrid>
                <a:gridCol w="728663">
                  <a:extLst>
                    <a:ext uri="{9D8B030D-6E8A-4147-A177-3AD203B41FA5}">
                      <a16:colId xmlns:a16="http://schemas.microsoft.com/office/drawing/2014/main" val="751637749"/>
                    </a:ext>
                  </a:extLst>
                </a:gridCol>
                <a:gridCol w="966787">
                  <a:extLst>
                    <a:ext uri="{9D8B030D-6E8A-4147-A177-3AD203B41FA5}">
                      <a16:colId xmlns:a16="http://schemas.microsoft.com/office/drawing/2014/main" val="841330580"/>
                    </a:ext>
                  </a:extLst>
                </a:gridCol>
                <a:gridCol w="1638300">
                  <a:extLst>
                    <a:ext uri="{9D8B030D-6E8A-4147-A177-3AD203B41FA5}">
                      <a16:colId xmlns:a16="http://schemas.microsoft.com/office/drawing/2014/main" val="3665247394"/>
                    </a:ext>
                  </a:extLst>
                </a:gridCol>
                <a:gridCol w="571500">
                  <a:extLst>
                    <a:ext uri="{9D8B030D-6E8A-4147-A177-3AD203B41FA5}">
                      <a16:colId xmlns:a16="http://schemas.microsoft.com/office/drawing/2014/main" val="2905437355"/>
                    </a:ext>
                  </a:extLst>
                </a:gridCol>
                <a:gridCol w="1381125">
                  <a:extLst>
                    <a:ext uri="{9D8B030D-6E8A-4147-A177-3AD203B41FA5}">
                      <a16:colId xmlns:a16="http://schemas.microsoft.com/office/drawing/2014/main" val="2353788106"/>
                    </a:ext>
                  </a:extLst>
                </a:gridCol>
              </a:tblGrid>
              <a:tr h="50323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line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spaces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600" b="0" i="0" u="none" strike="noStrike" cap="none" normalizeH="0" baseline="0" dirty="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dots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600" b="0" i="0" u="none" strike="noStrike" cap="none" normalizeH="0" baseline="0" dirty="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38862763"/>
                  </a:ext>
                </a:extLst>
              </a:tr>
              <a:tr h="50165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103214874"/>
                  </a:ext>
                </a:extLst>
              </a:tr>
              <a:tr h="5048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7758780"/>
                  </a:ext>
                </a:extLst>
              </a:tr>
              <a:tr h="50165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90942559"/>
                  </a:ext>
                </a:extLst>
              </a:tr>
              <a:tr h="50323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35455284"/>
                  </a:ext>
                </a:extLst>
              </a:tr>
            </a:tbl>
          </a:graphicData>
        </a:graphic>
      </p:graphicFrame>
      <p:graphicFrame>
        <p:nvGraphicFramePr>
          <p:cNvPr id="7" name="Object 4" descr="Line times negative 2 plus 8."/>
          <p:cNvGraphicFramePr>
            <a:graphicFrameLocks noChangeAspect="1"/>
          </p:cNvGraphicFramePr>
          <p:nvPr>
            <p:extLst/>
          </p:nvPr>
        </p:nvGraphicFramePr>
        <p:xfrm>
          <a:off x="2267154" y="3056135"/>
          <a:ext cx="1326844" cy="263994"/>
        </p:xfrm>
        <a:graphic>
          <a:graphicData uri="http://schemas.openxmlformats.org/presentationml/2006/ole">
            <mc:AlternateContent xmlns:mc="http://schemas.openxmlformats.org/markup-compatibility/2006">
              <mc:Choice xmlns:v="urn:schemas-microsoft-com:vml" Requires="v">
                <p:oleObj spid="_x0000_s27670" name="Equation" r:id="rId3" imgW="1726920" imgH="342720" progId="Equation.DSMT4">
                  <p:embed/>
                </p:oleObj>
              </mc:Choice>
              <mc:Fallback>
                <p:oleObj name="Equation" r:id="rId3" imgW="1726920" imgH="342720" progId="Equation.DSMT4">
                  <p:embed/>
                  <p:pic>
                    <p:nvPicPr>
                      <p:cNvPr id="7" name="Object 4" descr="Line times negative 2 plus 8."/>
                      <p:cNvPicPr/>
                      <p:nvPr/>
                    </p:nvPicPr>
                    <p:blipFill>
                      <a:blip r:embed="rId4"/>
                      <a:stretch>
                        <a:fillRect/>
                      </a:stretch>
                    </p:blipFill>
                    <p:spPr>
                      <a:xfrm>
                        <a:off x="2267154" y="3056135"/>
                        <a:ext cx="1326844" cy="263994"/>
                      </a:xfrm>
                      <a:prstGeom prst="rect">
                        <a:avLst/>
                      </a:prstGeom>
                    </p:spPr>
                  </p:pic>
                </p:oleObj>
              </mc:Fallback>
            </mc:AlternateContent>
          </a:graphicData>
        </a:graphic>
      </p:graphicFrame>
      <p:graphicFrame>
        <p:nvGraphicFramePr>
          <p:cNvPr id="8" name="Object 5" descr="4 times line minus 4."/>
          <p:cNvGraphicFramePr>
            <a:graphicFrameLocks noChangeAspect="1"/>
          </p:cNvGraphicFramePr>
          <p:nvPr>
            <p:extLst/>
          </p:nvPr>
        </p:nvGraphicFramePr>
        <p:xfrm>
          <a:off x="4493804" y="3056604"/>
          <a:ext cx="1103312" cy="263525"/>
        </p:xfrm>
        <a:graphic>
          <a:graphicData uri="http://schemas.openxmlformats.org/presentationml/2006/ole">
            <mc:AlternateContent xmlns:mc="http://schemas.openxmlformats.org/markup-compatibility/2006">
              <mc:Choice xmlns:v="urn:schemas-microsoft-com:vml" Requires="v">
                <p:oleObj spid="_x0000_s27671" name="Equation" r:id="rId5" imgW="1434960" imgH="342720" progId="Equation.DSMT4">
                  <p:embed/>
                </p:oleObj>
              </mc:Choice>
              <mc:Fallback>
                <p:oleObj name="Equation" r:id="rId5" imgW="1434960" imgH="342720" progId="Equation.DSMT4">
                  <p:embed/>
                  <p:pic>
                    <p:nvPicPr>
                      <p:cNvPr id="8" name="Object 5" descr="4 times line minus 4."/>
                      <p:cNvPicPr/>
                      <p:nvPr/>
                    </p:nvPicPr>
                    <p:blipFill>
                      <a:blip r:embed="rId6"/>
                      <a:stretch>
                        <a:fillRect/>
                      </a:stretch>
                    </p:blipFill>
                    <p:spPr>
                      <a:xfrm>
                        <a:off x="4493804" y="3056604"/>
                        <a:ext cx="1103312" cy="263525"/>
                      </a:xfrm>
                      <a:prstGeom prst="rect">
                        <a:avLst/>
                      </a:prstGeom>
                    </p:spPr>
                  </p:pic>
                </p:oleObj>
              </mc:Fallback>
            </mc:AlternateContent>
          </a:graphicData>
        </a:graphic>
      </p:graphicFrame>
      <p:pic>
        <p:nvPicPr>
          <p:cNvPr id="4" name="Picture 6" descr="A pseudo code output has 10 lines. The lines read as follows. Line 1. hash series of equals hash. Line 2. pipe left angle bracket right angle bracket left angle bracket right angle bracket pipe. Line 3. pipe left angle bracket right angle bracket 4 periods left angle bracket right angle bracket pipe. Line 4. pipe left angle bracket right angle bracket 8 periods left angle bracket right angle bracket pipe. Line 5. pipe left angle bracket right angle bracket 12 periods left angle bracket right angle bracket pipe. Line 6. pipe left angle bracket right angle bracket 12 periods left angle bracket right angle bracket pipe. Line 7. pipe left angle bracket right angle bracket 8 periods left angle bracket right angle bracket pipe. Line 8. pipe left angle bracket right angle bracket 4 periods left angle bracket right angle bracket pipe. Line 9. pipe left angle bracket right angle bracket left angle bracket right angle bracket pipe. Line 10. Hash series of equals hash."/>
          <p:cNvPicPr>
            <a:picLocks noChangeAspect="1"/>
          </p:cNvPicPr>
          <p:nvPr/>
        </p:nvPicPr>
        <p:blipFill>
          <a:blip r:embed="rId7"/>
          <a:stretch>
            <a:fillRect/>
          </a:stretch>
        </p:blipFill>
        <p:spPr>
          <a:xfrm>
            <a:off x="5940630" y="2944761"/>
            <a:ext cx="2819400" cy="3333750"/>
          </a:xfrm>
          <a:prstGeom prst="rect">
            <a:avLst/>
          </a:prstGeom>
        </p:spPr>
      </p:pic>
    </p:spTree>
    <p:extLst>
      <p:ext uri="{BB962C8B-B14F-4D97-AF65-F5344CB8AC3E}">
        <p14:creationId xmlns:p14="http://schemas.microsoft.com/office/powerpoint/2010/main" val="12048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Writing the Code</a:t>
            </a:r>
          </a:p>
        </p:txBody>
      </p:sp>
      <p:sp>
        <p:nvSpPr>
          <p:cNvPr id="3" name="Content Placeholder 2"/>
          <p:cNvSpPr>
            <a:spLocks noGrp="1"/>
          </p:cNvSpPr>
          <p:nvPr>
            <p:ph type="body" idx="1"/>
          </p:nvPr>
        </p:nvSpPr>
        <p:spPr>
          <a:xfrm>
            <a:off x="457200" y="1600201"/>
            <a:ext cx="8229600" cy="1381124"/>
          </a:xfrm>
        </p:spPr>
        <p:txBody>
          <a:bodyPr/>
          <a:lstStyle/>
          <a:p>
            <a:pPr indent="-256032"/>
            <a:r>
              <a:rPr lang="en-US" altLang="en-US" dirty="0"/>
              <a:t>Useful questions about the top half:</a:t>
            </a:r>
          </a:p>
          <a:p>
            <a:pPr marL="740664" lvl="1" indent="-283464"/>
            <a:r>
              <a:rPr lang="en-US" altLang="en-US" dirty="0"/>
              <a:t>What methods? (think structure and redundancy)</a:t>
            </a:r>
          </a:p>
          <a:p>
            <a:pPr marL="740664" lvl="1" indent="-283464"/>
            <a:r>
              <a:rPr lang="en-US" altLang="en-US" dirty="0"/>
              <a:t>Number of (nested) loops per line?</a:t>
            </a:r>
          </a:p>
        </p:txBody>
      </p:sp>
      <p:pic>
        <p:nvPicPr>
          <p:cNvPr id="5" name="Picture 3" descr="A pseudo code output has 8 lines. The lines read as follows. Line 1. hash series of equals hash. Line 2. pipe left angle bracket right angle bracket left angle bracket right angle bracket pipe. Line 3. pipe left angle bracket right angle bracket 4 periods left angle bracket right angle bracket pipe. Line 4. pipe left angle bracket right angle bracket 8 periods left angle bracket right angle bracket pipe. Line 5. pipe left angle bracket right angle bracket 12 periods left angle bracket right angle bracket pipe. Line 6. pipe left angle bracket right angle bracket 12 periods left angle bracket right angle bracket pipe. Line 7. pipe left angle bracket right angle bracket 8 periods left angle bracket right angle bracket pipe. Line 8. pipe left angle bracket right angle bracket 4 periods left angle bracket right angle bracket pipe. Line 9. pipe left angle bracket right angle bracket left angle bracket right angle bracket pipe. Line 10. Hash series of equals hash."/>
          <p:cNvPicPr>
            <a:picLocks noChangeAspect="1"/>
          </p:cNvPicPr>
          <p:nvPr/>
        </p:nvPicPr>
        <p:blipFill>
          <a:blip r:embed="rId2"/>
          <a:stretch>
            <a:fillRect/>
          </a:stretch>
        </p:blipFill>
        <p:spPr>
          <a:xfrm>
            <a:off x="5419725" y="3057525"/>
            <a:ext cx="2838450" cy="3295650"/>
          </a:xfrm>
          <a:prstGeom prst="rect">
            <a:avLst/>
          </a:prstGeom>
        </p:spPr>
      </p:pic>
    </p:spTree>
    <p:extLst>
      <p:ext uri="{BB962C8B-B14F-4D97-AF65-F5344CB8AC3E}">
        <p14:creationId xmlns:p14="http://schemas.microsoft.com/office/powerpoint/2010/main" val="17768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Solution 1</a:t>
            </a:r>
          </a:p>
        </p:txBody>
      </p:sp>
      <p:pic>
        <p:nvPicPr>
          <p:cNvPr id="4" name="Picture 2" descr="Computer code has 18 lines. The lines read as follows. Line 1. forward slash forward slash Prints the expanding pattern of less than sign greater than sign for the top half of the figure period. Line 2. public static void top Half left parenthesis right parenthesis left brace. Line 3, indented once. for left parenthesis i n t line equals 1 semicolon line less than sign equals 4 semicolon line plus plus right parenthesis left brace. Line 4, indented twice. System period out period print left parenthesis double quote i double quote right parenthesis semicolon. Line 5, indented twice. for left parenthesis i n t space equals 1 semicolon space less than sign equals left parenthesis line asterisk negative 2 plus 8 right parenthesis semicolon space plus plus right parenthesis left brace. Line 6, indented 3 times. System period out period print left parenthesis double quote double quote right parenthesis semicolon. Line 7, indented twice. right brace. Line 8, indented twice. System period out period print left parenthesis double quote less than sign greater than sign double quote right parenthesis semicolon. Line 9, indented twice. for left parenthesis i n t dot equals 1 semicolon dot less than sign equals left parenthesis line asterisk 4 minus 4 right parenthesis semicolon dot plus plus right parenthesis left brace. Line 10, indented 3 times. System period out period print left parenthesis double quote period double quote right parenthesis semicolon. Line 11, indented twice. right brace. Line 12, indented twice. System period out period print left parenthesis double quote less than sign greater than sign double quote right parenthesis semicolon. Line 13, indented twice. for left parenthesis i n t space equals 1 semicolon space less than sign equals left parenthesis line asterisk negative 2 plus 8 right parenthesis semicolon space plus plus right parenthesis left brace. Line 14, indented 3 times. System period out period print left parenthesis double quote double quote right parenthesis semicolon. Line 15, indented twice. right brace. Line 16, indented twice. System period out period print l n left parenthesis double quote I double quote right parenthesis semicolon. Line 17, indented once. right brace. Line 18. right brace."/>
          <p:cNvPicPr>
            <a:picLocks noChangeAspect="1"/>
          </p:cNvPicPr>
          <p:nvPr/>
        </p:nvPicPr>
        <p:blipFill>
          <a:blip r:embed="rId2"/>
          <a:stretch>
            <a:fillRect/>
          </a:stretch>
        </p:blipFill>
        <p:spPr>
          <a:xfrm>
            <a:off x="476864" y="1612336"/>
            <a:ext cx="7833949" cy="4405005"/>
          </a:xfrm>
          <a:prstGeom prst="rect">
            <a:avLst/>
          </a:prstGeom>
        </p:spPr>
      </p:pic>
    </p:spTree>
    <p:extLst>
      <p:ext uri="{BB962C8B-B14F-4D97-AF65-F5344CB8AC3E}">
        <p14:creationId xmlns:p14="http://schemas.microsoft.com/office/powerpoint/2010/main" val="791811280"/>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8053</TotalTime>
  <Words>811</Words>
  <Application>Microsoft Office PowerPoint</Application>
  <PresentationFormat>On-screen Show (4:3)</PresentationFormat>
  <Paragraphs>157</Paragraphs>
  <Slides>26</Slides>
  <Notes>4</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36" baseType="lpstr">
      <vt:lpstr>Arial</vt:lpstr>
      <vt:lpstr>Courier New</vt:lpstr>
      <vt:lpstr>Noto Sans Symbols</vt:lpstr>
      <vt:lpstr>Tahoma</vt:lpstr>
      <vt:lpstr>Times New Roman</vt:lpstr>
      <vt:lpstr>Verdana</vt:lpstr>
      <vt:lpstr>Wingdings</vt:lpstr>
      <vt:lpstr>508 Lecture</vt:lpstr>
      <vt:lpstr>1_508 Lecture</vt:lpstr>
      <vt:lpstr>Equation</vt:lpstr>
      <vt:lpstr>Building Java Programs</vt:lpstr>
      <vt:lpstr>Managing Complexity</vt:lpstr>
      <vt:lpstr>Drawing Complex Figures</vt:lpstr>
      <vt:lpstr>Development Strategy</vt:lpstr>
      <vt:lpstr>Pseudo-code Algorithm</vt:lpstr>
      <vt:lpstr>Methods from Pseudocode</vt:lpstr>
      <vt:lpstr>2. Tables</vt:lpstr>
      <vt:lpstr>3. Writing the Code</vt:lpstr>
      <vt:lpstr>Partial Solution 1</vt:lpstr>
      <vt:lpstr>In-Class Assignment 3, Part 1</vt:lpstr>
      <vt:lpstr>Class Constants and Scope</vt:lpstr>
      <vt:lpstr>Scaling the Mirror</vt:lpstr>
      <vt:lpstr>Limitations of Variables</vt:lpstr>
      <vt:lpstr>Scope</vt:lpstr>
      <vt:lpstr>Scope Implications</vt:lpstr>
      <vt:lpstr>Limitations of Variables</vt:lpstr>
      <vt:lpstr>Class Constants</vt:lpstr>
      <vt:lpstr>Complex Figure w/ Constant</vt:lpstr>
      <vt:lpstr>Using a Constant</vt:lpstr>
      <vt:lpstr>Loop Tables and Constant</vt:lpstr>
      <vt:lpstr>Partial Solution 2</vt:lpstr>
      <vt:lpstr>Loop Tables and Constant</vt:lpstr>
      <vt:lpstr>Partial Solution 2</vt:lpstr>
      <vt:lpstr>In-Class Assignment 3, Part 2</vt:lpstr>
      <vt:lpstr>Observations About Constant</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 4e</dc:title>
  <dc:subject>Engineering Computer Science</dc:subject>
  <dc:creator>Reges/Stepp</dc:creator>
  <cp:keywords>Engineering Computer Science</cp:keywords>
  <cp:lastModifiedBy>kmuldrow</cp:lastModifiedBy>
  <cp:revision>445</cp:revision>
  <dcterms:modified xsi:type="dcterms:W3CDTF">2019-02-24T22:50:58Z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