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30"/>
  </p:notesMasterIdLst>
  <p:handoutMasterIdLst>
    <p:handoutMasterId r:id="rId31"/>
  </p:handoutMasterIdLst>
  <p:sldIdLst>
    <p:sldId id="270" r:id="rId3"/>
    <p:sldId id="376" r:id="rId4"/>
    <p:sldId id="426" r:id="rId5"/>
    <p:sldId id="265" r:id="rId6"/>
    <p:sldId id="427" r:id="rId7"/>
    <p:sldId id="428" r:id="rId8"/>
    <p:sldId id="429" r:id="rId9"/>
    <p:sldId id="430" r:id="rId10"/>
    <p:sldId id="431" r:id="rId11"/>
    <p:sldId id="432" r:id="rId12"/>
    <p:sldId id="380" r:id="rId13"/>
    <p:sldId id="304" r:id="rId14"/>
    <p:sldId id="497" r:id="rId15"/>
    <p:sldId id="433" r:id="rId16"/>
    <p:sldId id="434" r:id="rId17"/>
    <p:sldId id="435" r:id="rId18"/>
    <p:sldId id="499" r:id="rId19"/>
    <p:sldId id="498" r:id="rId20"/>
    <p:sldId id="332" r:id="rId21"/>
    <p:sldId id="437" r:id="rId22"/>
    <p:sldId id="438" r:id="rId23"/>
    <p:sldId id="439" r:id="rId24"/>
    <p:sldId id="440" r:id="rId25"/>
    <p:sldId id="441" r:id="rId26"/>
    <p:sldId id="442" r:id="rId27"/>
    <p:sldId id="504" r:id="rId28"/>
    <p:sldId id="298"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7791" autoAdjust="0"/>
  </p:normalViewPr>
  <p:slideViewPr>
    <p:cSldViewPr snapToGrid="0" snapToObjects="1">
      <p:cViewPr varScale="1">
        <p:scale>
          <a:sx n="100" d="100"/>
          <a:sy n="100" d="100"/>
        </p:scale>
        <p:origin x="1512" y="84"/>
      </p:cViewPr>
      <p:guideLst>
        <p:guide orient="horz" pos="2136"/>
        <p:guide pos="288"/>
      </p:guideLst>
    </p:cSldViewPr>
  </p:slideViewPr>
  <p:outlineViewPr>
    <p:cViewPr>
      <p:scale>
        <a:sx n="33" d="100"/>
        <a:sy n="33" d="100"/>
      </p:scale>
      <p:origin x="0" y="-20016"/>
    </p:cViewPr>
  </p:outlineViewPr>
  <p:notesTextViewPr>
    <p:cViewPr>
      <p:scale>
        <a:sx n="100" d="100"/>
        <a:sy n="100" d="100"/>
      </p:scale>
      <p:origin x="0" y="0"/>
    </p:cViewPr>
  </p:notesTextViewPr>
  <p:sorterViewPr>
    <p:cViewPr>
      <p:scale>
        <a:sx n="114" d="100"/>
        <a:sy n="114" d="100"/>
      </p:scale>
      <p:origin x="0" y="-9198"/>
    </p:cViewPr>
  </p:sorterViewPr>
  <p:notesViewPr>
    <p:cSldViewPr snapToGrid="0" snapToObjects="1">
      <p:cViewPr varScale="1">
        <p:scale>
          <a:sx n="88" d="100"/>
          <a:sy n="88" d="100"/>
        </p:scale>
        <p:origin x="306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a:p>
            <a:r>
              <a:rPr lang="en-US" altLang="en-US" dirty="0"/>
              <a:t>Answers:</a:t>
            </a:r>
          </a:p>
          <a:p>
            <a:r>
              <a:rPr lang="en-US" altLang="en-US" dirty="0"/>
              <a:t>1</a:t>
            </a:r>
          </a:p>
          <a:p>
            <a:r>
              <a:rPr lang="en-US" altLang="en-US" dirty="0"/>
              <a:t>15</a:t>
            </a:r>
          </a:p>
          <a:p>
            <a:r>
              <a:rPr lang="en-US" altLang="en-US" dirty="0"/>
              <a:t>37</a:t>
            </a:r>
          </a:p>
          <a:p>
            <a:r>
              <a:rPr lang="en-US" altLang="en-US" dirty="0"/>
              <a:t>47</a:t>
            </a:r>
          </a:p>
          <a:p>
            <a:r>
              <a:rPr lang="en-US" altLang="en-US" dirty="0"/>
              <a:t>9</a:t>
            </a:r>
          </a:p>
          <a:p>
            <a:r>
              <a:rPr lang="en-US" altLang="en-US" dirty="0"/>
              <a:t>16</a:t>
            </a:r>
          </a:p>
          <a:p>
            <a:r>
              <a:rPr lang="en-US" altLang="en-US" dirty="0"/>
              <a:t>-8</a:t>
            </a:r>
          </a:p>
          <a:p>
            <a:r>
              <a:rPr lang="en-US" altLang="en-US" dirty="0"/>
              <a:t>9</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1714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Point out that it's odd for 42.0 to be considered a real number, but it is.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3749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15917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 don't usually go through the expression on the right; I just show it very quickly and move on.</a:t>
            </a:r>
          </a:p>
          <a:p>
            <a:endParaRPr lang="en-US" alt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8817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05528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 variable is also like the MS / MR buttons on a calculator</a:t>
            </a:r>
          </a:p>
          <a:p>
            <a:endParaRPr lang="en-US" altLang="en-US" dirty="0"/>
          </a:p>
          <a:p>
            <a:r>
              <a:rPr lang="en-US" altLang="en-US" dirty="0"/>
              <a:t>variables must be declared before they are used, just like methods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9886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 variable is also like the MS / MR buttons on a calculator</a:t>
            </a:r>
          </a:p>
          <a:p>
            <a:endParaRPr lang="en-US" altLang="en-US" dirty="0"/>
          </a:p>
          <a:p>
            <a:r>
              <a:rPr lang="en-US" altLang="en-US" dirty="0"/>
              <a:t>variables must be declared before they are used, just like methods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6187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5530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ask them, how might the computer store "hi" using binary digits?  (some kind of mapping; ASCII)</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7672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We're basically going to manipulate letters and numbers.</a:t>
            </a:r>
          </a:p>
          <a:p>
            <a:r>
              <a:rPr lang="en-US" altLang="en-US" dirty="0"/>
              <a:t>We make the integer / real number distinction in English as well.  We don't ask, "How many do you weigh?" or, "How much sisters do you have?"</a:t>
            </a:r>
          </a:p>
          <a:p>
            <a:r>
              <a:rPr lang="en-US" altLang="en-US" dirty="0"/>
              <a:t>Part of the int/double split is related to how a computer processor crunches numbers.  A CPU does integer computations and a Floating Point Unit (FPU) does real number computations.</a:t>
            </a:r>
          </a:p>
          <a:p>
            <a:endParaRPr lang="en-US" altLang="en-US" dirty="0"/>
          </a:p>
          <a:p>
            <a:r>
              <a:rPr lang="en-US" altLang="en-US" dirty="0"/>
              <a:t>Why does Java separate int and double?  Why not use one combined type called number?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919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0489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6333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What is 8 % 20?  It's 8, but students often say 0.</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4698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954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1468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what 15 / 4 and 2 / 3 are, since the answers are non-obvious.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1035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Content Placeholder 2"/>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3" name="Shape 26"/>
          <p:cNvSpPr txBox="1">
            <a:spLocks noGrp="1"/>
          </p:cNvSpPr>
          <p:nvPr>
            <p:ph type="body" idx="16" hasCustomPrompt="1"/>
          </p:nvPr>
        </p:nvSpPr>
        <p:spPr>
          <a:xfrm>
            <a:off x="609600" y="57944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4" name="Shape 26"/>
          <p:cNvSpPr txBox="1">
            <a:spLocks noGrp="1"/>
          </p:cNvSpPr>
          <p:nvPr>
            <p:ph type="body" idx="17" hasCustomPrompt="1"/>
          </p:nvPr>
        </p:nvSpPr>
        <p:spPr>
          <a:xfrm>
            <a:off x="762000" y="59468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Content Placeholder 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67"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0.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6.wmf"/><Relationship Id="rId18" Type="http://schemas.openxmlformats.org/officeDocument/2006/relationships/oleObject" Target="../embeddings/oleObject25.bin"/><Relationship Id="rId3" Type="http://schemas.openxmlformats.org/officeDocument/2006/relationships/notesSlide" Target="../notesSlides/notesSlide10.xml"/><Relationship Id="rId7" Type="http://schemas.openxmlformats.org/officeDocument/2006/relationships/image" Target="../media/image23.wmf"/><Relationship Id="rId12" Type="http://schemas.openxmlformats.org/officeDocument/2006/relationships/oleObject" Target="../embeddings/oleObject22.bin"/><Relationship Id="rId17" Type="http://schemas.openxmlformats.org/officeDocument/2006/relationships/image" Target="../media/image28.wmf"/><Relationship Id="rId2" Type="http://schemas.openxmlformats.org/officeDocument/2006/relationships/slideLayout" Target="../slideLayouts/slideLayout1.xml"/><Relationship Id="rId16" Type="http://schemas.openxmlformats.org/officeDocument/2006/relationships/oleObject" Target="../embeddings/oleObject24.bin"/><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1.bin"/><Relationship Id="rId19" Type="http://schemas.openxmlformats.org/officeDocument/2006/relationships/image" Target="../media/image29.wmf"/><Relationship Id="rId4" Type="http://schemas.openxmlformats.org/officeDocument/2006/relationships/oleObject" Target="../embeddings/oleObject18.bin"/><Relationship Id="rId9" Type="http://schemas.openxmlformats.org/officeDocument/2006/relationships/image" Target="../media/image24.wmf"/><Relationship Id="rId14"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32.png"/><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3" Type="http://schemas.openxmlformats.org/officeDocument/2006/relationships/notesSlide" Target="../notesSlides/notesSlide5.xml"/><Relationship Id="rId7" Type="http://schemas.openxmlformats.org/officeDocument/2006/relationships/image" Target="../media/image8.wmf"/><Relationship Id="rId12" Type="http://schemas.openxmlformats.org/officeDocument/2006/relationships/oleObject" Target="../embeddings/oleObject8.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wmf"/><Relationship Id="rId1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8.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17.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Primitive Data and Definite Loops</a:t>
            </a:r>
          </a:p>
        </p:txBody>
      </p:sp>
      <p:pic>
        <p:nvPicPr>
          <p:cNvPr id="13"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4319" y="1603453"/>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Precedence </a:t>
            </a:r>
            <a:r>
              <a:rPr lang="en-US" altLang="en-US" sz="2000" b="0" dirty="0"/>
              <a:t>(2 of 2)</a:t>
            </a:r>
          </a:p>
        </p:txBody>
      </p:sp>
      <p:sp>
        <p:nvSpPr>
          <p:cNvPr id="13" name="Content Placeholder 2"/>
          <p:cNvSpPr>
            <a:spLocks noGrp="1"/>
          </p:cNvSpPr>
          <p:nvPr>
            <p:ph type="body" idx="14"/>
          </p:nvPr>
        </p:nvSpPr>
        <p:spPr>
          <a:xfrm>
            <a:off x="457200" y="1559939"/>
            <a:ext cx="8229600" cy="493679"/>
          </a:xfrm>
        </p:spPr>
        <p:txBody>
          <a:bodyPr/>
          <a:lstStyle/>
          <a:p>
            <a:pPr marL="740664" lvl="1" indent="-283464">
              <a:tabLst>
                <a:tab pos="2290763" algn="l"/>
                <a:tab pos="4799013" algn="l"/>
              </a:tabLst>
            </a:pPr>
            <a:r>
              <a:rPr lang="en-US" altLang="en-US" dirty="0"/>
              <a:t>Parentheses can force a certain order of evaluation:</a:t>
            </a:r>
          </a:p>
        </p:txBody>
      </p:sp>
      <p:graphicFrame>
        <p:nvGraphicFramePr>
          <p:cNvPr id="12" name="Object 3" descr="Left parenthesis 1 plus 3 right parenthesis times 4, is 16."/>
          <p:cNvGraphicFramePr>
            <a:graphicFrameLocks noChangeAspect="1"/>
          </p:cNvGraphicFramePr>
          <p:nvPr>
            <p:extLst>
              <p:ext uri="{D42A27DB-BD31-4B8C-83A1-F6EECF244321}">
                <p14:modId xmlns:p14="http://schemas.microsoft.com/office/powerpoint/2010/main" val="4092610250"/>
              </p:ext>
            </p:extLst>
          </p:nvPr>
        </p:nvGraphicFramePr>
        <p:xfrm>
          <a:off x="1514475" y="2451100"/>
          <a:ext cx="2311400" cy="431800"/>
        </p:xfrm>
        <a:graphic>
          <a:graphicData uri="http://schemas.openxmlformats.org/presentationml/2006/ole">
            <mc:AlternateContent xmlns:mc="http://schemas.openxmlformats.org/markup-compatibility/2006">
              <mc:Choice xmlns:v="urn:schemas-microsoft-com:vml" Requires="v">
                <p:oleObj spid="_x0000_s6954" name="Equation" r:id="rId4" imgW="2311200" imgH="431640" progId="Equation.DSMT4">
                  <p:embed/>
                </p:oleObj>
              </mc:Choice>
              <mc:Fallback>
                <p:oleObj name="Equation" r:id="rId4" imgW="2311200" imgH="431640" progId="Equation.DSMT4">
                  <p:embed/>
                  <p:pic>
                    <p:nvPicPr>
                      <p:cNvPr id="10" name="Object 9"/>
                      <p:cNvPicPr/>
                      <p:nvPr/>
                    </p:nvPicPr>
                    <p:blipFill>
                      <a:blip r:embed="rId5"/>
                      <a:stretch>
                        <a:fillRect/>
                      </a:stretch>
                    </p:blipFill>
                    <p:spPr>
                      <a:xfrm>
                        <a:off x="1514475" y="2451100"/>
                        <a:ext cx="2311400" cy="431800"/>
                      </a:xfrm>
                      <a:prstGeom prst="rect">
                        <a:avLst/>
                      </a:prstGeom>
                    </p:spPr>
                  </p:pic>
                </p:oleObj>
              </mc:Fallback>
            </mc:AlternateContent>
          </a:graphicData>
        </a:graphic>
      </p:graphicFrame>
      <p:sp>
        <p:nvSpPr>
          <p:cNvPr id="2" name="Content Placeholder 4"/>
          <p:cNvSpPr>
            <a:spLocks noGrp="1"/>
          </p:cNvSpPr>
          <p:nvPr>
            <p:ph type="body" idx="15"/>
          </p:nvPr>
        </p:nvSpPr>
        <p:spPr>
          <a:xfrm>
            <a:off x="457200" y="3199746"/>
            <a:ext cx="8229600" cy="543579"/>
          </a:xfrm>
        </p:spPr>
        <p:txBody>
          <a:bodyPr/>
          <a:lstStyle/>
          <a:p>
            <a:pPr lvl="1"/>
            <a:r>
              <a:rPr lang="en-US" altLang="en-US" dirty="0"/>
              <a:t>Spacing does not affect order of evaluation</a:t>
            </a:r>
            <a:endParaRPr lang="en-US" dirty="0"/>
          </a:p>
        </p:txBody>
      </p:sp>
      <p:graphicFrame>
        <p:nvGraphicFramePr>
          <p:cNvPr id="14" name="Object 5" descr="1 plus, 3 times 4 minus 2 is 16."/>
          <p:cNvGraphicFramePr>
            <a:graphicFrameLocks noChangeAspect="1"/>
          </p:cNvGraphicFramePr>
          <p:nvPr>
            <p:extLst>
              <p:ext uri="{D42A27DB-BD31-4B8C-83A1-F6EECF244321}">
                <p14:modId xmlns:p14="http://schemas.microsoft.com/office/powerpoint/2010/main" val="1409516281"/>
              </p:ext>
            </p:extLst>
          </p:nvPr>
        </p:nvGraphicFramePr>
        <p:xfrm>
          <a:off x="1590675" y="4029028"/>
          <a:ext cx="2438400" cy="355600"/>
        </p:xfrm>
        <a:graphic>
          <a:graphicData uri="http://schemas.openxmlformats.org/presentationml/2006/ole">
            <mc:AlternateContent xmlns:mc="http://schemas.openxmlformats.org/markup-compatibility/2006">
              <mc:Choice xmlns:v="urn:schemas-microsoft-com:vml" Requires="v">
                <p:oleObj spid="_x0000_s6955" name="Equation" r:id="rId6" imgW="2438280" imgH="355320" progId="Equation.DSMT4">
                  <p:embed/>
                </p:oleObj>
              </mc:Choice>
              <mc:Fallback>
                <p:oleObj name="Equation" r:id="rId6" imgW="2438280" imgH="355320" progId="Equation.DSMT4">
                  <p:embed/>
                  <p:pic>
                    <p:nvPicPr>
                      <p:cNvPr id="12" name="Object 11"/>
                      <p:cNvPicPr/>
                      <p:nvPr/>
                    </p:nvPicPr>
                    <p:blipFill>
                      <a:blip r:embed="rId7"/>
                      <a:stretch>
                        <a:fillRect/>
                      </a:stretch>
                    </p:blipFill>
                    <p:spPr>
                      <a:xfrm>
                        <a:off x="1590675" y="4029028"/>
                        <a:ext cx="2438400" cy="355600"/>
                      </a:xfrm>
                      <a:prstGeom prst="rect">
                        <a:avLst/>
                      </a:prstGeom>
                    </p:spPr>
                  </p:pic>
                </p:oleObj>
              </mc:Fallback>
            </mc:AlternateContent>
          </a:graphicData>
        </a:graphic>
      </p:graphicFrame>
    </p:spTree>
    <p:extLst>
      <p:ext uri="{BB962C8B-B14F-4D97-AF65-F5344CB8AC3E}">
        <p14:creationId xmlns:p14="http://schemas.microsoft.com/office/powerpoint/2010/main" val="310103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Examples</a:t>
            </a:r>
          </a:p>
        </p:txBody>
      </p:sp>
      <p:pic>
        <p:nvPicPr>
          <p:cNvPr id="7" name="Picture 2" descr="A diagram illustrates 2 mathematical operations. In the first math expression, 1 times 2 plus, 3 times 5 percent 4. The multiplication, 1 times 2 is done first. The operation becomes 2 plus 3 times 5 percent 4. In this operation, the second multiplication, 3 times 5 is done. The multiplication becomes 2 plus, 15 percent 4. The percent operation is done. The expression becomes 2 plus 3. The result is 5. The second math expression is, 1 plus, 8 percent 3 times 2 minus 9. The percent operation, 8 percent 3 is done. The expression becomes 1 plus, 2 times 2 minus 9. The multiplication, 2 times 2 is done, and the expression becomes, 1 plus, 4 minus 9. The addition operation is done and the operation becomes 5 minus 9. The result is negative 4."/>
          <p:cNvPicPr>
            <a:picLocks noChangeAspect="1"/>
          </p:cNvPicPr>
          <p:nvPr/>
        </p:nvPicPr>
        <p:blipFill>
          <a:blip r:embed="rId3"/>
          <a:stretch>
            <a:fillRect/>
          </a:stretch>
        </p:blipFill>
        <p:spPr>
          <a:xfrm>
            <a:off x="619125" y="1652016"/>
            <a:ext cx="7905750" cy="4267200"/>
          </a:xfrm>
          <a:prstGeom prst="rect">
            <a:avLst/>
          </a:prstGeom>
        </p:spPr>
      </p:pic>
    </p:spTree>
    <p:extLst>
      <p:ext uri="{BB962C8B-B14F-4D97-AF65-F5344CB8AC3E}">
        <p14:creationId xmlns:p14="http://schemas.microsoft.com/office/powerpoint/2010/main" val="254116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Questions</a:t>
            </a:r>
            <a:endParaRPr lang="en-US" sz="2000" b="0" dirty="0"/>
          </a:p>
        </p:txBody>
      </p:sp>
      <p:sp>
        <p:nvSpPr>
          <p:cNvPr id="3" name="Content Placeholder 2"/>
          <p:cNvSpPr>
            <a:spLocks noGrp="1"/>
          </p:cNvSpPr>
          <p:nvPr>
            <p:ph type="body" idx="1"/>
          </p:nvPr>
        </p:nvSpPr>
        <p:spPr>
          <a:xfrm>
            <a:off x="457200" y="1600201"/>
            <a:ext cx="8229600" cy="476250"/>
          </a:xfrm>
        </p:spPr>
        <p:txBody>
          <a:bodyPr/>
          <a:lstStyle/>
          <a:p>
            <a:pPr indent="-256032"/>
            <a:r>
              <a:rPr lang="en-US" altLang="en-US" dirty="0"/>
              <a:t>What values result from the following expressions?</a:t>
            </a:r>
          </a:p>
        </p:txBody>
      </p:sp>
      <p:graphicFrame>
        <p:nvGraphicFramePr>
          <p:cNvPr id="4" name="Object 3" descr="9 fifths"/>
          <p:cNvGraphicFramePr>
            <a:graphicFrameLocks noChangeAspect="1"/>
          </p:cNvGraphicFramePr>
          <p:nvPr>
            <p:extLst>
              <p:ext uri="{D42A27DB-BD31-4B8C-83A1-F6EECF244321}">
                <p14:modId xmlns:p14="http://schemas.microsoft.com/office/powerpoint/2010/main" val="2250151601"/>
              </p:ext>
            </p:extLst>
          </p:nvPr>
        </p:nvGraphicFramePr>
        <p:xfrm>
          <a:off x="1200149" y="2188004"/>
          <a:ext cx="866775" cy="299823"/>
        </p:xfrm>
        <a:graphic>
          <a:graphicData uri="http://schemas.openxmlformats.org/presentationml/2006/ole">
            <mc:AlternateContent xmlns:mc="http://schemas.openxmlformats.org/markup-compatibility/2006">
              <mc:Choice xmlns:v="urn:schemas-microsoft-com:vml" Requires="v">
                <p:oleObj spid="_x0000_s25714" name="Equation" r:id="rId4" imgW="520560" imgH="279360" progId="Equation.DSMT4">
                  <p:embed/>
                </p:oleObj>
              </mc:Choice>
              <mc:Fallback>
                <p:oleObj name="Equation" r:id="rId4" imgW="520560" imgH="279360" progId="Equation.DSMT4">
                  <p:embed/>
                  <p:pic>
                    <p:nvPicPr>
                      <p:cNvPr id="0" name=""/>
                      <p:cNvPicPr/>
                      <p:nvPr/>
                    </p:nvPicPr>
                    <p:blipFill>
                      <a:blip r:embed="rId5"/>
                      <a:stretch>
                        <a:fillRect/>
                      </a:stretch>
                    </p:blipFill>
                    <p:spPr>
                      <a:xfrm>
                        <a:off x="1200149" y="2188004"/>
                        <a:ext cx="866775" cy="299823"/>
                      </a:xfrm>
                      <a:prstGeom prst="rect">
                        <a:avLst/>
                      </a:prstGeom>
                    </p:spPr>
                  </p:pic>
                </p:oleObj>
              </mc:Fallback>
            </mc:AlternateContent>
          </a:graphicData>
        </a:graphic>
      </p:graphicFrame>
      <p:graphicFrame>
        <p:nvGraphicFramePr>
          <p:cNvPr id="6" name="Object 4" descr="695 percent 20."/>
          <p:cNvGraphicFramePr>
            <a:graphicFrameLocks noChangeAspect="1"/>
          </p:cNvGraphicFramePr>
          <p:nvPr>
            <p:extLst>
              <p:ext uri="{D42A27DB-BD31-4B8C-83A1-F6EECF244321}">
                <p14:modId xmlns:p14="http://schemas.microsoft.com/office/powerpoint/2010/main" val="359965414"/>
              </p:ext>
            </p:extLst>
          </p:nvPr>
        </p:nvGraphicFramePr>
        <p:xfrm>
          <a:off x="1104899" y="2684463"/>
          <a:ext cx="1924050" cy="368300"/>
        </p:xfrm>
        <a:graphic>
          <a:graphicData uri="http://schemas.openxmlformats.org/presentationml/2006/ole">
            <mc:AlternateContent xmlns:mc="http://schemas.openxmlformats.org/markup-compatibility/2006">
              <mc:Choice xmlns:v="urn:schemas-microsoft-com:vml" Requires="v">
                <p:oleObj spid="_x0000_s25715" name="Equation" r:id="rId6" imgW="1155600" imgH="342720" progId="Equation.DSMT4">
                  <p:embed/>
                </p:oleObj>
              </mc:Choice>
              <mc:Fallback>
                <p:oleObj name="Equation" r:id="rId6" imgW="1155600" imgH="342720" progId="Equation.DSMT4">
                  <p:embed/>
                  <p:pic>
                    <p:nvPicPr>
                      <p:cNvPr id="4" name="Object 3"/>
                      <p:cNvPicPr/>
                      <p:nvPr/>
                    </p:nvPicPr>
                    <p:blipFill>
                      <a:blip r:embed="rId7"/>
                      <a:stretch>
                        <a:fillRect/>
                      </a:stretch>
                    </p:blipFill>
                    <p:spPr>
                      <a:xfrm>
                        <a:off x="1104899" y="2684463"/>
                        <a:ext cx="1924050" cy="368300"/>
                      </a:xfrm>
                      <a:prstGeom prst="rect">
                        <a:avLst/>
                      </a:prstGeom>
                    </p:spPr>
                  </p:pic>
                </p:oleObj>
              </mc:Fallback>
            </mc:AlternateContent>
          </a:graphicData>
        </a:graphic>
      </p:graphicFrame>
      <p:graphicFrame>
        <p:nvGraphicFramePr>
          <p:cNvPr id="7" name="Object 5" descr="7 plus 6 times 5."/>
          <p:cNvGraphicFramePr>
            <a:graphicFrameLocks noChangeAspect="1"/>
          </p:cNvGraphicFramePr>
          <p:nvPr>
            <p:extLst>
              <p:ext uri="{D42A27DB-BD31-4B8C-83A1-F6EECF244321}">
                <p14:modId xmlns:p14="http://schemas.microsoft.com/office/powerpoint/2010/main" val="1187608493"/>
              </p:ext>
            </p:extLst>
          </p:nvPr>
        </p:nvGraphicFramePr>
        <p:xfrm>
          <a:off x="1104898" y="3162086"/>
          <a:ext cx="1733550" cy="368300"/>
        </p:xfrm>
        <a:graphic>
          <a:graphicData uri="http://schemas.openxmlformats.org/presentationml/2006/ole">
            <mc:AlternateContent xmlns:mc="http://schemas.openxmlformats.org/markup-compatibility/2006">
              <mc:Choice xmlns:v="urn:schemas-microsoft-com:vml" Requires="v">
                <p:oleObj spid="_x0000_s25716" name="Equation" r:id="rId8" imgW="1041120" imgH="342720" progId="Equation.DSMT4">
                  <p:embed/>
                </p:oleObj>
              </mc:Choice>
              <mc:Fallback>
                <p:oleObj name="Equation" r:id="rId8" imgW="1041120" imgH="342720" progId="Equation.DSMT4">
                  <p:embed/>
                  <p:pic>
                    <p:nvPicPr>
                      <p:cNvPr id="6" name="Object 5"/>
                      <p:cNvPicPr/>
                      <p:nvPr/>
                    </p:nvPicPr>
                    <p:blipFill>
                      <a:blip r:embed="rId9"/>
                      <a:stretch>
                        <a:fillRect/>
                      </a:stretch>
                    </p:blipFill>
                    <p:spPr>
                      <a:xfrm>
                        <a:off x="1104898" y="3162086"/>
                        <a:ext cx="1733550" cy="368300"/>
                      </a:xfrm>
                      <a:prstGeom prst="rect">
                        <a:avLst/>
                      </a:prstGeom>
                    </p:spPr>
                  </p:pic>
                </p:oleObj>
              </mc:Fallback>
            </mc:AlternateContent>
          </a:graphicData>
        </a:graphic>
      </p:graphicFrame>
      <p:graphicFrame>
        <p:nvGraphicFramePr>
          <p:cNvPr id="8" name="Object 6" descr="7 times 6 plus 5."/>
          <p:cNvGraphicFramePr>
            <a:graphicFrameLocks noChangeAspect="1"/>
          </p:cNvGraphicFramePr>
          <p:nvPr>
            <p:extLst>
              <p:ext uri="{D42A27DB-BD31-4B8C-83A1-F6EECF244321}">
                <p14:modId xmlns:p14="http://schemas.microsoft.com/office/powerpoint/2010/main" val="3199762527"/>
              </p:ext>
            </p:extLst>
          </p:nvPr>
        </p:nvGraphicFramePr>
        <p:xfrm>
          <a:off x="1142999" y="3660775"/>
          <a:ext cx="1733550" cy="368300"/>
        </p:xfrm>
        <a:graphic>
          <a:graphicData uri="http://schemas.openxmlformats.org/presentationml/2006/ole">
            <mc:AlternateContent xmlns:mc="http://schemas.openxmlformats.org/markup-compatibility/2006">
              <mc:Choice xmlns:v="urn:schemas-microsoft-com:vml" Requires="v">
                <p:oleObj spid="_x0000_s25717" name="Equation" r:id="rId10" imgW="1041120" imgH="342720" progId="Equation.DSMT4">
                  <p:embed/>
                </p:oleObj>
              </mc:Choice>
              <mc:Fallback>
                <p:oleObj name="Equation" r:id="rId10" imgW="1041120" imgH="342720" progId="Equation.DSMT4">
                  <p:embed/>
                  <p:pic>
                    <p:nvPicPr>
                      <p:cNvPr id="7" name="Object 6"/>
                      <p:cNvPicPr/>
                      <p:nvPr/>
                    </p:nvPicPr>
                    <p:blipFill>
                      <a:blip r:embed="rId11"/>
                      <a:stretch>
                        <a:fillRect/>
                      </a:stretch>
                    </p:blipFill>
                    <p:spPr>
                      <a:xfrm>
                        <a:off x="1142999" y="3660775"/>
                        <a:ext cx="1733550" cy="368300"/>
                      </a:xfrm>
                      <a:prstGeom prst="rect">
                        <a:avLst/>
                      </a:prstGeom>
                    </p:spPr>
                  </p:pic>
                </p:oleObj>
              </mc:Fallback>
            </mc:AlternateContent>
          </a:graphicData>
        </a:graphic>
      </p:graphicFrame>
      <p:graphicFrame>
        <p:nvGraphicFramePr>
          <p:cNvPr id="9" name="Object 7" descr="248 percent 100 fifths"/>
          <p:cNvGraphicFramePr>
            <a:graphicFrameLocks noChangeAspect="1"/>
          </p:cNvGraphicFramePr>
          <p:nvPr>
            <p:extLst>
              <p:ext uri="{D42A27DB-BD31-4B8C-83A1-F6EECF244321}">
                <p14:modId xmlns:p14="http://schemas.microsoft.com/office/powerpoint/2010/main" val="3751577230"/>
              </p:ext>
            </p:extLst>
          </p:nvPr>
        </p:nvGraphicFramePr>
        <p:xfrm>
          <a:off x="1104899" y="4225925"/>
          <a:ext cx="2768600" cy="368300"/>
        </p:xfrm>
        <a:graphic>
          <a:graphicData uri="http://schemas.openxmlformats.org/presentationml/2006/ole">
            <mc:AlternateContent xmlns:mc="http://schemas.openxmlformats.org/markup-compatibility/2006">
              <mc:Choice xmlns:v="urn:schemas-microsoft-com:vml" Requires="v">
                <p:oleObj spid="_x0000_s25718" name="Equation" r:id="rId12" imgW="1663560" imgH="342720" progId="Equation.DSMT4">
                  <p:embed/>
                </p:oleObj>
              </mc:Choice>
              <mc:Fallback>
                <p:oleObj name="Equation" r:id="rId12" imgW="1663560" imgH="342720" progId="Equation.DSMT4">
                  <p:embed/>
                  <p:pic>
                    <p:nvPicPr>
                      <p:cNvPr id="8" name="Object 7"/>
                      <p:cNvPicPr/>
                      <p:nvPr/>
                    </p:nvPicPr>
                    <p:blipFill>
                      <a:blip r:embed="rId13"/>
                      <a:stretch>
                        <a:fillRect/>
                      </a:stretch>
                    </p:blipFill>
                    <p:spPr>
                      <a:xfrm>
                        <a:off x="1104899" y="4225925"/>
                        <a:ext cx="2768600" cy="368300"/>
                      </a:xfrm>
                      <a:prstGeom prst="rect">
                        <a:avLst/>
                      </a:prstGeom>
                    </p:spPr>
                  </p:pic>
                </p:oleObj>
              </mc:Fallback>
            </mc:AlternateContent>
          </a:graphicData>
        </a:graphic>
      </p:graphicFrame>
      <p:graphicFrame>
        <p:nvGraphicFramePr>
          <p:cNvPr id="10" name="Object 8" descr="6 times 3 minus 9 fourths"/>
          <p:cNvGraphicFramePr>
            <a:graphicFrameLocks noChangeAspect="1"/>
          </p:cNvGraphicFramePr>
          <p:nvPr>
            <p:extLst>
              <p:ext uri="{D42A27DB-BD31-4B8C-83A1-F6EECF244321}">
                <p14:modId xmlns:p14="http://schemas.microsoft.com/office/powerpoint/2010/main" val="1338980807"/>
              </p:ext>
            </p:extLst>
          </p:nvPr>
        </p:nvGraphicFramePr>
        <p:xfrm>
          <a:off x="1104899" y="4745038"/>
          <a:ext cx="2133600" cy="368300"/>
        </p:xfrm>
        <a:graphic>
          <a:graphicData uri="http://schemas.openxmlformats.org/presentationml/2006/ole">
            <mc:AlternateContent xmlns:mc="http://schemas.openxmlformats.org/markup-compatibility/2006">
              <mc:Choice xmlns:v="urn:schemas-microsoft-com:vml" Requires="v">
                <p:oleObj spid="_x0000_s25719" name="Equation" r:id="rId14" imgW="1282680" imgH="342720" progId="Equation.DSMT4">
                  <p:embed/>
                </p:oleObj>
              </mc:Choice>
              <mc:Fallback>
                <p:oleObj name="Equation" r:id="rId14" imgW="1282680" imgH="342720" progId="Equation.DSMT4">
                  <p:embed/>
                  <p:pic>
                    <p:nvPicPr>
                      <p:cNvPr id="9" name="Object 8"/>
                      <p:cNvPicPr/>
                      <p:nvPr/>
                    </p:nvPicPr>
                    <p:blipFill>
                      <a:blip r:embed="rId15"/>
                      <a:stretch>
                        <a:fillRect/>
                      </a:stretch>
                    </p:blipFill>
                    <p:spPr>
                      <a:xfrm>
                        <a:off x="1104899" y="4745038"/>
                        <a:ext cx="2133600" cy="368300"/>
                      </a:xfrm>
                      <a:prstGeom prst="rect">
                        <a:avLst/>
                      </a:prstGeom>
                    </p:spPr>
                  </p:pic>
                </p:oleObj>
              </mc:Fallback>
            </mc:AlternateContent>
          </a:graphicData>
        </a:graphic>
      </p:graphicFrame>
      <p:graphicFrame>
        <p:nvGraphicFramePr>
          <p:cNvPr id="11" name="Object 9" descr="Left parenthesis 5 minus 7 right parenthesis, times 4."/>
          <p:cNvGraphicFramePr>
            <a:graphicFrameLocks noChangeAspect="1"/>
          </p:cNvGraphicFramePr>
          <p:nvPr>
            <p:extLst>
              <p:ext uri="{D42A27DB-BD31-4B8C-83A1-F6EECF244321}">
                <p14:modId xmlns:p14="http://schemas.microsoft.com/office/powerpoint/2010/main" val="1317398427"/>
              </p:ext>
            </p:extLst>
          </p:nvPr>
        </p:nvGraphicFramePr>
        <p:xfrm>
          <a:off x="1114424" y="5164137"/>
          <a:ext cx="1985963" cy="463550"/>
        </p:xfrm>
        <a:graphic>
          <a:graphicData uri="http://schemas.openxmlformats.org/presentationml/2006/ole">
            <mc:AlternateContent xmlns:mc="http://schemas.openxmlformats.org/markup-compatibility/2006">
              <mc:Choice xmlns:v="urn:schemas-microsoft-com:vml" Requires="v">
                <p:oleObj spid="_x0000_s25720" name="Equation" r:id="rId16" imgW="1193760" imgH="431640" progId="Equation.DSMT4">
                  <p:embed/>
                </p:oleObj>
              </mc:Choice>
              <mc:Fallback>
                <p:oleObj name="Equation" r:id="rId16" imgW="1193760" imgH="431640" progId="Equation.DSMT4">
                  <p:embed/>
                  <p:pic>
                    <p:nvPicPr>
                      <p:cNvPr id="10" name="Object 9"/>
                      <p:cNvPicPr/>
                      <p:nvPr/>
                    </p:nvPicPr>
                    <p:blipFill>
                      <a:blip r:embed="rId17"/>
                      <a:stretch>
                        <a:fillRect/>
                      </a:stretch>
                    </p:blipFill>
                    <p:spPr>
                      <a:xfrm>
                        <a:off x="1114424" y="5164137"/>
                        <a:ext cx="1985963" cy="463550"/>
                      </a:xfrm>
                      <a:prstGeom prst="rect">
                        <a:avLst/>
                      </a:prstGeom>
                    </p:spPr>
                  </p:pic>
                </p:oleObj>
              </mc:Fallback>
            </mc:AlternateContent>
          </a:graphicData>
        </a:graphic>
      </p:graphicFrame>
      <p:graphicFrame>
        <p:nvGraphicFramePr>
          <p:cNvPr id="12" name="Object 10" descr="6 plus left parenthesis 18 percent left parenthesis 17 minus 12 right parenthesis right parenthesis."/>
          <p:cNvGraphicFramePr>
            <a:graphicFrameLocks noChangeAspect="1"/>
          </p:cNvGraphicFramePr>
          <p:nvPr>
            <p:extLst>
              <p:ext uri="{D42A27DB-BD31-4B8C-83A1-F6EECF244321}">
                <p14:modId xmlns:p14="http://schemas.microsoft.com/office/powerpoint/2010/main" val="478723704"/>
              </p:ext>
            </p:extLst>
          </p:nvPr>
        </p:nvGraphicFramePr>
        <p:xfrm>
          <a:off x="1104900" y="5683251"/>
          <a:ext cx="3850292" cy="495298"/>
        </p:xfrm>
        <a:graphic>
          <a:graphicData uri="http://schemas.openxmlformats.org/presentationml/2006/ole">
            <mc:AlternateContent xmlns:mc="http://schemas.openxmlformats.org/markup-compatibility/2006">
              <mc:Choice xmlns:v="urn:schemas-microsoft-com:vml" Requires="v">
                <p:oleObj spid="_x0000_s25721" name="Equation" r:id="rId18" imgW="2425680" imgH="482400" progId="Equation.DSMT4">
                  <p:embed/>
                </p:oleObj>
              </mc:Choice>
              <mc:Fallback>
                <p:oleObj name="Equation" r:id="rId18" imgW="2425680" imgH="482400" progId="Equation.DSMT4">
                  <p:embed/>
                  <p:pic>
                    <p:nvPicPr>
                      <p:cNvPr id="11" name="Object 10"/>
                      <p:cNvPicPr/>
                      <p:nvPr/>
                    </p:nvPicPr>
                    <p:blipFill>
                      <a:blip r:embed="rId19"/>
                      <a:stretch>
                        <a:fillRect/>
                      </a:stretch>
                    </p:blipFill>
                    <p:spPr>
                      <a:xfrm>
                        <a:off x="1104900" y="5683251"/>
                        <a:ext cx="3850292" cy="495298"/>
                      </a:xfrm>
                      <a:prstGeom prst="rect">
                        <a:avLst/>
                      </a:prstGeom>
                    </p:spPr>
                  </p:pic>
                </p:oleObj>
              </mc:Fallback>
            </mc:AlternateContent>
          </a:graphicData>
        </a:graphic>
      </p:graphicFrame>
    </p:spTree>
    <p:extLst>
      <p:ext uri="{BB962C8B-B14F-4D97-AF65-F5344CB8AC3E}">
        <p14:creationId xmlns:p14="http://schemas.microsoft.com/office/powerpoint/2010/main" val="52417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p:txBody>
          <a:bodyPr/>
          <a:lstStyle/>
          <a:p>
            <a:r>
              <a:rPr lang="en-US" dirty="0"/>
              <a:t>Create the class </a:t>
            </a:r>
            <a:r>
              <a:rPr lang="en-US" dirty="0" err="1"/>
              <a:t>MathOps</a:t>
            </a:r>
            <a:r>
              <a:rPr lang="en-US" dirty="0"/>
              <a:t> in </a:t>
            </a:r>
            <a:r>
              <a:rPr lang="en-US" dirty="0" err="1"/>
              <a:t>BluJ</a:t>
            </a:r>
            <a:endParaRPr lang="en-US" dirty="0"/>
          </a:p>
          <a:p>
            <a:r>
              <a:rPr lang="en-US" dirty="0"/>
              <a:t>Use statements involving </a:t>
            </a:r>
            <a:r>
              <a:rPr lang="en-US" dirty="0" err="1"/>
              <a:t>System.out.println</a:t>
            </a:r>
            <a:r>
              <a:rPr lang="en-US" dirty="0"/>
              <a:t> to output the results of each of the math expressions on the preceding slide</a:t>
            </a:r>
          </a:p>
          <a:p>
            <a:r>
              <a:rPr lang="en-US" dirty="0"/>
              <a:t>After doing this, add one more </a:t>
            </a:r>
            <a:r>
              <a:rPr lang="en-US" dirty="0" err="1"/>
              <a:t>System.out.println</a:t>
            </a:r>
            <a:r>
              <a:rPr lang="en-US" dirty="0"/>
              <a:t> to display your name, like this: </a:t>
            </a:r>
          </a:p>
          <a:p>
            <a:pPr lvl="1"/>
            <a:r>
              <a:rPr lang="en-US" dirty="0">
                <a:latin typeface="Consolas" panose="020B0609020204030204" pitchFamily="49" charset="0"/>
                <a:cs typeface="Consolas" panose="020B0609020204030204" pitchFamily="49" charset="0"/>
              </a:rPr>
              <a:t>Author: Kyle Muldrow</a:t>
            </a:r>
          </a:p>
        </p:txBody>
      </p:sp>
    </p:spTree>
    <p:extLst>
      <p:ext uri="{BB962C8B-B14F-4D97-AF65-F5344CB8AC3E}">
        <p14:creationId xmlns:p14="http://schemas.microsoft.com/office/powerpoint/2010/main" val="186977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Real numbers (Type Double)</a:t>
            </a:r>
            <a:endParaRPr lang="en-US" altLang="en-US" sz="2000" b="0" dirty="0"/>
          </a:p>
        </p:txBody>
      </p:sp>
      <p:sp>
        <p:nvSpPr>
          <p:cNvPr id="4" name="Content Placeholder 2"/>
          <p:cNvSpPr>
            <a:spLocks noGrp="1"/>
          </p:cNvSpPr>
          <p:nvPr>
            <p:ph type="body" idx="1"/>
          </p:nvPr>
        </p:nvSpPr>
        <p:spPr/>
        <p:txBody>
          <a:bodyPr/>
          <a:lstStyle/>
          <a:p>
            <a:pPr indent="-256032"/>
            <a:r>
              <a:rPr lang="en-US" altLang="en-US" dirty="0"/>
              <a:t>Examples:   6.022 ,   </a:t>
            </a:r>
            <a:r>
              <a:rPr lang="en-US" altLang="en-US" dirty="0">
                <a:latin typeface="Arial" panose="020B0604020202020204" pitchFamily="34" charset="0"/>
                <a:cs typeface="Arial" panose="020B0604020202020204" pitchFamily="34" charset="0"/>
              </a:rPr>
              <a:t>−</a:t>
            </a:r>
            <a:r>
              <a:rPr lang="en-US" altLang="en-US" dirty="0"/>
              <a:t>42.0 ,   2.143e17</a:t>
            </a:r>
          </a:p>
          <a:p>
            <a:pPr marL="740664" lvl="1" indent="-283464"/>
            <a:r>
              <a:rPr lang="en-US" altLang="en-US" dirty="0"/>
              <a:t>Placing .0 or . after an integer makes it a </a:t>
            </a:r>
            <a:r>
              <a:rPr lang="en-US" altLang="en-US" dirty="0">
                <a:latin typeface="Courier New" panose="02070309020205020404" pitchFamily="49" charset="0"/>
                <a:cs typeface="Courier New" panose="02070309020205020404" pitchFamily="49" charset="0"/>
              </a:rPr>
              <a:t>double.</a:t>
            </a:r>
          </a:p>
        </p:txBody>
      </p:sp>
      <p:sp>
        <p:nvSpPr>
          <p:cNvPr id="5" name="Content Placeholder 3"/>
          <p:cNvSpPr>
            <a:spLocks noGrp="1"/>
          </p:cNvSpPr>
          <p:nvPr>
            <p:ph type="body" idx="13"/>
          </p:nvPr>
        </p:nvSpPr>
        <p:spPr>
          <a:xfrm>
            <a:off x="457200" y="3027416"/>
            <a:ext cx="8229600" cy="430160"/>
          </a:xfrm>
        </p:spPr>
        <p:txBody>
          <a:bodyPr/>
          <a:lstStyle/>
          <a:p>
            <a:pPr marL="273050" indent="-273050"/>
            <a:r>
              <a:rPr lang="en-US" altLang="en-US" dirty="0"/>
              <a:t>The operators  +</a:t>
            </a:r>
            <a:r>
              <a:rPr lang="en-US" altLang="en-US" dirty="0">
                <a:latin typeface="Arial" panose="020B0604020202020204" pitchFamily="34" charset="0"/>
                <a:cs typeface="Arial" panose="020B0604020202020204" pitchFamily="34" charset="0"/>
              </a:rPr>
              <a:t>−</a:t>
            </a:r>
            <a:r>
              <a:rPr lang="en-US" altLang="en-US" dirty="0"/>
              <a:t>* / % ()  all still work with </a:t>
            </a:r>
            <a:r>
              <a:rPr lang="en-US" altLang="en-US" dirty="0">
                <a:latin typeface="Courier New" panose="02070309020205020404" pitchFamily="49" charset="0"/>
                <a:cs typeface="Courier New" panose="02070309020205020404" pitchFamily="49" charset="0"/>
              </a:rPr>
              <a:t>double.</a:t>
            </a:r>
          </a:p>
          <a:p>
            <a:pPr marL="740664" lvl="1" indent="-283464"/>
            <a:r>
              <a:rPr lang="en-US" altLang="en-US" dirty="0"/>
              <a:t> / produces an exact answer:</a:t>
            </a:r>
          </a:p>
        </p:txBody>
      </p:sp>
      <p:graphicFrame>
        <p:nvGraphicFramePr>
          <p:cNvPr id="6" name="Object 4" descr="Start fraction 15.0 over 2.0 is 7.5."/>
          <p:cNvGraphicFramePr>
            <a:graphicFrameLocks noChangeAspect="1"/>
          </p:cNvGraphicFramePr>
          <p:nvPr>
            <p:extLst>
              <p:ext uri="{D42A27DB-BD31-4B8C-83A1-F6EECF244321}">
                <p14:modId xmlns:p14="http://schemas.microsoft.com/office/powerpoint/2010/main" val="3479288894"/>
              </p:ext>
            </p:extLst>
          </p:nvPr>
        </p:nvGraphicFramePr>
        <p:xfrm>
          <a:off x="5327650" y="3569782"/>
          <a:ext cx="1866900" cy="355600"/>
        </p:xfrm>
        <a:graphic>
          <a:graphicData uri="http://schemas.openxmlformats.org/presentationml/2006/ole">
            <mc:AlternateContent xmlns:mc="http://schemas.openxmlformats.org/markup-compatibility/2006">
              <mc:Choice xmlns:v="urn:schemas-microsoft-com:vml" Requires="v">
                <p:oleObj spid="_x0000_s8580" name="Equation" r:id="rId4" imgW="1866600" imgH="355320" progId="Equation.DSMT4">
                  <p:embed/>
                </p:oleObj>
              </mc:Choice>
              <mc:Fallback>
                <p:oleObj name="Equation" r:id="rId4" imgW="1866600" imgH="355320" progId="Equation.DSMT4">
                  <p:embed/>
                  <p:pic>
                    <p:nvPicPr>
                      <p:cNvPr id="0" name=""/>
                      <p:cNvPicPr/>
                      <p:nvPr/>
                    </p:nvPicPr>
                    <p:blipFill>
                      <a:blip r:embed="rId5"/>
                      <a:stretch>
                        <a:fillRect/>
                      </a:stretch>
                    </p:blipFill>
                    <p:spPr>
                      <a:xfrm>
                        <a:off x="5327650" y="3569782"/>
                        <a:ext cx="1866900" cy="355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3" name="Content Placeholder 5"/>
              <p:cNvSpPr>
                <a:spLocks noGrp="1"/>
              </p:cNvSpPr>
              <p:nvPr>
                <p:ph type="body" idx="14"/>
              </p:nvPr>
            </p:nvSpPr>
            <p:spPr>
              <a:xfrm>
                <a:off x="457200" y="4037588"/>
                <a:ext cx="8229600" cy="381473"/>
              </a:xfrm>
            </p:spPr>
            <p:txBody>
              <a:bodyPr anchor="ctr"/>
              <a:lstStyle/>
              <a:p>
                <a:pPr marL="740664" lvl="1" indent="-283464">
                  <a:tabLst>
                    <a:tab pos="2290763" algn="l"/>
                    <a:tab pos="4799013" algn="l"/>
                  </a:tabLst>
                </a:pPr>
                <a:r>
                  <a:rPr lang="en-US" altLang="en-US" dirty="0"/>
                  <a:t>Precedence is the same: ()  before  * / %  before  + </a:t>
                </a:r>
                <a14:m>
                  <m:oMath xmlns:m="http://schemas.openxmlformats.org/officeDocument/2006/math">
                    <m:r>
                      <a:rPr lang="en-US" altLang="en-US" i="1" dirty="0" smtClean="0">
                        <a:latin typeface="Cambria Math" panose="02040503050406030204" pitchFamily="18" charset="0"/>
                      </a:rPr>
                      <m:t>−</m:t>
                    </m:r>
                  </m:oMath>
                </a14:m>
                <a:endParaRPr lang="en-US" altLang="en-US" dirty="0"/>
              </a:p>
            </p:txBody>
          </p:sp>
        </mc:Choice>
        <mc:Fallback xmlns="">
          <p:sp>
            <p:nvSpPr>
              <p:cNvPr id="13" name="Content Placeholder 5"/>
              <p:cNvSpPr>
                <a:spLocks noGrp="1" noRot="1" noChangeAspect="1" noMove="1" noResize="1" noEditPoints="1" noAdjustHandles="1" noChangeArrowheads="1" noChangeShapeType="1" noTextEdit="1"/>
              </p:cNvSpPr>
              <p:nvPr>
                <p:ph type="body" idx="14"/>
              </p:nvPr>
            </p:nvSpPr>
            <p:spPr>
              <a:xfrm>
                <a:off x="457200" y="4037588"/>
                <a:ext cx="8229600" cy="381473"/>
              </a:xfrm>
              <a:blipFill>
                <a:blip r:embed="rId6"/>
                <a:stretch>
                  <a:fillRect t="-20635" b="-47619"/>
                </a:stretch>
              </a:blipFill>
            </p:spPr>
            <p:txBody>
              <a:bodyPr/>
              <a:lstStyle/>
              <a:p>
                <a:r>
                  <a:rPr lang="en-US">
                    <a:noFill/>
                  </a:rPr>
                  <a:t> </a:t>
                </a:r>
              </a:p>
            </p:txBody>
          </p:sp>
        </mc:Fallback>
      </mc:AlternateContent>
    </p:spTree>
    <p:extLst>
      <p:ext uri="{BB962C8B-B14F-4D97-AF65-F5344CB8AC3E}">
        <p14:creationId xmlns:p14="http://schemas.microsoft.com/office/powerpoint/2010/main" val="27986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fade">
                                      <p:cBhvr>
                                        <p:cTn id="7" dur="500"/>
                                        <p:tgtEl>
                                          <p:spTgt spid="357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p:bldP spid="4" grpId="0" build="p"/>
      <p:bldP spid="5" grpId="0" build="p"/>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Number Example</a:t>
            </a:r>
          </a:p>
        </p:txBody>
      </p:sp>
      <p:pic>
        <p:nvPicPr>
          <p:cNvPr id="3" name="Picture 2" descr="An expression reads as follows. 2.0 times 2.4 plus 2.25 times 4.0 over 2.0. The multiplication operation is executed first. 2.0 times 2.4 is, 4.8. The expression becomes, 4.8 plus, 2.25 times 4.0 over 2.0. The second multiplication in the new expression is executed, 2.25 times 4.0, which is 9.0. The expression becomes, 4.8 plus, 9.0 over 2.0. The Division operation is executed, 9.0 divided by 2.0 is 4.5. The expression becomes, 4.8 plus, 4.5. The addition operation is done and the final result is 9.3."/>
          <p:cNvPicPr>
            <a:picLocks noChangeAspect="1"/>
          </p:cNvPicPr>
          <p:nvPr/>
        </p:nvPicPr>
        <p:blipFill>
          <a:blip r:embed="rId3"/>
          <a:stretch>
            <a:fillRect/>
          </a:stretch>
        </p:blipFill>
        <p:spPr>
          <a:xfrm>
            <a:off x="1715452" y="1600962"/>
            <a:ext cx="5438775" cy="4610100"/>
          </a:xfrm>
          <a:prstGeom prst="rect">
            <a:avLst/>
          </a:prstGeom>
        </p:spPr>
      </p:pic>
    </p:spTree>
    <p:extLst>
      <p:ext uri="{BB962C8B-B14F-4D97-AF65-F5344CB8AC3E}">
        <p14:creationId xmlns:p14="http://schemas.microsoft.com/office/powerpoint/2010/main" val="372616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Mixing Types</a:t>
            </a:r>
            <a:endParaRPr lang="en-US" altLang="en-US" sz="2000" b="0" dirty="0"/>
          </a:p>
        </p:txBody>
      </p:sp>
      <p:sp>
        <p:nvSpPr>
          <p:cNvPr id="4" name="Content Placeholder 2"/>
          <p:cNvSpPr>
            <a:spLocks noGrp="1"/>
          </p:cNvSpPr>
          <p:nvPr>
            <p:ph type="body" idx="1"/>
          </p:nvPr>
        </p:nvSpPr>
        <p:spPr>
          <a:xfrm>
            <a:off x="457200" y="1600201"/>
            <a:ext cx="8229600" cy="438912"/>
          </a:xfrm>
        </p:spPr>
        <p:txBody>
          <a:bodyPr/>
          <a:lstStyle/>
          <a:p>
            <a:r>
              <a:rPr lang="en-US" altLang="en-US" sz="2000" dirty="0"/>
              <a:t>When </a:t>
            </a:r>
            <a:r>
              <a:rPr lang="en-US" altLang="en-US" sz="2000" dirty="0">
                <a:latin typeface="Courier New" panose="02070309020205020404" pitchFamily="49" charset="0"/>
                <a:cs typeface="Courier New" panose="02070309020205020404" pitchFamily="49" charset="0"/>
              </a:rPr>
              <a:t>int</a:t>
            </a:r>
            <a:r>
              <a:rPr lang="en-US" altLang="en-US" sz="2000" dirty="0"/>
              <a:t> and </a:t>
            </a:r>
            <a:r>
              <a:rPr lang="en-US" altLang="en-US" sz="2000" dirty="0">
                <a:latin typeface="Courier New" panose="02070309020205020404" pitchFamily="49" charset="0"/>
                <a:cs typeface="Courier New" panose="02070309020205020404" pitchFamily="49" charset="0"/>
              </a:rPr>
              <a:t>double</a:t>
            </a:r>
            <a:r>
              <a:rPr lang="en-US" altLang="en-US" sz="2000" dirty="0"/>
              <a:t> are mixed, the result is a </a:t>
            </a:r>
            <a:r>
              <a:rPr lang="en-US" altLang="en-US" sz="2000" dirty="0">
                <a:latin typeface="Courier New" panose="02070309020205020404" pitchFamily="49" charset="0"/>
                <a:cs typeface="Courier New" panose="02070309020205020404" pitchFamily="49" charset="0"/>
              </a:rPr>
              <a:t>double.</a:t>
            </a:r>
          </a:p>
        </p:txBody>
      </p:sp>
      <p:graphicFrame>
        <p:nvGraphicFramePr>
          <p:cNvPr id="3" name="Object 3" descr="4.2 times 3 is 12.6."/>
          <p:cNvGraphicFramePr>
            <a:graphicFrameLocks noChangeAspect="1"/>
          </p:cNvGraphicFramePr>
          <p:nvPr>
            <p:extLst>
              <p:ext uri="{D42A27DB-BD31-4B8C-83A1-F6EECF244321}">
                <p14:modId xmlns:p14="http://schemas.microsoft.com/office/powerpoint/2010/main" val="87036115"/>
              </p:ext>
            </p:extLst>
          </p:nvPr>
        </p:nvGraphicFramePr>
        <p:xfrm>
          <a:off x="784225" y="2058211"/>
          <a:ext cx="1828800" cy="355600"/>
        </p:xfrm>
        <a:graphic>
          <a:graphicData uri="http://schemas.openxmlformats.org/presentationml/2006/ole">
            <mc:AlternateContent xmlns:mc="http://schemas.openxmlformats.org/markup-compatibility/2006">
              <mc:Choice xmlns:v="urn:schemas-microsoft-com:vml" Requires="v">
                <p:oleObj spid="_x0000_s9596" name="Equation" r:id="rId4" imgW="1828800" imgH="355320" progId="Equation.DSMT4">
                  <p:embed/>
                </p:oleObj>
              </mc:Choice>
              <mc:Fallback>
                <p:oleObj name="Equation" r:id="rId4" imgW="1828800" imgH="355320" progId="Equation.DSMT4">
                  <p:embed/>
                  <p:pic>
                    <p:nvPicPr>
                      <p:cNvPr id="0" name=""/>
                      <p:cNvPicPr/>
                      <p:nvPr/>
                    </p:nvPicPr>
                    <p:blipFill>
                      <a:blip r:embed="rId5"/>
                      <a:stretch>
                        <a:fillRect/>
                      </a:stretch>
                    </p:blipFill>
                    <p:spPr>
                      <a:xfrm>
                        <a:off x="784225" y="2058211"/>
                        <a:ext cx="1828800" cy="355600"/>
                      </a:xfrm>
                      <a:prstGeom prst="rect">
                        <a:avLst/>
                      </a:prstGeom>
                    </p:spPr>
                  </p:pic>
                </p:oleObj>
              </mc:Fallback>
            </mc:AlternateContent>
          </a:graphicData>
        </a:graphic>
      </p:graphicFrame>
      <p:sp>
        <p:nvSpPr>
          <p:cNvPr id="5" name="Content Placeholder 4"/>
          <p:cNvSpPr>
            <a:spLocks noGrp="1"/>
          </p:cNvSpPr>
          <p:nvPr>
            <p:ph type="body" idx="13"/>
          </p:nvPr>
        </p:nvSpPr>
        <p:spPr>
          <a:xfrm>
            <a:off x="457200" y="2432909"/>
            <a:ext cx="8229600" cy="447451"/>
          </a:xfrm>
        </p:spPr>
        <p:txBody>
          <a:bodyPr/>
          <a:lstStyle/>
          <a:p>
            <a:r>
              <a:rPr lang="en-US" altLang="en-US" sz="2000" dirty="0"/>
              <a:t>The conversion is per-operator, affecting only its operands.</a:t>
            </a:r>
            <a:endParaRPr lang="en-US" altLang="en-US" sz="2000" dirty="0">
              <a:latin typeface="Courier New" panose="02070309020205020404" pitchFamily="49" charset="0"/>
            </a:endParaRPr>
          </a:p>
        </p:txBody>
      </p:sp>
      <p:pic>
        <p:nvPicPr>
          <p:cNvPr id="7" name="Picture 5" descr="A diagram has 2 math expressions. In the first math expression, 7 over 3 times 1.2 plus, 3 over two, the division operation is done first. 7 over 3 is 2. The expression becomes, 2 times, 1.2 plus, 3 over 2. The multiplication operation, 2 times, 1.2 is executed next. It gives the value 2.4. The expression becomes, 2.4 plus, 3 over 2. The division operation, 3 over 2 is executed next to give, 1. The expression becomes, 2.4 plus 1. Addition operation, 2.4 plus 1 is done finally to give 3.4. The second math expression is, 2.0 plus, 10 over 3, times 2.5 minus 6 over 4. The division operation, 10 over 3 is carried out first to give 3. The expression becomes, 2.0, plus 3 times 2.5 minus, 6 over 4. The multiplication operation, 3 times 2.5, is executed next. It gives the value 7.5. The expression becomes, 2.0 plus, 7.5 minus, 6 over 4. The division operation, 6 over 4 is executed next to give 1. The expression becomes 2.0 plus 7.5 minus, 1. The addition operation 2.0 plus, 7.5 is executed next to give, 9.5. The expression becomes, 9.5 minus 1. The subtraction operation is done and the final result is 8.5"/>
          <p:cNvPicPr>
            <a:picLocks noChangeAspect="1"/>
          </p:cNvPicPr>
          <p:nvPr/>
        </p:nvPicPr>
        <p:blipFill>
          <a:blip r:embed="rId6"/>
          <a:stretch>
            <a:fillRect/>
          </a:stretch>
        </p:blipFill>
        <p:spPr>
          <a:xfrm>
            <a:off x="852487" y="3009162"/>
            <a:ext cx="6986084" cy="3126462"/>
          </a:xfrm>
          <a:prstGeom prst="rect">
            <a:avLst/>
          </a:prstGeom>
        </p:spPr>
      </p:pic>
    </p:spTree>
    <p:extLst>
      <p:ext uri="{BB962C8B-B14F-4D97-AF65-F5344CB8AC3E}">
        <p14:creationId xmlns:p14="http://schemas.microsoft.com/office/powerpoint/2010/main" val="978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1054-1BFE-4294-B28D-8A36C8FCF072}"/>
              </a:ext>
            </a:extLst>
          </p:cNvPr>
          <p:cNvSpPr>
            <a:spLocks noGrp="1"/>
          </p:cNvSpPr>
          <p:nvPr>
            <p:ph type="title"/>
          </p:nvPr>
        </p:nvSpPr>
        <p:spPr/>
        <p:txBody>
          <a:bodyPr/>
          <a:lstStyle/>
          <a:p>
            <a:r>
              <a:rPr lang="en-US" dirty="0"/>
              <a:t>Casting</a:t>
            </a:r>
          </a:p>
        </p:txBody>
      </p:sp>
      <p:sp>
        <p:nvSpPr>
          <p:cNvPr id="3" name="Text Placeholder 2">
            <a:extLst>
              <a:ext uri="{FF2B5EF4-FFF2-40B4-BE49-F238E27FC236}">
                <a16:creationId xmlns:a16="http://schemas.microsoft.com/office/drawing/2014/main" id="{AD929C74-A9E7-4E33-93C0-CFD3AE2C7601}"/>
              </a:ext>
            </a:extLst>
          </p:cNvPr>
          <p:cNvSpPr>
            <a:spLocks noGrp="1"/>
          </p:cNvSpPr>
          <p:nvPr>
            <p:ph type="body" idx="1"/>
          </p:nvPr>
        </p:nvSpPr>
        <p:spPr/>
        <p:txBody>
          <a:bodyPr/>
          <a:lstStyle/>
          <a:p>
            <a:r>
              <a:rPr lang="en-US" dirty="0"/>
              <a:t>Used to change the type of a number to another type.</a:t>
            </a:r>
          </a:p>
          <a:p>
            <a:r>
              <a:rPr lang="en-US" dirty="0"/>
              <a:t>Example: Change 4.75 to int, like this:</a:t>
            </a:r>
          </a:p>
          <a:p>
            <a:pPr lvl="1"/>
            <a:r>
              <a:rPr lang="en-US" dirty="0"/>
              <a:t>(int) 4.75</a:t>
            </a:r>
          </a:p>
          <a:p>
            <a:pPr lvl="1"/>
            <a:r>
              <a:rPr lang="en-US" dirty="0"/>
              <a:t>Result will be 4</a:t>
            </a:r>
          </a:p>
          <a:p>
            <a:r>
              <a:rPr lang="en-US" dirty="0"/>
              <a:t>Must be careful to use parentheses when math operators are involved</a:t>
            </a:r>
          </a:p>
          <a:p>
            <a:pPr lvl="1"/>
            <a:r>
              <a:rPr lang="en-US" dirty="0"/>
              <a:t>(int) 9.7 / 3.4: This only converts 9.7 to int but still divides by 3.4, so result will be 2.64705….</a:t>
            </a:r>
          </a:p>
          <a:p>
            <a:pPr lvl="1"/>
            <a:r>
              <a:rPr lang="en-US" dirty="0"/>
              <a:t>(int) (9.7 / 3.4): This divides the numbers and coverts the result to int, so the result will be 2.</a:t>
            </a:r>
          </a:p>
        </p:txBody>
      </p:sp>
    </p:spTree>
    <p:extLst>
      <p:ext uri="{BB962C8B-B14F-4D97-AF65-F5344CB8AC3E}">
        <p14:creationId xmlns:p14="http://schemas.microsoft.com/office/powerpoint/2010/main" val="3035603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600200"/>
            <a:ext cx="8229600" cy="4784834"/>
          </a:xfrm>
        </p:spPr>
        <p:txBody>
          <a:bodyPr/>
          <a:lstStyle/>
          <a:p>
            <a:r>
              <a:rPr lang="en-US" dirty="0"/>
              <a:t>Use </a:t>
            </a:r>
            <a:r>
              <a:rPr lang="en-US" dirty="0" err="1"/>
              <a:t>System.out.println</a:t>
            </a:r>
            <a:r>
              <a:rPr lang="en-US" dirty="0"/>
              <a:t> to add a blank line of output after the math operations currently in class </a:t>
            </a:r>
            <a:r>
              <a:rPr lang="en-US" dirty="0" err="1"/>
              <a:t>MathOps</a:t>
            </a:r>
            <a:r>
              <a:rPr lang="en-US" dirty="0"/>
              <a:t>.</a:t>
            </a:r>
          </a:p>
          <a:p>
            <a:r>
              <a:rPr lang="en-US" dirty="0"/>
              <a:t>After the blank line and before the statement with your name, use statements involving </a:t>
            </a:r>
            <a:r>
              <a:rPr lang="en-US" dirty="0" err="1"/>
              <a:t>System.out.println</a:t>
            </a:r>
            <a:r>
              <a:rPr lang="en-US" dirty="0"/>
              <a:t> to output the results of each of the following math expressions:</a:t>
            </a:r>
          </a:p>
          <a:p>
            <a:pPr lvl="1"/>
            <a:r>
              <a:rPr lang="en-US" dirty="0"/>
              <a:t>(6 + 2.5) / (5 – 3)</a:t>
            </a:r>
          </a:p>
          <a:p>
            <a:pPr lvl="1"/>
            <a:r>
              <a:rPr lang="en-US" dirty="0"/>
              <a:t>25.4 / 5.2 (no negatives)</a:t>
            </a:r>
          </a:p>
          <a:p>
            <a:pPr lvl="1"/>
            <a:r>
              <a:rPr lang="en-US" dirty="0"/>
              <a:t>(int)25.4 / 5.2</a:t>
            </a:r>
          </a:p>
          <a:p>
            <a:pPr lvl="1"/>
            <a:r>
              <a:rPr lang="en-US" dirty="0"/>
              <a:t>(int)(25.4 / 5.2)</a:t>
            </a:r>
          </a:p>
          <a:p>
            <a:pPr lvl="1"/>
            <a:r>
              <a:rPr lang="en-US" dirty="0"/>
              <a:t>(int)(25.4) / (int)(5.2)</a:t>
            </a:r>
          </a:p>
        </p:txBody>
      </p:sp>
    </p:spTree>
    <p:extLst>
      <p:ext uri="{BB962C8B-B14F-4D97-AF65-F5344CB8AC3E}">
        <p14:creationId xmlns:p14="http://schemas.microsoft.com/office/powerpoint/2010/main" val="324158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Variables</a:t>
            </a:r>
          </a:p>
        </p:txBody>
      </p:sp>
    </p:spTree>
    <p:extLst>
      <p:ext uri="{BB962C8B-B14F-4D97-AF65-F5344CB8AC3E}">
        <p14:creationId xmlns:p14="http://schemas.microsoft.com/office/powerpoint/2010/main" val="205249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Data Types</a:t>
            </a:r>
            <a:endParaRPr lang="en-US" altLang="en-US" sz="2000" b="0" dirty="0"/>
          </a:p>
        </p:txBody>
      </p:sp>
      <p:sp>
        <p:nvSpPr>
          <p:cNvPr id="357379" name="Content Placeholder 2"/>
          <p:cNvSpPr>
            <a:spLocks noGrp="1" noChangeArrowheads="1"/>
          </p:cNvSpPr>
          <p:nvPr>
            <p:ph type="body" idx="1"/>
          </p:nvPr>
        </p:nvSpPr>
        <p:spPr/>
        <p:txBody>
          <a:bodyPr/>
          <a:lstStyle/>
          <a:p>
            <a:pPr indent="-256032"/>
            <a:r>
              <a:rPr lang="en-US" altLang="en-US" b="1" dirty="0"/>
              <a:t>type</a:t>
            </a:r>
            <a:r>
              <a:rPr lang="en-US" altLang="en-US" dirty="0"/>
              <a:t>: A category or set of data values.</a:t>
            </a:r>
          </a:p>
          <a:p>
            <a:pPr marL="740664" lvl="1" indent="-283464"/>
            <a:r>
              <a:rPr lang="en-US" altLang="en-US" dirty="0"/>
              <a:t>Constrains the operations that can be performed on data</a:t>
            </a:r>
          </a:p>
          <a:p>
            <a:pPr marL="740664" lvl="1" indent="-283464"/>
            <a:r>
              <a:rPr lang="en-US" altLang="en-US" dirty="0"/>
              <a:t>Many languages ask the programmer to specify types</a:t>
            </a:r>
          </a:p>
          <a:p>
            <a:pPr marL="740664" lvl="1" indent="-283464"/>
            <a:r>
              <a:rPr lang="en-US" altLang="en-US" dirty="0"/>
              <a:t>Examples: integer, real number, string</a:t>
            </a:r>
          </a:p>
          <a:p>
            <a:pPr indent="-256032"/>
            <a:r>
              <a:rPr lang="en-US" altLang="en-US" dirty="0"/>
              <a:t>Internally, computers store everything as 1s and 0s</a:t>
            </a:r>
          </a:p>
          <a:p>
            <a:pPr marL="639763" lvl="1" indent="-246063">
              <a:buFont typeface="Wingdings" panose="05000000000000000000" pitchFamily="2" charset="2"/>
              <a:buNone/>
            </a:pPr>
            <a:r>
              <a:rPr lang="en-US" altLang="en-US" dirty="0"/>
              <a:t>		104	</a:t>
            </a:r>
            <a:r>
              <a:rPr lang="en-US" altLang="en-US" dirty="0">
                <a:sym typeface="Wingdings" panose="05000000000000000000" pitchFamily="2" charset="2"/>
              </a:rPr>
              <a:t> </a:t>
            </a:r>
            <a:r>
              <a:rPr lang="en-US" altLang="en-US" dirty="0"/>
              <a:t>01101000</a:t>
            </a:r>
          </a:p>
          <a:p>
            <a:pPr marL="639763" lvl="1" indent="-246063">
              <a:buFontTx/>
              <a:buNone/>
            </a:pPr>
            <a:r>
              <a:rPr lang="en-US" altLang="en-US" dirty="0"/>
              <a:t>		“hi”	</a:t>
            </a:r>
            <a:r>
              <a:rPr lang="en-US" altLang="en-US" dirty="0">
                <a:sym typeface="Wingdings" panose="05000000000000000000" pitchFamily="2" charset="2"/>
              </a:rPr>
              <a:t> </a:t>
            </a:r>
            <a:r>
              <a:rPr lang="en-US" altLang="en-US" dirty="0"/>
              <a:t>01101000110101</a:t>
            </a:r>
          </a:p>
        </p:txBody>
      </p:sp>
    </p:spTree>
    <p:extLst>
      <p:ext uri="{BB962C8B-B14F-4D97-AF65-F5344CB8AC3E}">
        <p14:creationId xmlns:p14="http://schemas.microsoft.com/office/powerpoint/2010/main" val="3475515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Receipt Example</a:t>
            </a:r>
            <a:endParaRPr lang="en-US" altLang="en-US" sz="2000" b="0" dirty="0"/>
          </a:p>
        </p:txBody>
      </p:sp>
      <p:sp>
        <p:nvSpPr>
          <p:cNvPr id="4" name="Content Placeholder 2"/>
          <p:cNvSpPr>
            <a:spLocks noGrp="1"/>
          </p:cNvSpPr>
          <p:nvPr>
            <p:ph type="body" idx="1"/>
          </p:nvPr>
        </p:nvSpPr>
        <p:spPr>
          <a:xfrm>
            <a:off x="457200" y="1600201"/>
            <a:ext cx="8229600" cy="457200"/>
          </a:xfrm>
        </p:spPr>
        <p:txBody>
          <a:bodyPr/>
          <a:lstStyle/>
          <a:p>
            <a:r>
              <a:rPr lang="en-US" altLang="en-US" dirty="0"/>
              <a:t>What’s bad about the following code?</a:t>
            </a:r>
          </a:p>
        </p:txBody>
      </p:sp>
      <p:pic>
        <p:nvPicPr>
          <p:cNvPr id="6" name="Picture 3" descr="Computer code has 13 lines. The lines read as follows. Line 1. public class Receipt left brace. Line 2, indented once. public static void main left parenthesis String left bracket right bracket a r g s right parenthesis left brace. Line 3, indented twice forward slash forward slash Calculate total owed comma assuming 8 percent sign tax forward slash 15 percent sign tip. Line 4, indented twice. System period out period print l n left parenthesis double quote Subtotal colon double quote right parenthesis semicolon. Line 5, indented twice. System period out period print l n left parenthesis 38 plus 40 plus 30 right parenthesis semicolon. Line 6, indented twice. System period out period print l n left parenthesis double quote Tax colon double quote right parenthesis semicolon. Line 7, indented twice. System period out period print l n left parenthesis left parenthesis 38 plus 40 plus 30 right parenthesis asterisk 0.08 right parenthesis semicolon. Line 8, indented twice. System period out period print l n left parenthesis double quote Tip colon double quote right parenthesis semicolon. Line 9, indented twice. System period out period print l n left parenthesis left parenthesis 38 plus 40 plus 30 right parenthesis asterisk 0.15 right parenthesis semicolon. Line 10, indented twice. System period out period print l n left parenthesis double quote Total colon double quote right parenthesis semicolon. Line 11, indented twice. System period out period print l n left parenthesis 38 plus 40 plus 30 plus left parenthesis 38 plus 40 plus 30 right parenthesis asterisk 0.08 plus left parenthesis 38 plus 40 plus 30 right parenthesis asterisk 0.15 right parenthesis semicolon. Line 12, indented once. right brace. Line 13. right brace."/>
          <p:cNvPicPr>
            <a:picLocks noChangeAspect="1"/>
          </p:cNvPicPr>
          <p:nvPr/>
        </p:nvPicPr>
        <p:blipFill>
          <a:blip r:embed="rId3"/>
          <a:stretch>
            <a:fillRect/>
          </a:stretch>
        </p:blipFill>
        <p:spPr>
          <a:xfrm>
            <a:off x="873864" y="2106479"/>
            <a:ext cx="6776765" cy="3123277"/>
          </a:xfrm>
          <a:prstGeom prst="rect">
            <a:avLst/>
          </a:prstGeom>
        </p:spPr>
      </p:pic>
      <p:sp>
        <p:nvSpPr>
          <p:cNvPr id="5" name="Content Placeholder 4"/>
          <p:cNvSpPr>
            <a:spLocks noGrp="1"/>
          </p:cNvSpPr>
          <p:nvPr>
            <p:ph type="body" idx="13"/>
          </p:nvPr>
        </p:nvSpPr>
        <p:spPr>
          <a:xfrm>
            <a:off x="457200" y="5278834"/>
            <a:ext cx="8065008" cy="885764"/>
          </a:xfrm>
        </p:spPr>
        <p:txBody>
          <a:bodyPr/>
          <a:lstStyle/>
          <a:p>
            <a:pPr lvl="1"/>
            <a:r>
              <a:rPr lang="en-US" altLang="en-US" dirty="0"/>
              <a:t>The subtotal expression </a:t>
            </a:r>
            <a:r>
              <a:rPr lang="en-US" altLang="en-US" dirty="0">
                <a:cs typeface="Courier New" panose="02070309020205020404" pitchFamily="49" charset="0"/>
              </a:rPr>
              <a:t>(38 + 40 + 30) is repeated</a:t>
            </a:r>
          </a:p>
          <a:p>
            <a:pPr lvl="1"/>
            <a:r>
              <a:rPr lang="en-US" altLang="en-US" dirty="0"/>
              <a:t>So many </a:t>
            </a:r>
            <a:r>
              <a:rPr lang="en-US" altLang="en-US" dirty="0" err="1">
                <a:latin typeface="Courier New" panose="02070309020205020404" pitchFamily="49" charset="0"/>
                <a:cs typeface="Courier New" panose="02070309020205020404" pitchFamily="49" charset="0"/>
              </a:rPr>
              <a:t>println</a:t>
            </a:r>
            <a:r>
              <a:rPr lang="en-US" altLang="en-US" dirty="0"/>
              <a:t> statements</a:t>
            </a:r>
          </a:p>
        </p:txBody>
      </p:sp>
    </p:spTree>
    <p:extLst>
      <p:ext uri="{BB962C8B-B14F-4D97-AF65-F5344CB8AC3E}">
        <p14:creationId xmlns:p14="http://schemas.microsoft.com/office/powerpoint/2010/main" val="405945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Variables </a:t>
            </a:r>
            <a:r>
              <a:rPr lang="en-US" altLang="en-US" sz="2000" b="0" dirty="0"/>
              <a:t>(1 of 2)</a:t>
            </a:r>
          </a:p>
        </p:txBody>
      </p:sp>
      <p:sp>
        <p:nvSpPr>
          <p:cNvPr id="4" name="Content Placeholder 2"/>
          <p:cNvSpPr>
            <a:spLocks noGrp="1"/>
          </p:cNvSpPr>
          <p:nvPr>
            <p:ph type="body" idx="1"/>
          </p:nvPr>
        </p:nvSpPr>
        <p:spPr>
          <a:xfrm>
            <a:off x="457200" y="1600200"/>
            <a:ext cx="8229600" cy="1790699"/>
          </a:xfrm>
        </p:spPr>
        <p:txBody>
          <a:bodyPr/>
          <a:lstStyle/>
          <a:p>
            <a:pPr indent="-256032">
              <a:tabLst>
                <a:tab pos="2514600" algn="l"/>
              </a:tabLst>
            </a:pPr>
            <a:r>
              <a:rPr lang="en-US" altLang="en-US" dirty="0"/>
              <a:t>variable: A piece of the computer’s memory that is given a name and type, and can store a value.</a:t>
            </a:r>
          </a:p>
          <a:p>
            <a:pPr marL="740664" lvl="1" indent="-283464">
              <a:tabLst>
                <a:tab pos="2514600" algn="l"/>
              </a:tabLst>
            </a:pPr>
            <a:r>
              <a:rPr lang="en-US" altLang="en-US" dirty="0"/>
              <a:t>Like preset stations on a car stereo, or cell phone speed dial:</a:t>
            </a:r>
          </a:p>
        </p:txBody>
      </p:sp>
      <p:grpSp>
        <p:nvGrpSpPr>
          <p:cNvPr id="6" name="Group 3" descr="A car stereo player has preset buttons under the display. "/>
          <p:cNvGrpSpPr>
            <a:grpSpLocks/>
          </p:cNvGrpSpPr>
          <p:nvPr/>
        </p:nvGrpSpPr>
        <p:grpSpPr bwMode="auto">
          <a:xfrm>
            <a:off x="1066800" y="3678449"/>
            <a:ext cx="4826000" cy="1181100"/>
            <a:chOff x="1584" y="2784"/>
            <a:chExt cx="4000" cy="1256"/>
          </a:xfrm>
        </p:grpSpPr>
        <p:pic>
          <p:nvPicPr>
            <p:cNvPr id="7" name="Picture 5" descr="car_stereo"/>
            <p:cNvPicPr>
              <a:picLocks noChangeAspect="1" noChangeArrowheads="1"/>
            </p:cNvPicPr>
            <p:nvPr/>
          </p:nvPicPr>
          <p:blipFill>
            <a:blip r:embed="rId3">
              <a:extLst>
                <a:ext uri="{28A0092B-C50C-407E-A947-70E740481C1C}">
                  <a14:useLocalDpi xmlns:a14="http://schemas.microsoft.com/office/drawing/2010/main" val="0"/>
                </a:ext>
              </a:extLst>
            </a:blip>
            <a:srcRect t="33200" b="35400"/>
            <a:stretch>
              <a:fillRect/>
            </a:stretch>
          </p:blipFill>
          <p:spPr bwMode="auto">
            <a:xfrm>
              <a:off x="1584" y="2784"/>
              <a:ext cx="4000" cy="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6" descr="A car radio has 6 preset buttons."/>
            <p:cNvSpPr>
              <a:spLocks noChangeArrowheads="1"/>
            </p:cNvSpPr>
            <p:nvPr/>
          </p:nvSpPr>
          <p:spPr bwMode="auto">
            <a:xfrm>
              <a:off x="2736" y="3600"/>
              <a:ext cx="1872" cy="384"/>
            </a:xfrm>
            <a:prstGeom prst="ellipse">
              <a:avLst/>
            </a:prstGeom>
            <a:noFill/>
            <a:ln w="635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Char char="n"/>
              </a:pPr>
              <a:endParaRPr lang="en-US" altLang="en-US" sz="2000">
                <a:latin typeface="Verdana" panose="020B0604030504040204" pitchFamily="34" charset="0"/>
                <a:cs typeface="Times New Roman" panose="02020603050405020304" pitchFamily="18" charset="0"/>
              </a:endParaRPr>
            </a:p>
          </p:txBody>
        </p:sp>
      </p:grpSp>
      <p:pic>
        <p:nvPicPr>
          <p:cNvPr id="10" name="Picture 4" descr="A cell phone."/>
          <p:cNvPicPr>
            <a:picLocks noChangeAspect="1" noChangeArrowheads="1"/>
          </p:cNvPicPr>
          <p:nvPr/>
        </p:nvPicPr>
        <p:blipFill>
          <a:blip r:embed="rId4">
            <a:extLst>
              <a:ext uri="{28A0092B-C50C-407E-A947-70E740481C1C}">
                <a14:useLocalDpi xmlns:a14="http://schemas.microsoft.com/office/drawing/2010/main" val="0"/>
              </a:ext>
            </a:extLst>
          </a:blip>
          <a:srcRect r="3166"/>
          <a:stretch>
            <a:fillRect/>
          </a:stretch>
        </p:blipFill>
        <p:spPr bwMode="auto">
          <a:xfrm>
            <a:off x="6705600" y="3789569"/>
            <a:ext cx="15049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23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Variables </a:t>
            </a:r>
            <a:r>
              <a:rPr lang="en-US" altLang="en-US" sz="2000" b="0" dirty="0"/>
              <a:t>(2 of 2)</a:t>
            </a:r>
          </a:p>
        </p:txBody>
      </p:sp>
      <p:sp>
        <p:nvSpPr>
          <p:cNvPr id="5" name="Content Placeholder 2"/>
          <p:cNvSpPr>
            <a:spLocks noGrp="1"/>
          </p:cNvSpPr>
          <p:nvPr>
            <p:ph type="body" idx="13"/>
          </p:nvPr>
        </p:nvSpPr>
        <p:spPr>
          <a:xfrm>
            <a:off x="467139" y="1621233"/>
            <a:ext cx="8065008" cy="2354418"/>
          </a:xfrm>
        </p:spPr>
        <p:txBody>
          <a:bodyPr/>
          <a:lstStyle/>
          <a:p>
            <a:pPr marL="740664" lvl="1" indent="-283464">
              <a:tabLst>
                <a:tab pos="2514600" algn="l"/>
              </a:tabLst>
            </a:pPr>
            <a:r>
              <a:rPr lang="en-US" altLang="en-US" dirty="0"/>
              <a:t>Steps for using a variable:</a:t>
            </a:r>
          </a:p>
          <a:p>
            <a:pPr lvl="2" indent="-228600">
              <a:tabLst>
                <a:tab pos="2514600" algn="l"/>
              </a:tabLst>
            </a:pPr>
            <a:r>
              <a:rPr lang="en-US" altLang="en-US" b="1" dirty="0"/>
              <a:t>Declare</a:t>
            </a:r>
            <a:r>
              <a:rPr lang="en-US" altLang="en-US" dirty="0"/>
              <a:t> it	- state its name and type</a:t>
            </a:r>
          </a:p>
          <a:p>
            <a:pPr lvl="2" indent="-228600">
              <a:tabLst>
                <a:tab pos="2514600" algn="l"/>
              </a:tabLst>
            </a:pPr>
            <a:r>
              <a:rPr lang="en-US" altLang="en-US" b="1" dirty="0"/>
              <a:t>Initialize</a:t>
            </a:r>
            <a:r>
              <a:rPr lang="en-US" altLang="en-US" i="1" dirty="0"/>
              <a:t> </a:t>
            </a:r>
            <a:r>
              <a:rPr lang="en-US" altLang="en-US" dirty="0"/>
              <a:t>it - store a value into it</a:t>
            </a:r>
          </a:p>
          <a:p>
            <a:pPr lvl="2" indent="-228600">
              <a:tabLst>
                <a:tab pos="2514600" algn="l"/>
              </a:tabLst>
            </a:pPr>
            <a:r>
              <a:rPr lang="en-US" altLang="en-US" b="1" dirty="0"/>
              <a:t>Use</a:t>
            </a:r>
            <a:r>
              <a:rPr lang="en-US" altLang="en-US" i="1" dirty="0"/>
              <a:t> </a:t>
            </a:r>
            <a:r>
              <a:rPr lang="en-US" altLang="en-US" dirty="0"/>
              <a:t>it - print it or use it as part of an expression</a:t>
            </a:r>
          </a:p>
        </p:txBody>
      </p:sp>
    </p:spTree>
    <p:extLst>
      <p:ext uri="{BB962C8B-B14F-4D97-AF65-F5344CB8AC3E}">
        <p14:creationId xmlns:p14="http://schemas.microsoft.com/office/powerpoint/2010/main" val="61957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a:t>
            </a:r>
          </a:p>
        </p:txBody>
      </p:sp>
      <p:sp>
        <p:nvSpPr>
          <p:cNvPr id="3" name="Content Placeholder 2"/>
          <p:cNvSpPr>
            <a:spLocks noGrp="1"/>
          </p:cNvSpPr>
          <p:nvPr>
            <p:ph type="body" idx="1"/>
          </p:nvPr>
        </p:nvSpPr>
        <p:spPr>
          <a:xfrm>
            <a:off x="457199" y="1600200"/>
            <a:ext cx="5019259" cy="4525963"/>
          </a:xfrm>
        </p:spPr>
        <p:txBody>
          <a:bodyPr/>
          <a:lstStyle/>
          <a:p>
            <a:pPr indent="-256032"/>
            <a:r>
              <a:rPr lang="en-US" altLang="en-US" b="1" dirty="0"/>
              <a:t>variable declaration</a:t>
            </a:r>
            <a:r>
              <a:rPr lang="en-US" altLang="en-US" dirty="0"/>
              <a:t>: Sets aside memory for storing a value.</a:t>
            </a:r>
          </a:p>
          <a:p>
            <a:pPr marL="740664" lvl="1" indent="-283464"/>
            <a:r>
              <a:rPr lang="en-US" altLang="en-US" dirty="0"/>
              <a:t>Variables must be declared</a:t>
            </a:r>
            <a:r>
              <a:rPr lang="en-US" altLang="en-US" i="1" dirty="0"/>
              <a:t> </a:t>
            </a:r>
            <a:r>
              <a:rPr lang="en-US" altLang="en-US" dirty="0"/>
              <a:t>before they can be used.</a:t>
            </a:r>
          </a:p>
          <a:p>
            <a:pPr indent="-256032"/>
            <a:r>
              <a:rPr lang="en-US" altLang="en-US" dirty="0"/>
              <a:t>Syntax:</a:t>
            </a:r>
          </a:p>
          <a:p>
            <a:pPr marL="639763" lvl="1" indent="-246063">
              <a:buFontTx/>
              <a:buNone/>
            </a:pPr>
            <a:r>
              <a:rPr lang="en-US" altLang="en-US" b="1" dirty="0"/>
              <a:t>	type</a:t>
            </a:r>
            <a:r>
              <a:rPr lang="en-US" altLang="en-US" b="1" i="1" dirty="0"/>
              <a:t> </a:t>
            </a:r>
            <a:r>
              <a:rPr lang="en-US" altLang="en-US" b="1" dirty="0"/>
              <a:t>name</a:t>
            </a:r>
            <a:r>
              <a:rPr lang="en-US" altLang="en-US" dirty="0"/>
              <a:t>;</a:t>
            </a:r>
          </a:p>
          <a:p>
            <a:pPr lvl="1" indent="-283464"/>
            <a:r>
              <a:rPr lang="en-US" altLang="en-US" dirty="0"/>
              <a:t>The name is an </a:t>
            </a:r>
            <a:r>
              <a:rPr lang="en-US" altLang="en-US" b="1" dirty="0"/>
              <a:t>identifier.</a:t>
            </a:r>
          </a:p>
          <a:p>
            <a:pPr lvl="2" indent="-228600"/>
            <a:r>
              <a:rPr lang="en-US" altLang="en-US" dirty="0"/>
              <a:t>int x;</a:t>
            </a:r>
          </a:p>
          <a:p>
            <a:pPr lvl="2" indent="-228600"/>
            <a:r>
              <a:rPr lang="en-US" altLang="en-US" dirty="0">
                <a:latin typeface="Courier New" panose="02070309020205020404" pitchFamily="49" charset="0"/>
                <a:cs typeface="Courier New" panose="02070309020205020404" pitchFamily="49" charset="0"/>
              </a:rPr>
              <a:t>double </a:t>
            </a:r>
            <a:r>
              <a:rPr lang="en-US" altLang="en-US" dirty="0" err="1">
                <a:latin typeface="Courier New" panose="02070309020205020404" pitchFamily="49" charset="0"/>
                <a:cs typeface="Courier New" panose="02070309020205020404" pitchFamily="49" charset="0"/>
              </a:rPr>
              <a:t>myGPA</a:t>
            </a:r>
            <a:r>
              <a:rPr lang="en-US" altLang="en-US" dirty="0">
                <a:latin typeface="Courier New" panose="02070309020205020404" pitchFamily="49" charset="0"/>
                <a:cs typeface="Courier New" panose="02070309020205020404" pitchFamily="49" charset="0"/>
              </a:rPr>
              <a:t>;</a:t>
            </a:r>
          </a:p>
        </p:txBody>
      </p:sp>
      <p:graphicFrame>
        <p:nvGraphicFramePr>
          <p:cNvPr id="4" name="Table 3" descr="A memory location is named X. "/>
          <p:cNvGraphicFramePr>
            <a:graphicFrameLocks noGrp="1"/>
          </p:cNvGraphicFramePr>
          <p:nvPr>
            <p:extLst>
              <p:ext uri="{D42A27DB-BD31-4B8C-83A1-F6EECF244321}">
                <p14:modId xmlns:p14="http://schemas.microsoft.com/office/powerpoint/2010/main" val="8811523"/>
              </p:ext>
            </p:extLst>
          </p:nvPr>
        </p:nvGraphicFramePr>
        <p:xfrm>
          <a:off x="5701746" y="4187099"/>
          <a:ext cx="1981200" cy="660400"/>
        </p:xfrm>
        <a:graphic>
          <a:graphicData uri="http://schemas.openxmlformats.org/drawingml/2006/table">
            <a:tbl>
              <a:tblPr firstRow="1"/>
              <a:tblGrid>
                <a:gridCol w="990600">
                  <a:extLst>
                    <a:ext uri="{9D8B030D-6E8A-4147-A177-3AD203B41FA5}">
                      <a16:colId xmlns:a16="http://schemas.microsoft.com/office/drawing/2014/main" val="290435189"/>
                    </a:ext>
                  </a:extLst>
                </a:gridCol>
                <a:gridCol w="990600">
                  <a:extLst>
                    <a:ext uri="{9D8B030D-6E8A-4147-A177-3AD203B41FA5}">
                      <a16:colId xmlns:a16="http://schemas.microsoft.com/office/drawing/2014/main" val="3531245816"/>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 b="0" i="0" u="none" strike="noStrike" cap="none" normalizeH="0" baseline="0" dirty="0">
                          <a:ln>
                            <a:noFill/>
                          </a:ln>
                          <a:solidFill>
                            <a:schemeClr val="bg1"/>
                          </a:solidFill>
                          <a:effectLst/>
                          <a:latin typeface="+mn-lt"/>
                        </a:rPr>
                        <a:t>blank</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254362"/>
                  </a:ext>
                </a:extLst>
              </a:tr>
            </a:tbl>
          </a:graphicData>
        </a:graphic>
      </p:graphicFrame>
      <p:graphicFrame>
        <p:nvGraphicFramePr>
          <p:cNvPr id="5" name="Table 4" descr="A memory location is named m y G P A."/>
          <p:cNvGraphicFramePr>
            <a:graphicFrameLocks noGrp="1"/>
          </p:cNvGraphicFramePr>
          <p:nvPr>
            <p:extLst>
              <p:ext uri="{D42A27DB-BD31-4B8C-83A1-F6EECF244321}">
                <p14:modId xmlns:p14="http://schemas.microsoft.com/office/powerpoint/2010/main" val="999918435"/>
              </p:ext>
            </p:extLst>
          </p:nvPr>
        </p:nvGraphicFramePr>
        <p:xfrm>
          <a:off x="5536093" y="5187847"/>
          <a:ext cx="3048000" cy="660400"/>
        </p:xfrm>
        <a:graphic>
          <a:graphicData uri="http://schemas.openxmlformats.org/drawingml/2006/table">
            <a:tbl>
              <a:tblPr firstRow="1"/>
              <a:tblGrid>
                <a:gridCol w="1186070">
                  <a:extLst>
                    <a:ext uri="{9D8B030D-6E8A-4147-A177-3AD203B41FA5}">
                      <a16:colId xmlns:a16="http://schemas.microsoft.com/office/drawing/2014/main" val="1706053073"/>
                    </a:ext>
                  </a:extLst>
                </a:gridCol>
                <a:gridCol w="1861930">
                  <a:extLst>
                    <a:ext uri="{9D8B030D-6E8A-4147-A177-3AD203B41FA5}">
                      <a16:colId xmlns:a16="http://schemas.microsoft.com/office/drawing/2014/main" val="4141268323"/>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myG</a:t>
                      </a:r>
                      <a:r>
                        <a:rPr kumimoji="0" lang="en-US" altLang="en-US" sz="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a:t>
                      </a:r>
                      <a:r>
                        <a:rPr kumimoji="0" lang="en-US" altLang="en-US" sz="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 b="0" i="0" u="none" strike="noStrike" cap="none" normalizeH="0" baseline="0" dirty="0">
                          <a:ln>
                            <a:noFill/>
                          </a:ln>
                          <a:solidFill>
                            <a:schemeClr val="bg1"/>
                          </a:solidFill>
                          <a:effectLst/>
                          <a:latin typeface="+mn-lt"/>
                        </a:rPr>
                        <a:t>blank</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3750881"/>
                  </a:ext>
                </a:extLst>
              </a:tr>
            </a:tbl>
          </a:graphicData>
        </a:graphic>
      </p:graphicFrame>
    </p:spTree>
    <p:extLst>
      <p:ext uri="{BB962C8B-B14F-4D97-AF65-F5344CB8AC3E}">
        <p14:creationId xmlns:p14="http://schemas.microsoft.com/office/powerpoint/2010/main" val="220516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type="body" idx="1"/>
          </p:nvPr>
        </p:nvSpPr>
        <p:spPr>
          <a:xfrm>
            <a:off x="457199" y="1600200"/>
            <a:ext cx="5019259" cy="4525963"/>
          </a:xfrm>
        </p:spPr>
        <p:txBody>
          <a:bodyPr/>
          <a:lstStyle/>
          <a:p>
            <a:pPr indent="-256032"/>
            <a:r>
              <a:rPr lang="en-US" altLang="en-US" b="1" dirty="0"/>
              <a:t>assignment</a:t>
            </a:r>
            <a:r>
              <a:rPr lang="en-US" altLang="en-US" dirty="0"/>
              <a:t>: Stores a value into a variable.</a:t>
            </a:r>
          </a:p>
          <a:p>
            <a:pPr marL="740664" lvl="1" indent="-283464"/>
            <a:r>
              <a:rPr lang="en-US" altLang="en-US" dirty="0"/>
              <a:t>The value can be an expression; the variable stores its result.</a:t>
            </a:r>
          </a:p>
          <a:p>
            <a:pPr indent="-256032"/>
            <a:r>
              <a:rPr lang="en-US" altLang="en-US" dirty="0"/>
              <a:t>Syntax:</a:t>
            </a:r>
          </a:p>
          <a:p>
            <a:pPr marL="639763" lvl="1" indent="-246063">
              <a:buFontTx/>
              <a:buNone/>
            </a:pPr>
            <a:r>
              <a:rPr lang="en-US" altLang="en-US" b="1" i="1" dirty="0"/>
              <a:t>	</a:t>
            </a:r>
            <a:r>
              <a:rPr lang="en-US" altLang="en-US" b="1" dirty="0"/>
              <a:t>name</a:t>
            </a:r>
            <a:r>
              <a:rPr lang="en-US" altLang="en-US" dirty="0"/>
              <a:t> = </a:t>
            </a:r>
            <a:r>
              <a:rPr lang="en-US" altLang="en-US" b="1" dirty="0"/>
              <a:t>expression</a:t>
            </a:r>
            <a:r>
              <a:rPr lang="en-US" altLang="en-US" dirty="0"/>
              <a:t>;</a:t>
            </a:r>
            <a:endParaRPr lang="en-US" altLang="en-US" dirty="0">
              <a:cs typeface="Courier New" panose="02070309020205020404" pitchFamily="49" charset="0"/>
            </a:endParaRPr>
          </a:p>
          <a:p>
            <a:pPr marL="740664" lvl="1" indent="-283464"/>
            <a:r>
              <a:rPr lang="en-US" altLang="en-US" dirty="0">
                <a:latin typeface="Courier New" panose="02070309020205020404" pitchFamily="49" charset="0"/>
                <a:cs typeface="Courier New" panose="02070309020205020404" pitchFamily="49" charset="0"/>
              </a:rPr>
              <a:t>int</a:t>
            </a:r>
            <a:r>
              <a:rPr lang="en-US" altLang="en-US" dirty="0">
                <a:cs typeface="Courier New" panose="02070309020205020404" pitchFamily="49" charset="0"/>
              </a:rPr>
              <a:t> x;</a:t>
            </a:r>
            <a:br>
              <a:rPr lang="en-US" altLang="en-US" dirty="0">
                <a:cs typeface="Courier New" panose="02070309020205020404" pitchFamily="49" charset="0"/>
              </a:rPr>
            </a:br>
            <a:r>
              <a:rPr lang="en-US" altLang="en-US" b="1" dirty="0">
                <a:cs typeface="Courier New" panose="02070309020205020404" pitchFamily="49" charset="0"/>
              </a:rPr>
              <a:t>x = 3;</a:t>
            </a:r>
            <a:endParaRPr lang="en-US" altLang="en-US" dirty="0">
              <a:cs typeface="Courier New" panose="02070309020205020404" pitchFamily="49" charset="0"/>
            </a:endParaRPr>
          </a:p>
          <a:p>
            <a:pPr marL="740664" lvl="1" indent="-283464"/>
            <a:r>
              <a:rPr lang="en-US" altLang="en-US" dirty="0">
                <a:latin typeface="Courier New" panose="02070309020205020404" pitchFamily="49" charset="0"/>
                <a:cs typeface="Courier New" panose="02070309020205020404" pitchFamily="49" charset="0"/>
              </a:rPr>
              <a:t>double </a:t>
            </a:r>
            <a:r>
              <a:rPr lang="en-US" altLang="en-US" dirty="0" err="1">
                <a:latin typeface="Courier New" panose="02070309020205020404" pitchFamily="49" charset="0"/>
                <a:cs typeface="Courier New" panose="02070309020205020404" pitchFamily="49" charset="0"/>
              </a:rPr>
              <a:t>myGPA</a:t>
            </a:r>
            <a:r>
              <a:rPr lang="en-US" altLang="en-US" dirty="0">
                <a:cs typeface="Courier New" panose="02070309020205020404" pitchFamily="49" charset="0"/>
              </a:rPr>
              <a:t>;</a:t>
            </a:r>
            <a:br>
              <a:rPr lang="en-US" altLang="en-US" dirty="0">
                <a:cs typeface="Courier New" panose="02070309020205020404" pitchFamily="49" charset="0"/>
              </a:rPr>
            </a:br>
            <a:r>
              <a:rPr lang="en-US" altLang="en-US" dirty="0" err="1">
                <a:latin typeface="Courier New" panose="02070309020205020404" pitchFamily="49" charset="0"/>
                <a:cs typeface="Courier New" panose="02070309020205020404" pitchFamily="49" charset="0"/>
              </a:rPr>
              <a:t>myGPA</a:t>
            </a:r>
            <a:r>
              <a:rPr lang="en-US" altLang="en-US" b="1" dirty="0">
                <a:cs typeface="Courier New" panose="02070309020205020404" pitchFamily="49" charset="0"/>
              </a:rPr>
              <a:t> = 1.0 + 2.25;</a:t>
            </a:r>
          </a:p>
        </p:txBody>
      </p:sp>
      <p:graphicFrame>
        <p:nvGraphicFramePr>
          <p:cNvPr id="4" name="Table 3" descr="A memory location, X has a value, 3 stored in it."/>
          <p:cNvGraphicFramePr>
            <a:graphicFrameLocks noGrp="1"/>
          </p:cNvGraphicFramePr>
          <p:nvPr>
            <p:extLst>
              <p:ext uri="{D42A27DB-BD31-4B8C-83A1-F6EECF244321}">
                <p14:modId xmlns:p14="http://schemas.microsoft.com/office/powerpoint/2010/main" val="1385155682"/>
              </p:ext>
            </p:extLst>
          </p:nvPr>
        </p:nvGraphicFramePr>
        <p:xfrm>
          <a:off x="5582476" y="4286490"/>
          <a:ext cx="1981200" cy="660400"/>
        </p:xfrm>
        <a:graphic>
          <a:graphicData uri="http://schemas.openxmlformats.org/drawingml/2006/table">
            <a:tbl>
              <a:tblPr firstRow="1"/>
              <a:tblGrid>
                <a:gridCol w="990600">
                  <a:extLst>
                    <a:ext uri="{9D8B030D-6E8A-4147-A177-3AD203B41FA5}">
                      <a16:colId xmlns:a16="http://schemas.microsoft.com/office/drawing/2014/main" val="290435189"/>
                    </a:ext>
                  </a:extLst>
                </a:gridCol>
                <a:gridCol w="990600">
                  <a:extLst>
                    <a:ext uri="{9D8B030D-6E8A-4147-A177-3AD203B41FA5}">
                      <a16:colId xmlns:a16="http://schemas.microsoft.com/office/drawing/2014/main" val="3531245816"/>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254362"/>
                  </a:ext>
                </a:extLst>
              </a:tr>
            </a:tbl>
          </a:graphicData>
        </a:graphic>
      </p:graphicFrame>
      <p:graphicFrame>
        <p:nvGraphicFramePr>
          <p:cNvPr id="5" name="Table 4" descr="A memory location, m y G P A has a value, 3.25 stored in it."/>
          <p:cNvGraphicFramePr>
            <a:graphicFrameLocks noGrp="1"/>
          </p:cNvGraphicFramePr>
          <p:nvPr>
            <p:extLst>
              <p:ext uri="{D42A27DB-BD31-4B8C-83A1-F6EECF244321}">
                <p14:modId xmlns:p14="http://schemas.microsoft.com/office/powerpoint/2010/main" val="434360283"/>
              </p:ext>
            </p:extLst>
          </p:nvPr>
        </p:nvGraphicFramePr>
        <p:xfrm>
          <a:off x="5536093" y="5187847"/>
          <a:ext cx="3048000" cy="660400"/>
        </p:xfrm>
        <a:graphic>
          <a:graphicData uri="http://schemas.openxmlformats.org/drawingml/2006/table">
            <a:tbl>
              <a:tblPr firstRow="1"/>
              <a:tblGrid>
                <a:gridCol w="1186070">
                  <a:extLst>
                    <a:ext uri="{9D8B030D-6E8A-4147-A177-3AD203B41FA5}">
                      <a16:colId xmlns:a16="http://schemas.microsoft.com/office/drawing/2014/main" val="1706053073"/>
                    </a:ext>
                  </a:extLst>
                </a:gridCol>
                <a:gridCol w="1861930">
                  <a:extLst>
                    <a:ext uri="{9D8B030D-6E8A-4147-A177-3AD203B41FA5}">
                      <a16:colId xmlns:a16="http://schemas.microsoft.com/office/drawing/2014/main" val="4141268323"/>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myG</a:t>
                      </a:r>
                      <a:r>
                        <a:rPr kumimoji="0" lang="en-US" altLang="en-US" sz="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a:t>
                      </a:r>
                      <a:r>
                        <a:rPr kumimoji="0" lang="en-US" altLang="en-US" sz="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3.25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3750881"/>
                  </a:ext>
                </a:extLst>
              </a:tr>
            </a:tbl>
          </a:graphicData>
        </a:graphic>
      </p:graphicFrame>
    </p:spTree>
    <p:extLst>
      <p:ext uri="{BB962C8B-B14F-4D97-AF65-F5344CB8AC3E}">
        <p14:creationId xmlns:p14="http://schemas.microsoft.com/office/powerpoint/2010/main" val="2616126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Using Variables </a:t>
            </a:r>
            <a:r>
              <a:rPr lang="en-US" altLang="en-US" sz="2000" b="0" dirty="0"/>
              <a:t>(1 of 2)</a:t>
            </a:r>
          </a:p>
        </p:txBody>
      </p:sp>
      <p:sp>
        <p:nvSpPr>
          <p:cNvPr id="4" name="Content Placeholder 2"/>
          <p:cNvSpPr>
            <a:spLocks noGrp="1"/>
          </p:cNvSpPr>
          <p:nvPr>
            <p:ph type="body" idx="1"/>
          </p:nvPr>
        </p:nvSpPr>
        <p:spPr>
          <a:xfrm>
            <a:off x="457200" y="1600201"/>
            <a:ext cx="8229600" cy="834886"/>
          </a:xfrm>
        </p:spPr>
        <p:txBody>
          <a:bodyPr/>
          <a:lstStyle/>
          <a:p>
            <a:r>
              <a:rPr lang="en-US" altLang="en-US" dirty="0"/>
              <a:t>Once given a value, a variable can be used in expressions: </a:t>
            </a:r>
          </a:p>
        </p:txBody>
      </p:sp>
      <p:pic>
        <p:nvPicPr>
          <p:cNvPr id="2" name="Picture 3" descr="Computer code has 4 lines. The lines read as follows. Line 1. i n t, x semicolon. Line 2. X equals 3 semicolon. Line 3. System period out period print l n left parenthesis double quote x is double quote plus x right parenthesis semicolon forward slash Forward slash x is 3. Line 4. System period out period print l n left parenthesis 5 asterisk x minus 1 right parenthesis semicolon forward slash forward slash 5 asterisk 3 minus 1."/>
          <p:cNvPicPr>
            <a:picLocks noChangeAspect="1"/>
          </p:cNvPicPr>
          <p:nvPr/>
        </p:nvPicPr>
        <p:blipFill>
          <a:blip r:embed="rId3"/>
          <a:stretch>
            <a:fillRect/>
          </a:stretch>
        </p:blipFill>
        <p:spPr>
          <a:xfrm>
            <a:off x="862012" y="2676525"/>
            <a:ext cx="7419975" cy="1504950"/>
          </a:xfrm>
          <a:prstGeom prst="rect">
            <a:avLst/>
          </a:prstGeom>
        </p:spPr>
      </p:pic>
    </p:spTree>
    <p:extLst>
      <p:ext uri="{BB962C8B-B14F-4D97-AF65-F5344CB8AC3E}">
        <p14:creationId xmlns:p14="http://schemas.microsoft.com/office/powerpoint/2010/main" val="2277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600200"/>
            <a:ext cx="8229600" cy="4784834"/>
          </a:xfrm>
        </p:spPr>
        <p:txBody>
          <a:bodyPr/>
          <a:lstStyle/>
          <a:p>
            <a:r>
              <a:rPr lang="en-US" sz="2000" dirty="0"/>
              <a:t>At the beginning of the program in class </a:t>
            </a:r>
            <a:r>
              <a:rPr lang="en-US" sz="2000" dirty="0" err="1"/>
              <a:t>MathOps</a:t>
            </a:r>
            <a:r>
              <a:rPr lang="en-US" sz="2000" dirty="0"/>
              <a:t>, declare six variables with the following names: val1, val2, val3, val4, val5, val6. </a:t>
            </a:r>
          </a:p>
          <a:p>
            <a:r>
              <a:rPr lang="en-US" sz="2000" dirty="0"/>
              <a:t>Assign  the following values to these variables within their declarations (also determine what type each should be):</a:t>
            </a:r>
          </a:p>
          <a:p>
            <a:pPr lvl="1"/>
            <a:r>
              <a:rPr lang="en-US" sz="2000" dirty="0"/>
              <a:t>(6 + 2.5) / (5 – 3)</a:t>
            </a:r>
          </a:p>
          <a:p>
            <a:pPr lvl="1"/>
            <a:r>
              <a:rPr lang="en-US" sz="2000" dirty="0"/>
              <a:t>25.4 / 5.2 (no negatives)</a:t>
            </a:r>
          </a:p>
          <a:p>
            <a:pPr lvl="1"/>
            <a:r>
              <a:rPr lang="en-US" sz="2000" dirty="0"/>
              <a:t>(int)25.4 / 5.2</a:t>
            </a:r>
          </a:p>
          <a:p>
            <a:pPr lvl="1"/>
            <a:r>
              <a:rPr lang="en-US" sz="2000" dirty="0"/>
              <a:t>(int)(25.4 / 5.2)</a:t>
            </a:r>
          </a:p>
          <a:p>
            <a:pPr lvl="1"/>
            <a:r>
              <a:rPr lang="en-US" sz="2000" dirty="0"/>
              <a:t>(int)(25.4) / (int)(5.2)</a:t>
            </a:r>
          </a:p>
          <a:p>
            <a:r>
              <a:rPr lang="en-US" sz="2000" dirty="0"/>
              <a:t>Change the output statements to use the variables and verify the results are the same as in Part 2.</a:t>
            </a:r>
          </a:p>
        </p:txBody>
      </p:sp>
    </p:spTree>
    <p:extLst>
      <p:ext uri="{BB962C8B-B14F-4D97-AF65-F5344CB8AC3E}">
        <p14:creationId xmlns:p14="http://schemas.microsoft.com/office/powerpoint/2010/main" val="2673357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a:xfrm>
            <a:off x="457200" y="215371"/>
            <a:ext cx="8229600" cy="775229"/>
          </a:xfrm>
        </p:spPr>
        <p:txBody>
          <a:bodyPr/>
          <a:lstStyle/>
          <a:p>
            <a:r>
              <a:rPr lang="en-US" altLang="en-US" dirty="0"/>
              <a:t>Java’s Primitive Types</a:t>
            </a:r>
            <a:endParaRPr lang="en-US" altLang="en-US" sz="2000" b="0" dirty="0"/>
          </a:p>
        </p:txBody>
      </p:sp>
      <p:sp>
        <p:nvSpPr>
          <p:cNvPr id="4" name="Text Placeholder 2"/>
          <p:cNvSpPr>
            <a:spLocks noGrp="1"/>
          </p:cNvSpPr>
          <p:nvPr>
            <p:ph type="body" idx="1"/>
          </p:nvPr>
        </p:nvSpPr>
        <p:spPr>
          <a:xfrm>
            <a:off x="457200" y="990600"/>
            <a:ext cx="8229600" cy="2170116"/>
          </a:xfrm>
        </p:spPr>
        <p:txBody>
          <a:bodyPr/>
          <a:lstStyle/>
          <a:p>
            <a:pPr indent="-256032">
              <a:tabLst>
                <a:tab pos="2286000" algn="l"/>
                <a:tab pos="4114800" algn="l"/>
                <a:tab pos="5834063" algn="l"/>
              </a:tabLst>
            </a:pPr>
            <a:r>
              <a:rPr lang="en-US" altLang="en-US" b="1" dirty="0"/>
              <a:t>primitive types</a:t>
            </a:r>
            <a:r>
              <a:rPr lang="en-US" altLang="en-US" dirty="0"/>
              <a:t>: 8 simple types for numbers, text, etc.</a:t>
            </a:r>
          </a:p>
          <a:p>
            <a:pPr lvl="1" indent="-285750">
              <a:tabLst>
                <a:tab pos="2286000" algn="l"/>
                <a:tab pos="4114800" algn="l"/>
                <a:tab pos="5834063" algn="l"/>
              </a:tabLst>
            </a:pPr>
            <a:r>
              <a:rPr lang="en-US" altLang="en-US" dirty="0"/>
              <a:t>Java also has </a:t>
            </a:r>
            <a:r>
              <a:rPr lang="en-US" altLang="en-US" b="1" dirty="0"/>
              <a:t>object types</a:t>
            </a:r>
            <a:r>
              <a:rPr lang="en-US" altLang="en-US" dirty="0"/>
              <a:t>, which we'll talk about later</a:t>
            </a:r>
          </a:p>
          <a:p>
            <a:pPr lvl="1" indent="-285750">
              <a:tabLst>
                <a:tab pos="2286000" algn="l"/>
                <a:tab pos="4114800" algn="l"/>
                <a:tab pos="5834063" algn="l"/>
              </a:tabLst>
            </a:pPr>
            <a:r>
              <a:rPr lang="en-US" altLang="en-US" dirty="0"/>
              <a:t>Here are the four most commonly used primitive types:</a:t>
            </a:r>
          </a:p>
        </p:txBody>
      </p:sp>
      <p:pic>
        <p:nvPicPr>
          <p:cNvPr id="2" name="Picture 3" descr="A table has 4 rows and 3 columns. The columns have the following headings from left to right. Name, Description, Examples. The row entries are as follows. Row 1. Name, I n t. Description, integers, up to 2 to the thirty first power minus 1. Examples, 42, negative 3, 0, 926394. Row 2. Name, double. Description, real numbers, up to 10 to the three hundred and eighth power. Example, 3.1, negative 0.25, 9.4 e 3. Row 3. Name, c h a r. Description, single text characters. Example, a, X, question mark, back slash n. Row 4. Name, Boolean. Description, logical values. Example, true, false."/>
          <p:cNvPicPr>
            <a:picLocks noChangeAspect="1"/>
          </p:cNvPicPr>
          <p:nvPr/>
        </p:nvPicPr>
        <p:blipFill>
          <a:blip r:embed="rId3"/>
          <a:stretch>
            <a:fillRect/>
          </a:stretch>
        </p:blipFill>
        <p:spPr>
          <a:xfrm>
            <a:off x="876300" y="3160716"/>
            <a:ext cx="7639050" cy="2085975"/>
          </a:xfrm>
          <a:prstGeom prst="rect">
            <a:avLst/>
          </a:prstGeom>
        </p:spPr>
      </p:pic>
      <p:sp>
        <p:nvSpPr>
          <p:cNvPr id="5" name="Text Placeholder 4"/>
          <p:cNvSpPr>
            <a:spLocks noGrp="1"/>
          </p:cNvSpPr>
          <p:nvPr>
            <p:ph type="body" idx="13"/>
          </p:nvPr>
        </p:nvSpPr>
        <p:spPr>
          <a:xfrm>
            <a:off x="457200" y="5397508"/>
            <a:ext cx="8229600" cy="774692"/>
          </a:xfrm>
        </p:spPr>
        <p:txBody>
          <a:bodyPr/>
          <a:lstStyle/>
          <a:p>
            <a:r>
              <a:rPr lang="en-US" altLang="en-US" dirty="0"/>
              <a:t>Why does Java distinguish integers versus real numbers?</a:t>
            </a:r>
          </a:p>
        </p:txBody>
      </p:sp>
    </p:spTree>
    <p:extLst>
      <p:ext uri="{BB962C8B-B14F-4D97-AF65-F5344CB8AC3E}">
        <p14:creationId xmlns:p14="http://schemas.microsoft.com/office/powerpoint/2010/main" val="277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a:extLst>
              <a:ext uri="{FF2B5EF4-FFF2-40B4-BE49-F238E27FC236}">
                <a16:creationId xmlns:a16="http://schemas.microsoft.com/office/drawing/2014/main" id="{36C3B29F-2652-40E9-BAE1-7979D65723A9}"/>
              </a:ext>
            </a:extLst>
          </p:cNvPr>
          <p:cNvSpPr>
            <a:spLocks noGrp="1" noChangeArrowheads="1"/>
          </p:cNvSpPr>
          <p:nvPr>
            <p:ph type="title"/>
          </p:nvPr>
        </p:nvSpPr>
        <p:spPr/>
        <p:txBody>
          <a:bodyPr/>
          <a:lstStyle/>
          <a:p>
            <a:r>
              <a:rPr lang="en-US" altLang="en-US"/>
              <a:t>Primitive data types</a:t>
            </a:r>
          </a:p>
        </p:txBody>
      </p:sp>
      <p:graphicFrame>
        <p:nvGraphicFramePr>
          <p:cNvPr id="643135" name="Group 63">
            <a:extLst>
              <a:ext uri="{FF2B5EF4-FFF2-40B4-BE49-F238E27FC236}">
                <a16:creationId xmlns:a16="http://schemas.microsoft.com/office/drawing/2014/main" id="{6FF5402A-E149-4CEE-A758-3241D5C54131}"/>
              </a:ext>
            </a:extLst>
          </p:cNvPr>
          <p:cNvGraphicFramePr>
            <a:graphicFrameLocks noGrp="1"/>
          </p:cNvGraphicFramePr>
          <p:nvPr/>
        </p:nvGraphicFramePr>
        <p:xfrm>
          <a:off x="76200" y="1371600"/>
          <a:ext cx="8915400" cy="4852989"/>
        </p:xfrm>
        <a:graphic>
          <a:graphicData uri="http://schemas.openxmlformats.org/drawingml/2006/table">
            <a:tbl>
              <a:tblPr/>
              <a:tblGrid>
                <a:gridCol w="1679575">
                  <a:extLst>
                    <a:ext uri="{9D8B030D-6E8A-4147-A177-3AD203B41FA5}">
                      <a16:colId xmlns:a16="http://schemas.microsoft.com/office/drawing/2014/main" val="1342404967"/>
                    </a:ext>
                  </a:extLst>
                </a:gridCol>
                <a:gridCol w="1679575">
                  <a:extLst>
                    <a:ext uri="{9D8B030D-6E8A-4147-A177-3AD203B41FA5}">
                      <a16:colId xmlns:a16="http://schemas.microsoft.com/office/drawing/2014/main" val="4240291168"/>
                    </a:ext>
                  </a:extLst>
                </a:gridCol>
                <a:gridCol w="1614488">
                  <a:extLst>
                    <a:ext uri="{9D8B030D-6E8A-4147-A177-3AD203B41FA5}">
                      <a16:colId xmlns:a16="http://schemas.microsoft.com/office/drawing/2014/main" val="2895429160"/>
                    </a:ext>
                  </a:extLst>
                </a:gridCol>
                <a:gridCol w="1681162">
                  <a:extLst>
                    <a:ext uri="{9D8B030D-6E8A-4147-A177-3AD203B41FA5}">
                      <a16:colId xmlns:a16="http://schemas.microsoft.com/office/drawing/2014/main" val="3033597769"/>
                    </a:ext>
                  </a:extLst>
                </a:gridCol>
                <a:gridCol w="2260600">
                  <a:extLst>
                    <a:ext uri="{9D8B030D-6E8A-4147-A177-3AD203B41FA5}">
                      <a16:colId xmlns:a16="http://schemas.microsoft.com/office/drawing/2014/main" val="2313543550"/>
                    </a:ext>
                  </a:extLst>
                </a:gridCol>
              </a:tblGrid>
              <a:tr h="498475">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1" i="0" u="none" strike="noStrike" cap="none" normalizeH="0" baseline="0" dirty="0">
                          <a:ln>
                            <a:noFill/>
                          </a:ln>
                          <a:solidFill>
                            <a:schemeClr val="tx1"/>
                          </a:solidFill>
                          <a:effectLst/>
                          <a:latin typeface="Tahoma" panose="020B060403050404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1" i="0" u="none" strike="noStrike" cap="none" normalizeH="0" baseline="0" dirty="0">
                          <a:ln>
                            <a:noFill/>
                          </a:ln>
                          <a:solidFill>
                            <a:schemeClr val="tx1"/>
                          </a:solidFill>
                          <a:effectLst/>
                          <a:latin typeface="Tahoma" panose="020B0604030504040204" pitchFamily="34" charset="0"/>
                        </a:rPr>
                        <a:t>kind of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1" i="0" u="none" strike="noStrike" cap="none" normalizeH="0" baseline="0">
                          <a:ln>
                            <a:noFill/>
                          </a:ln>
                          <a:solidFill>
                            <a:schemeClr val="tx1"/>
                          </a:solidFill>
                          <a:effectLst/>
                          <a:latin typeface="Tahoma" panose="020B0604030504040204" pitchFamily="34" charset="0"/>
                        </a:rPr>
                        <a:t>memory</a:t>
                      </a:r>
                      <a:br>
                        <a:rPr kumimoji="0" lang="en-US" altLang="en-US" sz="2000" b="1" i="0" u="none" strike="noStrike" cap="none" normalizeH="0" baseline="0">
                          <a:ln>
                            <a:noFill/>
                          </a:ln>
                          <a:solidFill>
                            <a:schemeClr val="tx1"/>
                          </a:solidFill>
                          <a:effectLst/>
                          <a:latin typeface="Tahoma" panose="020B0604030504040204" pitchFamily="34" charset="0"/>
                        </a:rPr>
                      </a:br>
                      <a:r>
                        <a:rPr kumimoji="0" lang="en-US" altLang="en-US" sz="2000" b="1" i="0" u="none" strike="noStrike" cap="none" normalizeH="0" baseline="0">
                          <a:ln>
                            <a:noFill/>
                          </a:ln>
                          <a:solidFill>
                            <a:schemeClr val="tx1"/>
                          </a:solidFill>
                          <a:effectLst/>
                          <a:latin typeface="Tahoma" panose="020B0604030504040204" pitchFamily="34" charset="0"/>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1" i="0" u="none" strike="noStrike" cap="none" normalizeH="0" baseline="0">
                          <a:ln>
                            <a:noFill/>
                          </a:ln>
                          <a:solidFill>
                            <a:schemeClr val="tx1"/>
                          </a:solidFill>
                          <a:effectLst/>
                          <a:latin typeface="Tahoma" panose="020B0604030504040204" pitchFamily="34" charset="0"/>
                        </a:rPr>
                        <a:t>range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1" i="0" u="none" strike="noStrike" cap="none" normalizeH="0" baseline="0">
                          <a:ln>
                            <a:noFill/>
                          </a:ln>
                          <a:solidFill>
                            <a:schemeClr val="tx1"/>
                          </a:solidFill>
                          <a:effectLst/>
                          <a:latin typeface="Tahoma" panose="020B0604030504040204" pitchFamily="34" charset="0"/>
                        </a:rPr>
                        <a:t>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325000"/>
                  </a:ext>
                </a:extLst>
              </a:tr>
              <a:tr h="311150">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-128 .. 127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(byte)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8769845"/>
                  </a:ext>
                </a:extLst>
              </a:tr>
              <a:tr h="550863">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character</a:t>
                      </a:r>
                      <a:br>
                        <a:rPr kumimoji="0" lang="en-US" altLang="en-US" sz="2000" b="0" i="0" u="none" strike="noStrike" cap="none" normalizeH="0" baseline="0">
                          <a:ln>
                            <a:noFill/>
                          </a:ln>
                          <a:solidFill>
                            <a:schemeClr val="tx1"/>
                          </a:solidFill>
                          <a:effectLst/>
                          <a:latin typeface="Tahoma" panose="020B0604030504040204" pitchFamily="34" charset="0"/>
                        </a:rPr>
                      </a:br>
                      <a:r>
                        <a:rPr kumimoji="0" lang="en-US" altLang="en-US" sz="2000" b="0" i="0" u="none" strike="noStrike" cap="none" normalizeH="0" baseline="0">
                          <a:ln>
                            <a:noFill/>
                          </a:ln>
                          <a:solidFill>
                            <a:schemeClr val="tx1"/>
                          </a:solidFill>
                          <a:effectLst/>
                          <a:latin typeface="Tahoma" panose="020B0604030504040204" pitchFamily="34" charset="0"/>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\u0000 ..</a:t>
                      </a:r>
                      <a:br>
                        <a:rPr kumimoji="0" lang="en-US" altLang="en-US" sz="2000" b="0" i="0" u="none" strike="noStrike" cap="none" normalizeH="0" baseline="0">
                          <a:ln>
                            <a:noFill/>
                          </a:ln>
                          <a:solidFill>
                            <a:schemeClr val="tx1"/>
                          </a:solidFill>
                          <a:effectLst/>
                          <a:latin typeface="Tahoma" panose="020B0604030504040204" pitchFamily="34" charset="0"/>
                        </a:rPr>
                      </a:br>
                      <a:r>
                        <a:rPr kumimoji="0" lang="en-US" altLang="en-US" sz="2000" b="0" i="0" u="none" strike="noStrike" cap="none" normalizeH="0" baseline="0">
                          <a:ln>
                            <a:noFill/>
                          </a:ln>
                          <a:solidFill>
                            <a:schemeClr val="tx1"/>
                          </a:solidFill>
                          <a:effectLst/>
                          <a:latin typeface="Tahoma" panose="020B0604030504040204" pitchFamily="34" charset="0"/>
                        </a:rPr>
                        <a:t>\uFFFF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r>
                        <a:rPr kumimoji="0" lang="en-US" altLang="en-US" sz="1600" b="0" i="0" u="none" strike="noStrike" cap="none" normalizeH="0" baseline="0">
                          <a:ln>
                            <a:noFill/>
                          </a:ln>
                          <a:solidFill>
                            <a:schemeClr val="tx1"/>
                          </a:solidFill>
                          <a:effectLst/>
                          <a:latin typeface="Tahoma" panose="020B0604030504040204" pitchFamily="34"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'\u2603'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8514495"/>
                  </a:ext>
                </a:extLst>
              </a:tr>
              <a:tr h="549275">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real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-3.4e38 .. 3.4e38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3.14f</a:t>
                      </a:r>
                      <a:r>
                        <a:rPr kumimoji="0" lang="en-US" altLang="en-US" sz="1600" b="0" i="0" u="none" strike="noStrike" cap="none" normalizeH="0" baseline="0">
                          <a:ln>
                            <a:noFill/>
                          </a:ln>
                          <a:solidFill>
                            <a:schemeClr val="tx1"/>
                          </a:solidFill>
                          <a:effectLst/>
                          <a:latin typeface="Tahoma" panose="020B0604030504040204" pitchFamily="34" charset="0"/>
                        </a:rPr>
                        <a:t>,</a:t>
                      </a:r>
                      <a:br>
                        <a:rPr kumimoji="0" lang="en-US" altLang="en-US" sz="1600" b="0" i="0" u="none" strike="noStrike" cap="none" normalizeH="0" baseline="0">
                          <a:ln>
                            <a:noFill/>
                          </a:ln>
                          <a:solidFill>
                            <a:schemeClr val="tx1"/>
                          </a:solidFill>
                          <a:effectLst/>
                          <a:latin typeface="Tahoma" panose="020B0604030504040204" pitchFamily="34" charset="0"/>
                        </a:rPr>
                      </a:b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1.1e7f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6807669"/>
                  </a:ext>
                </a:extLst>
              </a:tr>
              <a:tr h="550863">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real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-1.8e308 .. 1.8e308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3.14</a:t>
                      </a:r>
                      <a:r>
                        <a:rPr kumimoji="0" lang="en-US" altLang="en-US" sz="1600" b="0" i="0" u="none" strike="noStrike" cap="none" normalizeH="0" baseline="0">
                          <a:ln>
                            <a:noFill/>
                          </a:ln>
                          <a:solidFill>
                            <a:schemeClr val="tx1"/>
                          </a:solidFill>
                          <a:effectLst/>
                          <a:latin typeface="Tahoma" panose="020B0604030504040204" pitchFamily="34" charset="0"/>
                        </a:rPr>
                        <a:t>,</a:t>
                      </a:r>
                      <a:br>
                        <a:rPr kumimoji="0" lang="en-US" altLang="en-US" sz="1600" b="0" i="0" u="none" strike="noStrike" cap="none" normalizeH="0" baseline="0">
                          <a:ln>
                            <a:noFill/>
                          </a:ln>
                          <a:solidFill>
                            <a:schemeClr val="tx1"/>
                          </a:solidFill>
                          <a:effectLst/>
                          <a:latin typeface="Tahoma" panose="020B0604030504040204" pitchFamily="34" charset="0"/>
                        </a:rPr>
                      </a:b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6.022e23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9878951"/>
                  </a:ext>
                </a:extLst>
              </a:tr>
              <a:tr h="550863">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-2</a:t>
                      </a:r>
                      <a:r>
                        <a:rPr kumimoji="0" lang="en-US" altLang="en-US" sz="2000" b="0" i="0" u="none" strike="noStrike" cap="none" normalizeH="0" baseline="30000">
                          <a:ln>
                            <a:noFill/>
                          </a:ln>
                          <a:solidFill>
                            <a:schemeClr val="tx1"/>
                          </a:solidFill>
                          <a:effectLst/>
                          <a:latin typeface="Tahoma" panose="020B0604030504040204" pitchFamily="34" charset="0"/>
                        </a:rPr>
                        <a:t>31</a:t>
                      </a:r>
                      <a:r>
                        <a:rPr kumimoji="0" lang="en-US" altLang="en-US" sz="2000" b="0" i="0" u="none" strike="noStrike" cap="none" normalizeH="0" baseline="0">
                          <a:ln>
                            <a:noFill/>
                          </a:ln>
                          <a:solidFill>
                            <a:schemeClr val="tx1"/>
                          </a:solidFill>
                          <a:effectLst/>
                          <a:latin typeface="Tahoma" panose="020B0604030504040204" pitchFamily="34" charset="0"/>
                        </a:rPr>
                        <a:t> .. 2</a:t>
                      </a:r>
                      <a:r>
                        <a:rPr kumimoji="0" lang="en-US" altLang="en-US" sz="2000" b="0" i="0" u="none" strike="noStrike" cap="none" normalizeH="0" baseline="30000">
                          <a:ln>
                            <a:noFill/>
                          </a:ln>
                          <a:solidFill>
                            <a:schemeClr val="tx1"/>
                          </a:solidFill>
                          <a:effectLst/>
                          <a:latin typeface="Tahoma" panose="020B0604030504040204" pitchFamily="34" charset="0"/>
                        </a:rPr>
                        <a:t>31</a:t>
                      </a:r>
                      <a:endParaRPr kumimoji="0" lang="en-US" alt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42</a:t>
                      </a:r>
                      <a:r>
                        <a:rPr kumimoji="0" lang="en-US" altLang="en-US" sz="1600" b="0" i="0" u="none" strike="noStrike" cap="none" normalizeH="0" baseline="0">
                          <a:ln>
                            <a:noFill/>
                          </a:ln>
                          <a:solidFill>
                            <a:schemeClr val="tx1"/>
                          </a:solidFill>
                          <a:effectLst/>
                          <a:latin typeface="Tahoma" panose="020B0604030504040204" pitchFamily="34"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-17</a:t>
                      </a:r>
                      <a:r>
                        <a:rPr kumimoji="0" lang="en-US" altLang="en-US" sz="1600" b="0" i="0" u="none" strike="noStrike" cap="none" normalizeH="0" baseline="0">
                          <a:ln>
                            <a:noFill/>
                          </a:ln>
                          <a:solidFill>
                            <a:schemeClr val="tx1"/>
                          </a:solidFill>
                          <a:effectLst/>
                          <a:latin typeface="Tahoma" panose="020B0604030504040204" pitchFamily="34"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0xff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5429757"/>
                  </a:ext>
                </a:extLst>
              </a:tr>
              <a:tr h="550863">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-2</a:t>
                      </a:r>
                      <a:r>
                        <a:rPr kumimoji="0" lang="en-US" altLang="en-US" sz="2000" b="0" i="0" u="none" strike="noStrike" cap="none" normalizeH="0" baseline="30000">
                          <a:ln>
                            <a:noFill/>
                          </a:ln>
                          <a:solidFill>
                            <a:schemeClr val="tx1"/>
                          </a:solidFill>
                          <a:effectLst/>
                          <a:latin typeface="Tahoma" panose="020B0604030504040204" pitchFamily="34" charset="0"/>
                        </a:rPr>
                        <a:t>63</a:t>
                      </a:r>
                      <a:r>
                        <a:rPr kumimoji="0" lang="en-US" altLang="en-US" sz="2000" b="0" i="0" u="none" strike="noStrike" cap="none" normalizeH="0" baseline="0">
                          <a:ln>
                            <a:noFill/>
                          </a:ln>
                          <a:solidFill>
                            <a:schemeClr val="tx1"/>
                          </a:solidFill>
                          <a:effectLst/>
                          <a:latin typeface="Tahoma" panose="020B0604030504040204" pitchFamily="34" charset="0"/>
                        </a:rPr>
                        <a:t> .. 2</a:t>
                      </a:r>
                      <a:r>
                        <a:rPr kumimoji="0" lang="en-US" altLang="en-US" sz="2000" b="0" i="0" u="none" strike="noStrike" cap="none" normalizeH="0" baseline="30000">
                          <a:ln>
                            <a:noFill/>
                          </a:ln>
                          <a:solidFill>
                            <a:schemeClr val="tx1"/>
                          </a:solidFill>
                          <a:effectLst/>
                          <a:latin typeface="Tahoma" panose="020B0604030504040204" pitchFamily="34" charset="0"/>
                        </a:rPr>
                        <a:t>63</a:t>
                      </a:r>
                      <a:endParaRPr kumimoji="0" lang="en-US" alt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42L</a:t>
                      </a:r>
                      <a:r>
                        <a:rPr kumimoji="0" lang="en-US" altLang="en-US" sz="1600" b="0" i="0" u="none" strike="noStrike" cap="none" normalizeH="0" baseline="0">
                          <a:ln>
                            <a:noFill/>
                          </a:ln>
                          <a:solidFill>
                            <a:schemeClr val="tx1"/>
                          </a:solidFill>
                          <a:effectLst/>
                          <a:latin typeface="Tahoma" panose="020B0604030504040204" pitchFamily="34" charset="0"/>
                        </a:rPr>
                        <a:t>, </a:t>
                      </a:r>
                      <a:r>
                        <a:rPr kumimoji="0" lang="en-US" altLang="en-US"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21874109487L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1497767"/>
                  </a:ext>
                </a:extLst>
              </a:tr>
              <a:tr h="550863">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2000" b="0" i="0" u="none" strike="noStrike" cap="none" normalizeH="0" baseline="0">
                          <a:ln>
                            <a:noFill/>
                          </a:ln>
                          <a:solidFill>
                            <a:schemeClr val="tx1"/>
                          </a:solidFill>
                          <a:effectLst/>
                          <a:latin typeface="Tahoma" panose="020B0604030504040204" pitchFamily="34" charset="0"/>
                        </a:rPr>
                        <a:t>-2</a:t>
                      </a:r>
                      <a:r>
                        <a:rPr kumimoji="0" lang="en-US" altLang="en-US" sz="2000" b="0" i="0" u="none" strike="noStrike" cap="none" normalizeH="0" baseline="30000">
                          <a:ln>
                            <a:noFill/>
                          </a:ln>
                          <a:solidFill>
                            <a:schemeClr val="tx1"/>
                          </a:solidFill>
                          <a:effectLst/>
                          <a:latin typeface="Tahoma" panose="020B0604030504040204" pitchFamily="34" charset="0"/>
                        </a:rPr>
                        <a:t>15</a:t>
                      </a:r>
                      <a:r>
                        <a:rPr kumimoji="0" lang="en-US" altLang="en-US" sz="2000" b="0" i="0" u="none" strike="noStrike" cap="none" normalizeH="0" baseline="0">
                          <a:ln>
                            <a:noFill/>
                          </a:ln>
                          <a:solidFill>
                            <a:schemeClr val="tx1"/>
                          </a:solidFill>
                          <a:effectLst/>
                          <a:latin typeface="Tahoma" panose="020B0604030504040204" pitchFamily="34" charset="0"/>
                        </a:rPr>
                        <a:t> .. 2</a:t>
                      </a:r>
                      <a:r>
                        <a:rPr kumimoji="0" lang="en-US" altLang="en-US" sz="2000" b="0" i="0" u="none" strike="noStrike" cap="none" normalizeH="0" baseline="30000">
                          <a:ln>
                            <a:noFill/>
                          </a:ln>
                          <a:solidFill>
                            <a:schemeClr val="tx1"/>
                          </a:solidFill>
                          <a:effectLst/>
                          <a:latin typeface="Tahoma" panose="020B0604030504040204" pitchFamily="34" charset="0"/>
                        </a:rPr>
                        <a:t>15</a:t>
                      </a:r>
                      <a:endParaRPr kumimoji="0" lang="en-US" alt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28600"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1pPr>
                      <a:lvl2pPr marL="574675" algn="l">
                        <a:spcBef>
                          <a:spcPct val="20000"/>
                        </a:spcBef>
                        <a:tabLst>
                          <a:tab pos="860425" algn="l"/>
                          <a:tab pos="1143000" algn="l"/>
                          <a:tab pos="1431925" algn="l"/>
                          <a:tab pos="1774825" algn="l"/>
                        </a:tabLst>
                        <a:defRPr sz="2000">
                          <a:solidFill>
                            <a:schemeClr val="tx1"/>
                          </a:solidFill>
                          <a:latin typeface="Tahoma" panose="020B0604030504040204" pitchFamily="34" charset="0"/>
                        </a:defRPr>
                      </a:lvl2pPr>
                      <a:lvl3pPr marL="968375" algn="l">
                        <a:spcBef>
                          <a:spcPct val="20000"/>
                        </a:spcBef>
                        <a:tabLst>
                          <a:tab pos="860425" algn="l"/>
                          <a:tab pos="1143000" algn="l"/>
                          <a:tab pos="1431925" algn="l"/>
                          <a:tab pos="1774825" algn="l"/>
                        </a:tabLst>
                        <a:defRPr>
                          <a:solidFill>
                            <a:schemeClr val="tx1"/>
                          </a:solidFill>
                          <a:latin typeface="Tahoma" panose="020B0604030504040204" pitchFamily="34" charset="0"/>
                        </a:defRPr>
                      </a:lvl3pPr>
                      <a:lvl4pPr marL="1257300"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4pPr>
                      <a:lvl5pPr marL="1544638" algn="l">
                        <a:spcBef>
                          <a:spcPct val="20000"/>
                        </a:spcBef>
                        <a:tabLst>
                          <a:tab pos="860425" algn="l"/>
                          <a:tab pos="1143000" algn="l"/>
                          <a:tab pos="1431925" algn="l"/>
                          <a:tab pos="1774825" algn="l"/>
                        </a:tabLst>
                        <a:defRPr sz="1600">
                          <a:solidFill>
                            <a:schemeClr val="tx1"/>
                          </a:solidFill>
                          <a:latin typeface="Tahoma" panose="020B0604030504040204" pitchFamily="34" charset="0"/>
                        </a:defRPr>
                      </a:lvl5pPr>
                      <a:lvl6pPr marL="20018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6pPr>
                      <a:lvl7pPr marL="24590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7pPr>
                      <a:lvl8pPr marL="29162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8pPr>
                      <a:lvl9pPr marL="3373438" fontAlgn="base">
                        <a:spcBef>
                          <a:spcPct val="20000"/>
                        </a:spcBef>
                        <a:spcAft>
                          <a:spcPct val="0"/>
                        </a:spcAft>
                        <a:tabLst>
                          <a:tab pos="860425" algn="l"/>
                          <a:tab pos="1143000" algn="l"/>
                          <a:tab pos="1431925" algn="l"/>
                          <a:tab pos="1774825" algn="l"/>
                        </a:tabLst>
                        <a:defRPr sz="1600">
                          <a:solidFill>
                            <a:schemeClr val="tx1"/>
                          </a:solidFill>
                          <a:latin typeface="Tahoma" panose="020B0604030504040204" pitchFamily="34" charset="0"/>
                        </a:defRPr>
                      </a:lvl9pPr>
                    </a:lstStyle>
                    <a:p>
                      <a:pPr marL="228600" marR="0" lvl="0" indent="0" algn="l" defTabSz="914400" rtl="0" eaLnBrk="1" fontAlgn="base" latinLnBrk="0" hangingPunct="1">
                        <a:lnSpc>
                          <a:spcPct val="100000"/>
                        </a:lnSpc>
                        <a:spcBef>
                          <a:spcPct val="20000"/>
                        </a:spcBef>
                        <a:spcAft>
                          <a:spcPct val="0"/>
                        </a:spcAft>
                        <a:buClrTx/>
                        <a:buSzTx/>
                        <a:buFontTx/>
                        <a:buNone/>
                        <a:tabLst>
                          <a:tab pos="860425" algn="l"/>
                          <a:tab pos="1143000" algn="l"/>
                          <a:tab pos="1431925" algn="l"/>
                          <a:tab pos="1774825" algn="l"/>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(short) 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2725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Expressions</a:t>
            </a:r>
            <a:endParaRPr lang="en-US" altLang="en-US" sz="2000" b="0" dirty="0"/>
          </a:p>
        </p:txBody>
      </p:sp>
      <p:sp>
        <p:nvSpPr>
          <p:cNvPr id="4" name="Text Placeholder 2"/>
          <p:cNvSpPr>
            <a:spLocks noGrp="1"/>
          </p:cNvSpPr>
          <p:nvPr>
            <p:ph type="body" idx="1"/>
          </p:nvPr>
        </p:nvSpPr>
        <p:spPr>
          <a:xfrm>
            <a:off x="457200" y="1600201"/>
            <a:ext cx="8229600" cy="552450"/>
          </a:xfrm>
        </p:spPr>
        <p:txBody>
          <a:bodyPr/>
          <a:lstStyle/>
          <a:p>
            <a:pPr indent="-256032">
              <a:tabLst>
                <a:tab pos="2286000" algn="l"/>
                <a:tab pos="4114800" algn="l"/>
                <a:tab pos="5834063" algn="l"/>
              </a:tabLst>
            </a:pPr>
            <a:r>
              <a:rPr lang="en-US" altLang="en-US" b="1" dirty="0"/>
              <a:t>expression: </a:t>
            </a:r>
            <a:r>
              <a:rPr lang="en-US" altLang="en-US" dirty="0"/>
              <a:t>A value or operation that computes a value.</a:t>
            </a:r>
          </a:p>
        </p:txBody>
      </p:sp>
      <p:sp>
        <p:nvSpPr>
          <p:cNvPr id="5" name="Text Placeholder 3"/>
          <p:cNvSpPr>
            <a:spLocks noGrp="1"/>
          </p:cNvSpPr>
          <p:nvPr>
            <p:ph type="body" idx="13"/>
          </p:nvPr>
        </p:nvSpPr>
        <p:spPr>
          <a:xfrm>
            <a:off x="457200" y="2433887"/>
            <a:ext cx="1914525" cy="458735"/>
          </a:xfrm>
        </p:spPr>
        <p:txBody>
          <a:bodyPr/>
          <a:lstStyle/>
          <a:p>
            <a:r>
              <a:rPr lang="en-US" altLang="en-US" dirty="0"/>
              <a:t>Examples:</a:t>
            </a:r>
          </a:p>
        </p:txBody>
      </p:sp>
      <p:graphicFrame>
        <p:nvGraphicFramePr>
          <p:cNvPr id="6" name="Object 4" descr="1 plus 4 times 5. Left parenthesis 7 plus 2 right parenthesis times thirds. 42."/>
          <p:cNvGraphicFramePr>
            <a:graphicFrameLocks noChangeAspect="1"/>
          </p:cNvGraphicFramePr>
          <p:nvPr>
            <p:extLst>
              <p:ext uri="{D42A27DB-BD31-4B8C-83A1-F6EECF244321}">
                <p14:modId xmlns:p14="http://schemas.microsoft.com/office/powerpoint/2010/main" val="3384159136"/>
              </p:ext>
            </p:extLst>
          </p:nvPr>
        </p:nvGraphicFramePr>
        <p:xfrm>
          <a:off x="2539999" y="2592535"/>
          <a:ext cx="1660525" cy="1244600"/>
        </p:xfrm>
        <a:graphic>
          <a:graphicData uri="http://schemas.openxmlformats.org/presentationml/2006/ole">
            <mc:AlternateContent xmlns:mc="http://schemas.openxmlformats.org/markup-compatibility/2006">
              <mc:Choice xmlns:v="urn:schemas-microsoft-com:vml" Requires="v">
                <p:oleObj spid="_x0000_s1466" name="Equation" r:id="rId4" imgW="1460160" imgH="1244520" progId="Equation.DSMT4">
                  <p:embed/>
                </p:oleObj>
              </mc:Choice>
              <mc:Fallback>
                <p:oleObj name="Equation" r:id="rId4" imgW="1460160" imgH="1244520" progId="Equation.DSMT4">
                  <p:embed/>
                  <p:pic>
                    <p:nvPicPr>
                      <p:cNvPr id="0" name=""/>
                      <p:cNvPicPr/>
                      <p:nvPr/>
                    </p:nvPicPr>
                    <p:blipFill>
                      <a:blip r:embed="rId5"/>
                      <a:stretch>
                        <a:fillRect/>
                      </a:stretch>
                    </p:blipFill>
                    <p:spPr>
                      <a:xfrm>
                        <a:off x="2539999" y="2592535"/>
                        <a:ext cx="1660525" cy="1244600"/>
                      </a:xfrm>
                      <a:prstGeom prst="rect">
                        <a:avLst/>
                      </a:prstGeom>
                    </p:spPr>
                  </p:pic>
                </p:oleObj>
              </mc:Fallback>
            </mc:AlternateContent>
          </a:graphicData>
        </a:graphic>
      </p:graphicFrame>
      <p:sp>
        <p:nvSpPr>
          <p:cNvPr id="3" name="Text Placeholder 5"/>
          <p:cNvSpPr>
            <a:spLocks noGrp="1"/>
          </p:cNvSpPr>
          <p:nvPr>
            <p:ph type="body" idx="14"/>
          </p:nvPr>
        </p:nvSpPr>
        <p:spPr>
          <a:xfrm>
            <a:off x="457200" y="3970485"/>
            <a:ext cx="8229600" cy="1320850"/>
          </a:xfrm>
        </p:spPr>
        <p:txBody>
          <a:bodyPr/>
          <a:lstStyle/>
          <a:p>
            <a:pPr marL="740664" lvl="1" indent="-283464">
              <a:tabLst>
                <a:tab pos="1376363" algn="l"/>
                <a:tab pos="2514600" algn="l"/>
              </a:tabLst>
            </a:pPr>
            <a:r>
              <a:rPr lang="en-US" altLang="en-US" dirty="0"/>
              <a:t>The simplest expression is a </a:t>
            </a:r>
            <a:r>
              <a:rPr lang="en-US" altLang="en-US" b="1" dirty="0"/>
              <a:t>literal</a:t>
            </a:r>
            <a:r>
              <a:rPr lang="en-US" altLang="en-US" i="1" dirty="0"/>
              <a:t> </a:t>
            </a:r>
            <a:r>
              <a:rPr lang="en-US" altLang="en-US" b="1" dirty="0"/>
              <a:t>value</a:t>
            </a:r>
            <a:r>
              <a:rPr lang="en-US" altLang="en-US" dirty="0"/>
              <a:t>.</a:t>
            </a:r>
          </a:p>
          <a:p>
            <a:pPr marL="740664" lvl="1" indent="-283464">
              <a:tabLst>
                <a:tab pos="1376363" algn="l"/>
                <a:tab pos="2514600" algn="l"/>
              </a:tabLst>
            </a:pPr>
            <a:r>
              <a:rPr lang="en-US" altLang="en-US" dirty="0"/>
              <a:t>A complex expression can use operators and parentheses.</a:t>
            </a:r>
          </a:p>
        </p:txBody>
      </p:sp>
    </p:spTree>
    <p:extLst>
      <p:ext uri="{BB962C8B-B14F-4D97-AF65-F5344CB8AC3E}">
        <p14:creationId xmlns:p14="http://schemas.microsoft.com/office/powerpoint/2010/main" val="151423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Arithmetic Operators</a:t>
            </a:r>
          </a:p>
        </p:txBody>
      </p:sp>
      <p:sp>
        <p:nvSpPr>
          <p:cNvPr id="8" name="Text Placeholder 2"/>
          <p:cNvSpPr>
            <a:spLocks noGrp="1"/>
          </p:cNvSpPr>
          <p:nvPr>
            <p:ph type="body" idx="1"/>
          </p:nvPr>
        </p:nvSpPr>
        <p:spPr>
          <a:xfrm>
            <a:off x="457200" y="1600200"/>
            <a:ext cx="8229600" cy="2552700"/>
          </a:xfrm>
        </p:spPr>
        <p:txBody>
          <a:bodyPr/>
          <a:lstStyle/>
          <a:p>
            <a:pPr indent="-256032">
              <a:tabLst>
                <a:tab pos="1376363" algn="l"/>
              </a:tabLst>
            </a:pPr>
            <a:r>
              <a:rPr lang="en-US" altLang="en-US" b="1" dirty="0"/>
              <a:t>operator</a:t>
            </a:r>
            <a:r>
              <a:rPr lang="en-US" altLang="en-US" dirty="0"/>
              <a:t>: Combines multiple values or expressions.</a:t>
            </a:r>
            <a:endParaRPr lang="en-US" altLang="en-US" sz="900" dirty="0"/>
          </a:p>
          <a:p>
            <a:pPr marL="639763" lvl="1" indent="-246063">
              <a:lnSpc>
                <a:spcPct val="90000"/>
              </a:lnSpc>
              <a:buClr>
                <a:schemeClr val="bg1"/>
              </a:buClr>
              <a:tabLst>
                <a:tab pos="1376363" algn="l"/>
              </a:tabLst>
            </a:pPr>
            <a:r>
              <a:rPr lang="en-US" altLang="en-US" dirty="0"/>
              <a:t>+	addition</a:t>
            </a:r>
          </a:p>
          <a:p>
            <a:pPr marL="639763" lvl="1" indent="-246063">
              <a:lnSpc>
                <a:spcPct val="90000"/>
              </a:lnSpc>
              <a:buClr>
                <a:schemeClr val="bg1"/>
              </a:buClr>
              <a:tabLst>
                <a:tab pos="1376363" algn="l"/>
              </a:tabLst>
            </a:pPr>
            <a:r>
              <a:rPr lang="en-US" altLang="en-US" dirty="0"/>
              <a:t>- 	subtraction (or negation)</a:t>
            </a:r>
          </a:p>
          <a:p>
            <a:pPr marL="639763" lvl="1" indent="-246063">
              <a:lnSpc>
                <a:spcPct val="90000"/>
              </a:lnSpc>
              <a:buClr>
                <a:schemeClr val="bg1"/>
              </a:buClr>
              <a:tabLst>
                <a:tab pos="1376363" algn="l"/>
              </a:tabLst>
            </a:pPr>
            <a:r>
              <a:rPr lang="en-US" altLang="en-US" dirty="0"/>
              <a:t>*	multiplication</a:t>
            </a:r>
          </a:p>
          <a:p>
            <a:pPr marL="639763" lvl="1" indent="-246063">
              <a:lnSpc>
                <a:spcPct val="90000"/>
              </a:lnSpc>
              <a:buClr>
                <a:schemeClr val="bg1"/>
              </a:buClr>
              <a:tabLst>
                <a:tab pos="1376363" algn="l"/>
              </a:tabLst>
            </a:pPr>
            <a:r>
              <a:rPr lang="en-US" altLang="en-US" dirty="0"/>
              <a:t>/ 	division</a:t>
            </a:r>
          </a:p>
          <a:p>
            <a:pPr marL="639763" lvl="1" indent="-246063">
              <a:lnSpc>
                <a:spcPct val="90000"/>
              </a:lnSpc>
              <a:buClr>
                <a:schemeClr val="bg1"/>
              </a:buClr>
              <a:tabLst>
                <a:tab pos="1376363" algn="l"/>
              </a:tabLst>
            </a:pPr>
            <a:r>
              <a:rPr lang="en-US" altLang="en-US" dirty="0"/>
              <a:t>% 	modulus (a.k.a. remainder)</a:t>
            </a:r>
          </a:p>
        </p:txBody>
      </p:sp>
      <p:sp>
        <p:nvSpPr>
          <p:cNvPr id="9" name="Text Placeholder 3"/>
          <p:cNvSpPr>
            <a:spLocks noGrp="1"/>
          </p:cNvSpPr>
          <p:nvPr>
            <p:ph type="body" idx="13"/>
          </p:nvPr>
        </p:nvSpPr>
        <p:spPr>
          <a:xfrm>
            <a:off x="457200" y="4293818"/>
            <a:ext cx="8048625" cy="971887"/>
          </a:xfrm>
        </p:spPr>
        <p:txBody>
          <a:bodyPr/>
          <a:lstStyle/>
          <a:p>
            <a:pPr indent="-256032">
              <a:tabLst>
                <a:tab pos="1376363" algn="l"/>
              </a:tabLst>
            </a:pPr>
            <a:r>
              <a:rPr lang="en-US" altLang="en-US" dirty="0"/>
              <a:t>As a program runs, its expressions are </a:t>
            </a:r>
            <a:r>
              <a:rPr lang="en-US" altLang="en-US" b="1" dirty="0"/>
              <a:t>evaluated.</a:t>
            </a:r>
          </a:p>
          <a:p>
            <a:pPr marL="740664" lvl="1" indent="-283464">
              <a:tabLst>
                <a:tab pos="1376363" algn="l"/>
              </a:tabLst>
            </a:pPr>
            <a:r>
              <a:rPr lang="en-US" altLang="en-US" b="1" dirty="0"/>
              <a:t> 1 + 1 </a:t>
            </a:r>
            <a:r>
              <a:rPr lang="en-US" altLang="en-US" dirty="0"/>
              <a:t>evaluates to </a:t>
            </a:r>
            <a:r>
              <a:rPr lang="en-US" altLang="en-US" b="1" dirty="0"/>
              <a:t>2</a:t>
            </a:r>
            <a:endParaRPr lang="en-US" altLang="en-US" sz="1000" b="1" dirty="0"/>
          </a:p>
        </p:txBody>
      </p:sp>
      <p:sp>
        <p:nvSpPr>
          <p:cNvPr id="10" name="Text Placeholder 4"/>
          <p:cNvSpPr>
            <a:spLocks noGrp="1"/>
          </p:cNvSpPr>
          <p:nvPr>
            <p:ph type="body" idx="14"/>
          </p:nvPr>
        </p:nvSpPr>
        <p:spPr>
          <a:xfrm>
            <a:off x="457200" y="5336627"/>
            <a:ext cx="4258597" cy="407866"/>
          </a:xfrm>
        </p:spPr>
        <p:txBody>
          <a:bodyPr/>
          <a:lstStyle/>
          <a:p>
            <a:pPr marL="740664" lvl="1" indent="-283464">
              <a:tabLst>
                <a:tab pos="1376363" algn="l"/>
              </a:tabLst>
            </a:pPr>
            <a:r>
              <a:rPr lang="en-US" altLang="en-US" dirty="0">
                <a:latin typeface="Courier New" panose="02070309020205020404" pitchFamily="49" charset="0"/>
                <a:cs typeface="Courier New" panose="02070309020205020404" pitchFamily="49" charset="0"/>
              </a:rPr>
              <a:t>System.out.println</a:t>
            </a:r>
          </a:p>
        </p:txBody>
      </p:sp>
      <p:graphicFrame>
        <p:nvGraphicFramePr>
          <p:cNvPr id="14" name="Object 5" descr="Left parenthesis 3 times 4 right parenthesis"/>
          <p:cNvGraphicFramePr>
            <a:graphicFrameLocks noChangeAspect="1"/>
          </p:cNvGraphicFramePr>
          <p:nvPr>
            <p:extLst>
              <p:ext uri="{D42A27DB-BD31-4B8C-83A1-F6EECF244321}">
                <p14:modId xmlns:p14="http://schemas.microsoft.com/office/powerpoint/2010/main" val="673454889"/>
              </p:ext>
            </p:extLst>
          </p:nvPr>
        </p:nvGraphicFramePr>
        <p:xfrm>
          <a:off x="4715797" y="5406623"/>
          <a:ext cx="774700" cy="392540"/>
        </p:xfrm>
        <a:graphic>
          <a:graphicData uri="http://schemas.openxmlformats.org/presentationml/2006/ole">
            <mc:AlternateContent xmlns:mc="http://schemas.openxmlformats.org/markup-compatibility/2006">
              <mc:Choice xmlns:v="urn:schemas-microsoft-com:vml" Requires="v">
                <p:oleObj spid="_x0000_s2922" name="Equation" r:id="rId3" imgW="774360" imgH="431640" progId="Equation.DSMT4">
                  <p:embed/>
                </p:oleObj>
              </mc:Choice>
              <mc:Fallback>
                <p:oleObj name="Equation" r:id="rId3" imgW="774360" imgH="431640" progId="Equation.DSMT4">
                  <p:embed/>
                  <p:pic>
                    <p:nvPicPr>
                      <p:cNvPr id="0" name=""/>
                      <p:cNvPicPr/>
                      <p:nvPr/>
                    </p:nvPicPr>
                    <p:blipFill>
                      <a:blip r:embed="rId4"/>
                      <a:stretch>
                        <a:fillRect/>
                      </a:stretch>
                    </p:blipFill>
                    <p:spPr>
                      <a:xfrm>
                        <a:off x="4715797" y="5406623"/>
                        <a:ext cx="774700" cy="392540"/>
                      </a:xfrm>
                      <a:prstGeom prst="rect">
                        <a:avLst/>
                      </a:prstGeom>
                    </p:spPr>
                  </p:pic>
                </p:oleObj>
              </mc:Fallback>
            </mc:AlternateContent>
          </a:graphicData>
        </a:graphic>
      </p:graphicFrame>
      <p:sp>
        <p:nvSpPr>
          <p:cNvPr id="11" name="Text Placeholder 6"/>
          <p:cNvSpPr>
            <a:spLocks noGrp="1"/>
          </p:cNvSpPr>
          <p:nvPr>
            <p:ph type="body" idx="15"/>
          </p:nvPr>
        </p:nvSpPr>
        <p:spPr>
          <a:xfrm>
            <a:off x="5575121" y="5406623"/>
            <a:ext cx="2032359" cy="382877"/>
          </a:xfrm>
        </p:spPr>
        <p:txBody>
          <a:bodyPr anchor="ctr"/>
          <a:lstStyle/>
          <a:p>
            <a:pPr marL="432" indent="0">
              <a:buNone/>
            </a:pPr>
            <a:r>
              <a:rPr lang="en-US" dirty="0">
                <a:latin typeface="Courier New" panose="02070309020205020404" pitchFamily="49" charset="0"/>
                <a:cs typeface="Courier New" panose="02070309020205020404" pitchFamily="49" charset="0"/>
              </a:rPr>
              <a:t>Prints 12</a:t>
            </a:r>
          </a:p>
        </p:txBody>
      </p:sp>
      <p:sp>
        <p:nvSpPr>
          <p:cNvPr id="12" name="Text Placeholder 7"/>
          <p:cNvSpPr>
            <a:spLocks noGrp="1"/>
          </p:cNvSpPr>
          <p:nvPr>
            <p:ph type="body" idx="16"/>
          </p:nvPr>
        </p:nvSpPr>
        <p:spPr>
          <a:xfrm>
            <a:off x="704850" y="5815415"/>
            <a:ext cx="5114926" cy="493679"/>
          </a:xfrm>
        </p:spPr>
        <p:txBody>
          <a:bodyPr/>
          <a:lstStyle/>
          <a:p>
            <a:pPr lvl="2"/>
            <a:r>
              <a:rPr lang="en-US" altLang="en-US" dirty="0"/>
              <a:t>How would we print the text</a:t>
            </a:r>
            <a:endParaRPr lang="en-US" dirty="0"/>
          </a:p>
        </p:txBody>
      </p:sp>
      <p:graphicFrame>
        <p:nvGraphicFramePr>
          <p:cNvPr id="15" name="Object 8" descr="3 times 4?"/>
          <p:cNvGraphicFramePr>
            <a:graphicFrameLocks noChangeAspect="1"/>
          </p:cNvGraphicFramePr>
          <p:nvPr>
            <p:extLst>
              <p:ext uri="{D42A27DB-BD31-4B8C-83A1-F6EECF244321}">
                <p14:modId xmlns:p14="http://schemas.microsoft.com/office/powerpoint/2010/main" val="1796619551"/>
              </p:ext>
            </p:extLst>
          </p:nvPr>
        </p:nvGraphicFramePr>
        <p:xfrm>
          <a:off x="5895976" y="5943931"/>
          <a:ext cx="647699" cy="285943"/>
        </p:xfrm>
        <a:graphic>
          <a:graphicData uri="http://schemas.openxmlformats.org/presentationml/2006/ole">
            <mc:AlternateContent xmlns:mc="http://schemas.openxmlformats.org/markup-compatibility/2006">
              <mc:Choice xmlns:v="urn:schemas-microsoft-com:vml" Requires="v">
                <p:oleObj spid="_x0000_s2923" name="Equation" r:id="rId5" imgW="698400" imgH="279360" progId="Equation.DSMT4">
                  <p:embed/>
                </p:oleObj>
              </mc:Choice>
              <mc:Fallback>
                <p:oleObj name="Equation" r:id="rId5" imgW="698400" imgH="279360" progId="Equation.DSMT4">
                  <p:embed/>
                  <p:pic>
                    <p:nvPicPr>
                      <p:cNvPr id="14" name="Object 13"/>
                      <p:cNvPicPr/>
                      <p:nvPr/>
                    </p:nvPicPr>
                    <p:blipFill>
                      <a:blip r:embed="rId6"/>
                      <a:stretch>
                        <a:fillRect/>
                      </a:stretch>
                    </p:blipFill>
                    <p:spPr>
                      <a:xfrm>
                        <a:off x="5895976" y="5943931"/>
                        <a:ext cx="647699" cy="285943"/>
                      </a:xfrm>
                      <a:prstGeom prst="rect">
                        <a:avLst/>
                      </a:prstGeom>
                    </p:spPr>
                  </p:pic>
                </p:oleObj>
              </mc:Fallback>
            </mc:AlternateContent>
          </a:graphicData>
        </a:graphic>
      </p:graphicFrame>
    </p:spTree>
    <p:extLst>
      <p:ext uri="{BB962C8B-B14F-4D97-AF65-F5344CB8AC3E}">
        <p14:creationId xmlns:p14="http://schemas.microsoft.com/office/powerpoint/2010/main" val="259984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fade">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fade">
                                      <p:cBhvr>
                                        <p:cTn id="41" dur="500"/>
                                        <p:tgtEl>
                                          <p:spTgt spid="1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fade">
                                      <p:cBhvr>
                                        <p:cTn id="46" dur="500"/>
                                        <p:tgtEl>
                                          <p:spTgt spid="12">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Integer Division with /</a:t>
            </a:r>
            <a:endParaRPr lang="en-US" altLang="en-US" sz="2000" b="0" dirty="0"/>
          </a:p>
        </p:txBody>
      </p:sp>
      <p:sp>
        <p:nvSpPr>
          <p:cNvPr id="4" name="Text Placeholder 2"/>
          <p:cNvSpPr>
            <a:spLocks noGrp="1"/>
          </p:cNvSpPr>
          <p:nvPr>
            <p:ph type="body" idx="1"/>
          </p:nvPr>
        </p:nvSpPr>
        <p:spPr>
          <a:xfrm>
            <a:off x="457200" y="1466907"/>
            <a:ext cx="8229600" cy="390525"/>
          </a:xfrm>
        </p:spPr>
        <p:txBody>
          <a:bodyPr/>
          <a:lstStyle/>
          <a:p>
            <a:pPr indent="-256032">
              <a:tabLst>
                <a:tab pos="2286000" algn="l"/>
                <a:tab pos="4114800" algn="l"/>
                <a:tab pos="5834063" algn="l"/>
              </a:tabLst>
            </a:pPr>
            <a:r>
              <a:rPr lang="en-US" altLang="en-US" sz="2000" dirty="0"/>
              <a:t>When we divide integers, the quotient is also an integer.</a:t>
            </a:r>
          </a:p>
        </p:txBody>
      </p:sp>
      <p:graphicFrame>
        <p:nvGraphicFramePr>
          <p:cNvPr id="2" name="Object 3" descr="14 fourths is 3 not 3.5."/>
          <p:cNvGraphicFramePr>
            <a:graphicFrameLocks noChangeAspect="1"/>
          </p:cNvGraphicFramePr>
          <p:nvPr>
            <p:extLst>
              <p:ext uri="{D42A27DB-BD31-4B8C-83A1-F6EECF244321}">
                <p14:modId xmlns:p14="http://schemas.microsoft.com/office/powerpoint/2010/main" val="4021250568"/>
              </p:ext>
            </p:extLst>
          </p:nvPr>
        </p:nvGraphicFramePr>
        <p:xfrm>
          <a:off x="962025" y="1952354"/>
          <a:ext cx="2311400" cy="355600"/>
        </p:xfrm>
        <a:graphic>
          <a:graphicData uri="http://schemas.openxmlformats.org/presentationml/2006/ole">
            <mc:AlternateContent xmlns:mc="http://schemas.openxmlformats.org/markup-compatibility/2006">
              <mc:Choice xmlns:v="urn:schemas-microsoft-com:vml" Requires="v">
                <p:oleObj spid="_x0000_s21410" name="Equation" r:id="rId4" imgW="2311200" imgH="355320" progId="Equation.DSMT4">
                  <p:embed/>
                </p:oleObj>
              </mc:Choice>
              <mc:Fallback>
                <p:oleObj name="Equation" r:id="rId4" imgW="2311200" imgH="355320" progId="Equation.DSMT4">
                  <p:embed/>
                  <p:pic>
                    <p:nvPicPr>
                      <p:cNvPr id="0" name=""/>
                      <p:cNvPicPr/>
                      <p:nvPr/>
                    </p:nvPicPr>
                    <p:blipFill>
                      <a:blip r:embed="rId5"/>
                      <a:stretch>
                        <a:fillRect/>
                      </a:stretch>
                    </p:blipFill>
                    <p:spPr>
                      <a:xfrm>
                        <a:off x="962025" y="1952354"/>
                        <a:ext cx="2311400" cy="355600"/>
                      </a:xfrm>
                      <a:prstGeom prst="rect">
                        <a:avLst/>
                      </a:prstGeom>
                    </p:spPr>
                  </p:pic>
                </p:oleObj>
              </mc:Fallback>
            </mc:AlternateContent>
          </a:graphicData>
        </a:graphic>
      </p:graphicFrame>
      <p:graphicFrame>
        <p:nvGraphicFramePr>
          <p:cNvPr id="6" name="Object 4" descr="14 divided by 4, gives quotient 3. 4 times three gives 12 and remainder is 2. "/>
          <p:cNvGraphicFramePr>
            <a:graphicFrameLocks noChangeAspect="1"/>
          </p:cNvGraphicFramePr>
          <p:nvPr>
            <p:extLst>
              <p:ext uri="{D42A27DB-BD31-4B8C-83A1-F6EECF244321}">
                <p14:modId xmlns:p14="http://schemas.microsoft.com/office/powerpoint/2010/main" val="511333584"/>
              </p:ext>
            </p:extLst>
          </p:nvPr>
        </p:nvGraphicFramePr>
        <p:xfrm>
          <a:off x="1584325" y="2343261"/>
          <a:ext cx="808038" cy="1701800"/>
        </p:xfrm>
        <a:graphic>
          <a:graphicData uri="http://schemas.openxmlformats.org/presentationml/2006/ole">
            <mc:AlternateContent xmlns:mc="http://schemas.openxmlformats.org/markup-compatibility/2006">
              <mc:Choice xmlns:v="urn:schemas-microsoft-com:vml" Requires="v">
                <p:oleObj spid="_x0000_s21411" name="Equation" r:id="rId6" imgW="711000" imgH="1701720" progId="Equation.DSMT4">
                  <p:embed/>
                </p:oleObj>
              </mc:Choice>
              <mc:Fallback>
                <p:oleObj name="Equation" r:id="rId6" imgW="711000" imgH="1701720" progId="Equation.DSMT4">
                  <p:embed/>
                  <p:pic>
                    <p:nvPicPr>
                      <p:cNvPr id="6" name="Object 4"/>
                      <p:cNvPicPr/>
                      <p:nvPr/>
                    </p:nvPicPr>
                    <p:blipFill>
                      <a:blip r:embed="rId7"/>
                      <a:stretch>
                        <a:fillRect/>
                      </a:stretch>
                    </p:blipFill>
                    <p:spPr>
                      <a:xfrm>
                        <a:off x="1584325" y="2343261"/>
                        <a:ext cx="808038" cy="1701800"/>
                      </a:xfrm>
                      <a:prstGeom prst="rect">
                        <a:avLst/>
                      </a:prstGeom>
                    </p:spPr>
                  </p:pic>
                </p:oleObj>
              </mc:Fallback>
            </mc:AlternateContent>
          </a:graphicData>
        </a:graphic>
      </p:graphicFrame>
      <p:graphicFrame>
        <p:nvGraphicFramePr>
          <p:cNvPr id="8" name="Object 5" descr="45 divided by 10, gives quotient, 4. 10 times 4 gives 40 and remainder is 5."/>
          <p:cNvGraphicFramePr>
            <a:graphicFrameLocks noChangeAspect="1"/>
          </p:cNvGraphicFramePr>
          <p:nvPr>
            <p:extLst>
              <p:ext uri="{D42A27DB-BD31-4B8C-83A1-F6EECF244321}">
                <p14:modId xmlns:p14="http://schemas.microsoft.com/office/powerpoint/2010/main" val="413578115"/>
              </p:ext>
            </p:extLst>
          </p:nvPr>
        </p:nvGraphicFramePr>
        <p:xfrm>
          <a:off x="4127500" y="2343261"/>
          <a:ext cx="865187" cy="1701800"/>
        </p:xfrm>
        <a:graphic>
          <a:graphicData uri="http://schemas.openxmlformats.org/presentationml/2006/ole">
            <mc:AlternateContent xmlns:mc="http://schemas.openxmlformats.org/markup-compatibility/2006">
              <mc:Choice xmlns:v="urn:schemas-microsoft-com:vml" Requires="v">
                <p:oleObj spid="_x0000_s21412" name="Equation" r:id="rId8" imgW="761760" imgH="1701720" progId="Equation.DSMT4">
                  <p:embed/>
                </p:oleObj>
              </mc:Choice>
              <mc:Fallback>
                <p:oleObj name="Equation" r:id="rId8" imgW="761760" imgH="1701720" progId="Equation.DSMT4">
                  <p:embed/>
                  <p:pic>
                    <p:nvPicPr>
                      <p:cNvPr id="6" name="Object 4"/>
                      <p:cNvPicPr/>
                      <p:nvPr/>
                    </p:nvPicPr>
                    <p:blipFill>
                      <a:blip r:embed="rId9"/>
                      <a:stretch>
                        <a:fillRect/>
                      </a:stretch>
                    </p:blipFill>
                    <p:spPr>
                      <a:xfrm>
                        <a:off x="4127500" y="2343261"/>
                        <a:ext cx="865187" cy="1701800"/>
                      </a:xfrm>
                      <a:prstGeom prst="rect">
                        <a:avLst/>
                      </a:prstGeom>
                    </p:spPr>
                  </p:pic>
                </p:oleObj>
              </mc:Fallback>
            </mc:AlternateContent>
          </a:graphicData>
        </a:graphic>
      </p:graphicFrame>
      <p:graphicFrame>
        <p:nvGraphicFramePr>
          <p:cNvPr id="9" name="Object 6" descr="1425 divided by 27, gives quotient 52. 5 times 27 gives 135, remainder is 75. 2 times 27 is 54. 54 is subtracted from 75 and the remainder is 21. "/>
          <p:cNvGraphicFramePr>
            <a:graphicFrameLocks noChangeAspect="1"/>
          </p:cNvGraphicFramePr>
          <p:nvPr>
            <p:extLst>
              <p:ext uri="{D42A27DB-BD31-4B8C-83A1-F6EECF244321}">
                <p14:modId xmlns:p14="http://schemas.microsoft.com/office/powerpoint/2010/main" val="973260107"/>
              </p:ext>
            </p:extLst>
          </p:nvPr>
        </p:nvGraphicFramePr>
        <p:xfrm>
          <a:off x="6581775" y="2175517"/>
          <a:ext cx="1200149" cy="2091406"/>
        </p:xfrm>
        <a:graphic>
          <a:graphicData uri="http://schemas.openxmlformats.org/presentationml/2006/ole">
            <mc:AlternateContent xmlns:mc="http://schemas.openxmlformats.org/markup-compatibility/2006">
              <mc:Choice xmlns:v="urn:schemas-microsoft-com:vml" Requires="v">
                <p:oleObj spid="_x0000_s21413" name="Equation" r:id="rId10" imgW="1066680" imgH="2666880" progId="Equation.DSMT4">
                  <p:embed/>
                </p:oleObj>
              </mc:Choice>
              <mc:Fallback>
                <p:oleObj name="Equation" r:id="rId10" imgW="1066680" imgH="2666880" progId="Equation.DSMT4">
                  <p:embed/>
                  <p:pic>
                    <p:nvPicPr>
                      <p:cNvPr id="8" name="Object 4"/>
                      <p:cNvPicPr/>
                      <p:nvPr/>
                    </p:nvPicPr>
                    <p:blipFill>
                      <a:blip r:embed="rId11"/>
                      <a:stretch>
                        <a:fillRect/>
                      </a:stretch>
                    </p:blipFill>
                    <p:spPr>
                      <a:xfrm>
                        <a:off x="6581775" y="2175517"/>
                        <a:ext cx="1200149" cy="2091406"/>
                      </a:xfrm>
                      <a:prstGeom prst="rect">
                        <a:avLst/>
                      </a:prstGeom>
                    </p:spPr>
                  </p:pic>
                </p:oleObj>
              </mc:Fallback>
            </mc:AlternateContent>
          </a:graphicData>
        </a:graphic>
      </p:graphicFrame>
      <p:sp>
        <p:nvSpPr>
          <p:cNvPr id="5" name="Text Placeholder 7"/>
          <p:cNvSpPr>
            <a:spLocks noGrp="1"/>
          </p:cNvSpPr>
          <p:nvPr>
            <p:ph type="body" idx="13"/>
          </p:nvPr>
        </p:nvSpPr>
        <p:spPr>
          <a:xfrm>
            <a:off x="457200" y="4080369"/>
            <a:ext cx="2847975" cy="458735"/>
          </a:xfrm>
        </p:spPr>
        <p:txBody>
          <a:bodyPr/>
          <a:lstStyle/>
          <a:p>
            <a:pPr indent="-256032"/>
            <a:r>
              <a:rPr lang="en-US" altLang="en-US" sz="2000" dirty="0"/>
              <a:t>More examples:</a:t>
            </a:r>
          </a:p>
        </p:txBody>
      </p:sp>
      <p:graphicFrame>
        <p:nvGraphicFramePr>
          <p:cNvPr id="7" name="Object 8" descr="32 fifths is 6."/>
          <p:cNvGraphicFramePr>
            <a:graphicFrameLocks noChangeAspect="1"/>
          </p:cNvGraphicFramePr>
          <p:nvPr>
            <p:extLst>
              <p:ext uri="{D42A27DB-BD31-4B8C-83A1-F6EECF244321}">
                <p14:modId xmlns:p14="http://schemas.microsoft.com/office/powerpoint/2010/main" val="3753764569"/>
              </p:ext>
            </p:extLst>
          </p:nvPr>
        </p:nvGraphicFramePr>
        <p:xfrm>
          <a:off x="1584325" y="4602491"/>
          <a:ext cx="1320800" cy="368300"/>
        </p:xfrm>
        <a:graphic>
          <a:graphicData uri="http://schemas.openxmlformats.org/presentationml/2006/ole">
            <mc:AlternateContent xmlns:mc="http://schemas.openxmlformats.org/markup-compatibility/2006">
              <mc:Choice xmlns:v="urn:schemas-microsoft-com:vml" Requires="v">
                <p:oleObj spid="_x0000_s21414" name="Equation" r:id="rId12" imgW="1320480" imgH="368280" progId="Equation.DSMT4">
                  <p:embed/>
                </p:oleObj>
              </mc:Choice>
              <mc:Fallback>
                <p:oleObj name="Equation" r:id="rId12" imgW="1320480" imgH="368280" progId="Equation.DSMT4">
                  <p:embed/>
                  <p:pic>
                    <p:nvPicPr>
                      <p:cNvPr id="0" name=""/>
                      <p:cNvPicPr/>
                      <p:nvPr/>
                    </p:nvPicPr>
                    <p:blipFill>
                      <a:blip r:embed="rId13"/>
                      <a:stretch>
                        <a:fillRect/>
                      </a:stretch>
                    </p:blipFill>
                    <p:spPr>
                      <a:xfrm>
                        <a:off x="1584325" y="4602491"/>
                        <a:ext cx="1320800" cy="368300"/>
                      </a:xfrm>
                      <a:prstGeom prst="rect">
                        <a:avLst/>
                      </a:prstGeom>
                    </p:spPr>
                  </p:pic>
                </p:oleObj>
              </mc:Fallback>
            </mc:AlternateContent>
          </a:graphicData>
        </a:graphic>
      </p:graphicFrame>
      <p:graphicFrame>
        <p:nvGraphicFramePr>
          <p:cNvPr id="11" name="Object 9" descr="84 tenths is 8."/>
          <p:cNvGraphicFramePr>
            <a:graphicFrameLocks noChangeAspect="1"/>
          </p:cNvGraphicFramePr>
          <p:nvPr>
            <p:extLst>
              <p:ext uri="{D42A27DB-BD31-4B8C-83A1-F6EECF244321}">
                <p14:modId xmlns:p14="http://schemas.microsoft.com/office/powerpoint/2010/main" val="1064093899"/>
              </p:ext>
            </p:extLst>
          </p:nvPr>
        </p:nvGraphicFramePr>
        <p:xfrm>
          <a:off x="1584325" y="5065713"/>
          <a:ext cx="1435100" cy="368300"/>
        </p:xfrm>
        <a:graphic>
          <a:graphicData uri="http://schemas.openxmlformats.org/presentationml/2006/ole">
            <mc:AlternateContent xmlns:mc="http://schemas.openxmlformats.org/markup-compatibility/2006">
              <mc:Choice xmlns:v="urn:schemas-microsoft-com:vml" Requires="v">
                <p:oleObj spid="_x0000_s21415" name="Equation" r:id="rId14" imgW="1434960" imgH="368280" progId="Equation.DSMT4">
                  <p:embed/>
                </p:oleObj>
              </mc:Choice>
              <mc:Fallback>
                <p:oleObj name="Equation" r:id="rId14" imgW="1434960" imgH="368280" progId="Equation.DSMT4">
                  <p:embed/>
                  <p:pic>
                    <p:nvPicPr>
                      <p:cNvPr id="7" name="Object 6"/>
                      <p:cNvPicPr/>
                      <p:nvPr/>
                    </p:nvPicPr>
                    <p:blipFill>
                      <a:blip r:embed="rId15"/>
                      <a:stretch>
                        <a:fillRect/>
                      </a:stretch>
                    </p:blipFill>
                    <p:spPr>
                      <a:xfrm>
                        <a:off x="1584325" y="5065713"/>
                        <a:ext cx="1435100" cy="368300"/>
                      </a:xfrm>
                      <a:prstGeom prst="rect">
                        <a:avLst/>
                      </a:prstGeom>
                    </p:spPr>
                  </p:pic>
                </p:oleObj>
              </mc:Fallback>
            </mc:AlternateContent>
          </a:graphicData>
        </a:graphic>
      </p:graphicFrame>
      <p:graphicFrame>
        <p:nvGraphicFramePr>
          <p:cNvPr id="12" name="Object 10" descr="156 one hundredths is 1."/>
          <p:cNvGraphicFramePr>
            <a:graphicFrameLocks noChangeAspect="1"/>
          </p:cNvGraphicFramePr>
          <p:nvPr>
            <p:extLst>
              <p:ext uri="{D42A27DB-BD31-4B8C-83A1-F6EECF244321}">
                <p14:modId xmlns:p14="http://schemas.microsoft.com/office/powerpoint/2010/main" val="2211699843"/>
              </p:ext>
            </p:extLst>
          </p:nvPr>
        </p:nvGraphicFramePr>
        <p:xfrm>
          <a:off x="1584325" y="5504191"/>
          <a:ext cx="1689100" cy="368300"/>
        </p:xfrm>
        <a:graphic>
          <a:graphicData uri="http://schemas.openxmlformats.org/presentationml/2006/ole">
            <mc:AlternateContent xmlns:mc="http://schemas.openxmlformats.org/markup-compatibility/2006">
              <mc:Choice xmlns:v="urn:schemas-microsoft-com:vml" Requires="v">
                <p:oleObj spid="_x0000_s21416" name="Equation" r:id="rId16" imgW="1688760" imgH="368280" progId="Equation.DSMT4">
                  <p:embed/>
                </p:oleObj>
              </mc:Choice>
              <mc:Fallback>
                <p:oleObj name="Equation" r:id="rId16" imgW="1688760" imgH="368280" progId="Equation.DSMT4">
                  <p:embed/>
                  <p:pic>
                    <p:nvPicPr>
                      <p:cNvPr id="7" name="Object 6"/>
                      <p:cNvPicPr/>
                      <p:nvPr/>
                    </p:nvPicPr>
                    <p:blipFill>
                      <a:blip r:embed="rId17"/>
                      <a:stretch>
                        <a:fillRect/>
                      </a:stretch>
                    </p:blipFill>
                    <p:spPr>
                      <a:xfrm>
                        <a:off x="1584325" y="5504191"/>
                        <a:ext cx="1689100" cy="368300"/>
                      </a:xfrm>
                      <a:prstGeom prst="rect">
                        <a:avLst/>
                      </a:prstGeom>
                    </p:spPr>
                  </p:pic>
                </p:oleObj>
              </mc:Fallback>
            </mc:AlternateContent>
          </a:graphicData>
        </a:graphic>
      </p:graphicFrame>
      <p:sp>
        <p:nvSpPr>
          <p:cNvPr id="3" name="Text Placeholder 11"/>
          <p:cNvSpPr>
            <a:spLocks noGrp="1"/>
          </p:cNvSpPr>
          <p:nvPr>
            <p:ph type="body" idx="14"/>
          </p:nvPr>
        </p:nvSpPr>
        <p:spPr>
          <a:xfrm>
            <a:off x="457200" y="5952901"/>
            <a:ext cx="8229600" cy="305363"/>
          </a:xfrm>
        </p:spPr>
        <p:txBody>
          <a:bodyPr anchor="ctr"/>
          <a:lstStyle/>
          <a:p>
            <a:pPr marL="740664" lvl="1" indent="-283464">
              <a:tabLst>
                <a:tab pos="1376363" algn="l"/>
                <a:tab pos="2514600" algn="l"/>
              </a:tabLst>
            </a:pPr>
            <a:r>
              <a:rPr lang="en-US" altLang="en-US" sz="2000" dirty="0"/>
              <a:t>Dividing by 0 causes an error when your program runs.</a:t>
            </a:r>
          </a:p>
        </p:txBody>
      </p:sp>
    </p:spTree>
    <p:extLst>
      <p:ext uri="{BB962C8B-B14F-4D97-AF65-F5344CB8AC3E}">
        <p14:creationId xmlns:p14="http://schemas.microsoft.com/office/powerpoint/2010/main" val="229214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fade">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Integer Remainder with %</a:t>
            </a:r>
            <a:endParaRPr lang="en-US" altLang="en-US" sz="2000" b="0" dirty="0"/>
          </a:p>
        </p:txBody>
      </p:sp>
      <p:sp>
        <p:nvSpPr>
          <p:cNvPr id="4" name="Text Placeholder 2"/>
          <p:cNvSpPr>
            <a:spLocks noGrp="1"/>
          </p:cNvSpPr>
          <p:nvPr>
            <p:ph type="body" idx="1"/>
          </p:nvPr>
        </p:nvSpPr>
        <p:spPr>
          <a:xfrm>
            <a:off x="457200" y="1600201"/>
            <a:ext cx="8229600" cy="442972"/>
          </a:xfrm>
        </p:spPr>
        <p:txBody>
          <a:bodyPr/>
          <a:lstStyle/>
          <a:p>
            <a:pPr indent="-256032">
              <a:tabLst>
                <a:tab pos="2286000" algn="l"/>
                <a:tab pos="4114800" algn="l"/>
                <a:tab pos="5834063" algn="l"/>
              </a:tabLst>
            </a:pPr>
            <a:r>
              <a:rPr lang="en-US" altLang="en-US" sz="2000" dirty="0"/>
              <a:t>The % operator computes the remainder from integer division.</a:t>
            </a:r>
          </a:p>
        </p:txBody>
      </p:sp>
      <p:sp>
        <p:nvSpPr>
          <p:cNvPr id="5" name="Text Placeholder 3"/>
          <p:cNvSpPr>
            <a:spLocks noGrp="1"/>
          </p:cNvSpPr>
          <p:nvPr>
            <p:ph type="body" idx="13"/>
          </p:nvPr>
        </p:nvSpPr>
        <p:spPr>
          <a:xfrm>
            <a:off x="457200" y="2093878"/>
            <a:ext cx="2571750" cy="767550"/>
          </a:xfrm>
        </p:spPr>
        <p:txBody>
          <a:bodyPr/>
          <a:lstStyle/>
          <a:p>
            <a:pPr marL="740664" lvl="1" indent="-283464">
              <a:tabLst>
                <a:tab pos="2290763" algn="l"/>
                <a:tab pos="4799013" algn="l"/>
              </a:tabLst>
            </a:pPr>
            <a:r>
              <a:rPr lang="en-US" altLang="en-US" sz="2000" dirty="0"/>
              <a:t>14 % 4   is  2</a:t>
            </a:r>
          </a:p>
          <a:p>
            <a:pPr marL="740664" lvl="1" indent="-283464">
              <a:tabLst>
                <a:tab pos="2290763" algn="l"/>
                <a:tab pos="4799013" algn="l"/>
              </a:tabLst>
            </a:pPr>
            <a:r>
              <a:rPr lang="en-US" altLang="en-US" sz="2000" dirty="0"/>
              <a:t>218 % 5  is  3</a:t>
            </a:r>
          </a:p>
        </p:txBody>
      </p:sp>
      <p:graphicFrame>
        <p:nvGraphicFramePr>
          <p:cNvPr id="6" name="Object 4" descr="14 divided by 4 gives quotient 3. 3 times 4 gives 12 and remainder is 2."/>
          <p:cNvGraphicFramePr>
            <a:graphicFrameLocks noChangeAspect="1"/>
          </p:cNvGraphicFramePr>
          <p:nvPr>
            <p:extLst>
              <p:ext uri="{D42A27DB-BD31-4B8C-83A1-F6EECF244321}">
                <p14:modId xmlns:p14="http://schemas.microsoft.com/office/powerpoint/2010/main" val="2217920477"/>
              </p:ext>
            </p:extLst>
          </p:nvPr>
        </p:nvGraphicFramePr>
        <p:xfrm>
          <a:off x="1668922" y="2912134"/>
          <a:ext cx="643272" cy="1354789"/>
        </p:xfrm>
        <a:graphic>
          <a:graphicData uri="http://schemas.openxmlformats.org/presentationml/2006/ole">
            <mc:AlternateContent xmlns:mc="http://schemas.openxmlformats.org/markup-compatibility/2006">
              <mc:Choice xmlns:v="urn:schemas-microsoft-com:vml" Requires="v">
                <p:oleObj spid="_x0000_s22752" name="Equation" r:id="rId4" imgW="711000" imgH="1701720" progId="Equation.DSMT4">
                  <p:embed/>
                </p:oleObj>
              </mc:Choice>
              <mc:Fallback>
                <p:oleObj name="Equation" r:id="rId4" imgW="711000" imgH="1701720" progId="Equation.DSMT4">
                  <p:embed/>
                  <p:pic>
                    <p:nvPicPr>
                      <p:cNvPr id="6" name="Object 4"/>
                      <p:cNvPicPr/>
                      <p:nvPr/>
                    </p:nvPicPr>
                    <p:blipFill>
                      <a:blip r:embed="rId5"/>
                      <a:stretch>
                        <a:fillRect/>
                      </a:stretch>
                    </p:blipFill>
                    <p:spPr>
                      <a:xfrm>
                        <a:off x="1668922" y="2912134"/>
                        <a:ext cx="643272" cy="1354789"/>
                      </a:xfrm>
                      <a:prstGeom prst="rect">
                        <a:avLst/>
                      </a:prstGeom>
                    </p:spPr>
                  </p:pic>
                </p:oleObj>
              </mc:Fallback>
            </mc:AlternateContent>
          </a:graphicData>
        </a:graphic>
      </p:graphicFrame>
      <p:graphicFrame>
        <p:nvGraphicFramePr>
          <p:cNvPr id="8" name="Object 5" descr="218 divided by 5 gives quotient 43. 4 times 5 gives 20. 21 minus 20 is 1. The 8 from 218 drops down to make 18. 5 times 3 is 15. 18 minus 5 is 3, the remainder."/>
          <p:cNvGraphicFramePr>
            <a:graphicFrameLocks noChangeAspect="1"/>
          </p:cNvGraphicFramePr>
          <p:nvPr>
            <p:extLst>
              <p:ext uri="{D42A27DB-BD31-4B8C-83A1-F6EECF244321}">
                <p14:modId xmlns:p14="http://schemas.microsoft.com/office/powerpoint/2010/main" val="2150111011"/>
              </p:ext>
            </p:extLst>
          </p:nvPr>
        </p:nvGraphicFramePr>
        <p:xfrm>
          <a:off x="4225135" y="2736283"/>
          <a:ext cx="640880" cy="1706489"/>
        </p:xfrm>
        <a:graphic>
          <a:graphicData uri="http://schemas.openxmlformats.org/presentationml/2006/ole">
            <mc:AlternateContent xmlns:mc="http://schemas.openxmlformats.org/markup-compatibility/2006">
              <mc:Choice xmlns:v="urn:schemas-microsoft-com:vml" Requires="v">
                <p:oleObj spid="_x0000_s22753" name="Equation" r:id="rId6" imgW="787320" imgH="2666880" progId="Equation.DSMT4">
                  <p:embed/>
                </p:oleObj>
              </mc:Choice>
              <mc:Fallback>
                <p:oleObj name="Equation" r:id="rId6" imgW="787320" imgH="2666880" progId="Equation.DSMT4">
                  <p:embed/>
                  <p:pic>
                    <p:nvPicPr>
                      <p:cNvPr id="8" name="Object 4"/>
                      <p:cNvPicPr/>
                      <p:nvPr/>
                    </p:nvPicPr>
                    <p:blipFill>
                      <a:blip r:embed="rId7"/>
                      <a:stretch>
                        <a:fillRect/>
                      </a:stretch>
                    </p:blipFill>
                    <p:spPr>
                      <a:xfrm>
                        <a:off x="4225135" y="2736283"/>
                        <a:ext cx="640880" cy="1706489"/>
                      </a:xfrm>
                      <a:prstGeom prst="rect">
                        <a:avLst/>
                      </a:prstGeom>
                    </p:spPr>
                  </p:pic>
                </p:oleObj>
              </mc:Fallback>
            </mc:AlternateContent>
          </a:graphicData>
        </a:graphic>
      </p:graphicFrame>
      <p:graphicFrame>
        <p:nvGraphicFramePr>
          <p:cNvPr id="14" name="Object 6" descr="What is the result? 45 percent 6, 2 percent 2, 8 percent 20, 11 percent 0."/>
          <p:cNvGraphicFramePr>
            <a:graphicFrameLocks noChangeAspect="1"/>
          </p:cNvGraphicFramePr>
          <p:nvPr>
            <p:extLst>
              <p:ext uri="{D42A27DB-BD31-4B8C-83A1-F6EECF244321}">
                <p14:modId xmlns:p14="http://schemas.microsoft.com/office/powerpoint/2010/main" val="326686658"/>
              </p:ext>
            </p:extLst>
          </p:nvPr>
        </p:nvGraphicFramePr>
        <p:xfrm>
          <a:off x="5730083" y="2436365"/>
          <a:ext cx="2349909" cy="2038073"/>
        </p:xfrm>
        <a:graphic>
          <a:graphicData uri="http://schemas.openxmlformats.org/presentationml/2006/ole">
            <mc:AlternateContent xmlns:mc="http://schemas.openxmlformats.org/markup-compatibility/2006">
              <mc:Choice xmlns:v="urn:schemas-microsoft-com:vml" Requires="v">
                <p:oleObj spid="_x0000_s22754" name="Equation" r:id="rId8" imgW="2679480" imgH="2323800" progId="Equation.DSMT4">
                  <p:embed/>
                </p:oleObj>
              </mc:Choice>
              <mc:Fallback>
                <p:oleObj name="Equation" r:id="rId8" imgW="2679480" imgH="2323800" progId="Equation.DSMT4">
                  <p:embed/>
                  <p:pic>
                    <p:nvPicPr>
                      <p:cNvPr id="0" name=""/>
                      <p:cNvPicPr/>
                      <p:nvPr/>
                    </p:nvPicPr>
                    <p:blipFill>
                      <a:blip r:embed="rId9"/>
                      <a:stretch>
                        <a:fillRect/>
                      </a:stretch>
                    </p:blipFill>
                    <p:spPr>
                      <a:xfrm>
                        <a:off x="5730083" y="2436365"/>
                        <a:ext cx="2349909" cy="2038073"/>
                      </a:xfrm>
                      <a:prstGeom prst="rect">
                        <a:avLst/>
                      </a:prstGeom>
                    </p:spPr>
                  </p:pic>
                </p:oleObj>
              </mc:Fallback>
            </mc:AlternateContent>
          </a:graphicData>
        </a:graphic>
      </p:graphicFrame>
      <p:sp>
        <p:nvSpPr>
          <p:cNvPr id="13" name="Text Placeholder 7"/>
          <p:cNvSpPr>
            <a:spLocks noGrp="1"/>
          </p:cNvSpPr>
          <p:nvPr>
            <p:ph type="body" idx="14"/>
          </p:nvPr>
        </p:nvSpPr>
        <p:spPr>
          <a:xfrm>
            <a:off x="283780" y="4474438"/>
            <a:ext cx="8115300" cy="1617294"/>
          </a:xfrm>
        </p:spPr>
        <p:txBody>
          <a:bodyPr/>
          <a:lstStyle/>
          <a:p>
            <a:pPr indent="-256032">
              <a:tabLst>
                <a:tab pos="2290763" algn="l"/>
                <a:tab pos="4799013" algn="l"/>
              </a:tabLst>
            </a:pPr>
            <a:r>
              <a:rPr lang="en-US" altLang="en-US" sz="2000" dirty="0"/>
              <a:t>Applications of % operator:</a:t>
            </a:r>
          </a:p>
          <a:p>
            <a:pPr marL="740664" lvl="1" indent="-283464">
              <a:tabLst>
                <a:tab pos="2290763" algn="l"/>
                <a:tab pos="4799013" algn="l"/>
              </a:tabLst>
            </a:pPr>
            <a:r>
              <a:rPr lang="en-US" altLang="en-US" sz="2000" dirty="0"/>
              <a:t>Obtain last digit of a number: 230857 % 10 is 7</a:t>
            </a:r>
          </a:p>
          <a:p>
            <a:pPr marL="740664" lvl="1" indent="-283464">
              <a:tabLst>
                <a:tab pos="2290763" algn="l"/>
                <a:tab pos="4799013" algn="l"/>
              </a:tabLst>
            </a:pPr>
            <a:r>
              <a:rPr lang="en-US" altLang="en-US" sz="2000" dirty="0"/>
              <a:t>Obtain last 4 digits: 658236489 % 10000 is 6489</a:t>
            </a:r>
          </a:p>
          <a:p>
            <a:pPr marL="740664" lvl="1" indent="-283464">
              <a:tabLst>
                <a:tab pos="2290763" algn="l"/>
                <a:tab pos="4799013" algn="l"/>
              </a:tabLst>
            </a:pPr>
            <a:r>
              <a:rPr lang="en-US" altLang="en-US" sz="2000" dirty="0"/>
              <a:t>See whether a number is odd: 7 % 2 is 1,  42 % 2 is 0</a:t>
            </a:r>
          </a:p>
        </p:txBody>
      </p:sp>
    </p:spTree>
    <p:extLst>
      <p:ext uri="{BB962C8B-B14F-4D97-AF65-F5344CB8AC3E}">
        <p14:creationId xmlns:p14="http://schemas.microsoft.com/office/powerpoint/2010/main" val="392136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500"/>
                                        <p:tgtEl>
                                          <p:spTgt spid="13">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xEl>
                                              <p:pRg st="2" end="2"/>
                                            </p:txEl>
                                          </p:spTgt>
                                        </p:tgtEl>
                                        <p:attrNameLst>
                                          <p:attrName>style.visibility</p:attrName>
                                        </p:attrNameLst>
                                      </p:cBhvr>
                                      <p:to>
                                        <p:strVal val="visible"/>
                                      </p:to>
                                    </p:set>
                                    <p:animEffect transition="in" filter="fade">
                                      <p:cBhvr>
                                        <p:cTn id="38" dur="500"/>
                                        <p:tgtEl>
                                          <p:spTgt spid="13">
                                            <p:txEl>
                                              <p:pRg st="2" end="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Precedence </a:t>
            </a:r>
            <a:r>
              <a:rPr lang="en-US" altLang="en-US" sz="2000" b="0" dirty="0"/>
              <a:t>(1 of 2)</a:t>
            </a:r>
          </a:p>
        </p:txBody>
      </p:sp>
      <p:sp>
        <p:nvSpPr>
          <p:cNvPr id="4" name="Content Placeholder 2"/>
          <p:cNvSpPr>
            <a:spLocks noGrp="1"/>
          </p:cNvSpPr>
          <p:nvPr>
            <p:ph type="body" idx="1"/>
          </p:nvPr>
        </p:nvSpPr>
        <p:spPr>
          <a:xfrm>
            <a:off x="457200" y="1600201"/>
            <a:ext cx="8229600" cy="847524"/>
          </a:xfrm>
        </p:spPr>
        <p:txBody>
          <a:bodyPr/>
          <a:lstStyle/>
          <a:p>
            <a:pPr indent="-256032">
              <a:tabLst>
                <a:tab pos="2286000" algn="l"/>
                <a:tab pos="4114800" algn="l"/>
                <a:tab pos="5834063" algn="l"/>
              </a:tabLst>
            </a:pPr>
            <a:r>
              <a:rPr lang="en-US" altLang="en-US" sz="2000" dirty="0"/>
              <a:t>precedence: Order in which operators are evaluated.</a:t>
            </a:r>
          </a:p>
          <a:p>
            <a:pPr marL="740664" lvl="1" indent="-283464">
              <a:tabLst>
                <a:tab pos="2286000" algn="l"/>
                <a:tab pos="4114800" algn="l"/>
                <a:tab pos="5834063" algn="l"/>
              </a:tabLst>
            </a:pPr>
            <a:r>
              <a:rPr lang="en-US" altLang="en-US" sz="2000" dirty="0"/>
              <a:t>Generally operators evaluate left-to-right.</a:t>
            </a:r>
          </a:p>
          <a:p>
            <a:pPr marL="1142064" lvl="2" indent="-283464">
              <a:tabLst>
                <a:tab pos="2286000" algn="l"/>
                <a:tab pos="4114800" algn="l"/>
                <a:tab pos="5834063" algn="l"/>
              </a:tabLst>
            </a:pPr>
            <a:r>
              <a:rPr lang="en-US" altLang="en-US" sz="2000" dirty="0"/>
              <a:t>1 – 2 – 3 = (1 – 2) – 3 = -1 – 3 = -4</a:t>
            </a:r>
          </a:p>
        </p:txBody>
      </p:sp>
      <p:sp>
        <p:nvSpPr>
          <p:cNvPr id="5" name="Content Placeholder 4"/>
          <p:cNvSpPr>
            <a:spLocks noGrp="1"/>
          </p:cNvSpPr>
          <p:nvPr>
            <p:ph type="body" idx="13"/>
          </p:nvPr>
        </p:nvSpPr>
        <p:spPr>
          <a:xfrm>
            <a:off x="457200" y="3027415"/>
            <a:ext cx="8229600" cy="847523"/>
          </a:xfrm>
        </p:spPr>
        <p:txBody>
          <a:bodyPr/>
          <a:lstStyle/>
          <a:p>
            <a:pPr marL="740664" lvl="1" indent="-283464">
              <a:tabLst>
                <a:tab pos="2290763" algn="l"/>
                <a:tab pos="4799013" algn="l"/>
              </a:tabLst>
            </a:pPr>
            <a:r>
              <a:rPr lang="en-US" altLang="en-US" sz="2000" dirty="0"/>
              <a:t>But… Multiplicative operators (*, /,  %) have a higher level of precedence than additive operators (+,  -)</a:t>
            </a:r>
          </a:p>
        </p:txBody>
      </p:sp>
      <p:graphicFrame>
        <p:nvGraphicFramePr>
          <p:cNvPr id="10" name="Object 5" descr="1 plus 3 times 4 is 13."/>
          <p:cNvGraphicFramePr>
            <a:graphicFrameLocks noChangeAspect="1"/>
          </p:cNvGraphicFramePr>
          <p:nvPr>
            <p:extLst>
              <p:ext uri="{D42A27DB-BD31-4B8C-83A1-F6EECF244321}">
                <p14:modId xmlns:p14="http://schemas.microsoft.com/office/powerpoint/2010/main" val="2821944008"/>
              </p:ext>
            </p:extLst>
          </p:nvPr>
        </p:nvGraphicFramePr>
        <p:xfrm>
          <a:off x="1314449" y="4055195"/>
          <a:ext cx="2070100" cy="355600"/>
        </p:xfrm>
        <a:graphic>
          <a:graphicData uri="http://schemas.openxmlformats.org/presentationml/2006/ole">
            <mc:AlternateContent xmlns:mc="http://schemas.openxmlformats.org/markup-compatibility/2006">
              <mc:Choice xmlns:v="urn:schemas-microsoft-com:vml" Requires="v">
                <p:oleObj spid="_x0000_s23725" name="Equation" r:id="rId4" imgW="2070000" imgH="355320" progId="Equation.DSMT4">
                  <p:embed/>
                </p:oleObj>
              </mc:Choice>
              <mc:Fallback>
                <p:oleObj name="Equation" r:id="rId4" imgW="2070000" imgH="355320" progId="Equation.DSMT4">
                  <p:embed/>
                  <p:pic>
                    <p:nvPicPr>
                      <p:cNvPr id="0" name=""/>
                      <p:cNvPicPr/>
                      <p:nvPr/>
                    </p:nvPicPr>
                    <p:blipFill>
                      <a:blip r:embed="rId5"/>
                      <a:stretch>
                        <a:fillRect/>
                      </a:stretch>
                    </p:blipFill>
                    <p:spPr>
                      <a:xfrm>
                        <a:off x="1314449" y="4055195"/>
                        <a:ext cx="2070100" cy="355600"/>
                      </a:xfrm>
                      <a:prstGeom prst="rect">
                        <a:avLst/>
                      </a:prstGeom>
                    </p:spPr>
                  </p:pic>
                </p:oleObj>
              </mc:Fallback>
            </mc:AlternateContent>
          </a:graphicData>
        </a:graphic>
      </p:graphicFrame>
      <p:graphicFrame>
        <p:nvGraphicFramePr>
          <p:cNvPr id="15" name="Object 6" descr="6 plus 8 halves times 3. 6 plus, 4 times 3. 6 plus, 12 is 18."/>
          <p:cNvGraphicFramePr>
            <a:graphicFrameLocks noChangeAspect="1"/>
          </p:cNvGraphicFramePr>
          <p:nvPr>
            <p:extLst>
              <p:ext uri="{D42A27DB-BD31-4B8C-83A1-F6EECF244321}">
                <p14:modId xmlns:p14="http://schemas.microsoft.com/office/powerpoint/2010/main" val="1985174781"/>
              </p:ext>
            </p:extLst>
          </p:nvPr>
        </p:nvGraphicFramePr>
        <p:xfrm>
          <a:off x="5124449" y="4055195"/>
          <a:ext cx="2409171" cy="1208087"/>
        </p:xfrm>
        <a:graphic>
          <a:graphicData uri="http://schemas.openxmlformats.org/presentationml/2006/ole">
            <mc:AlternateContent xmlns:mc="http://schemas.openxmlformats.org/markup-compatibility/2006">
              <mc:Choice xmlns:v="urn:schemas-microsoft-com:vml" Requires="v">
                <p:oleObj spid="_x0000_s23726" name="Equation" r:id="rId6" imgW="2184120" imgH="1257120" progId="Equation.DSMT4">
                  <p:embed/>
                </p:oleObj>
              </mc:Choice>
              <mc:Fallback>
                <p:oleObj name="Equation" r:id="rId6" imgW="2184120" imgH="1257120" progId="Equation.DSMT4">
                  <p:embed/>
                  <p:pic>
                    <p:nvPicPr>
                      <p:cNvPr id="10" name="Object 9"/>
                      <p:cNvPicPr/>
                      <p:nvPr/>
                    </p:nvPicPr>
                    <p:blipFill>
                      <a:blip r:embed="rId7"/>
                      <a:stretch>
                        <a:fillRect/>
                      </a:stretch>
                    </p:blipFill>
                    <p:spPr>
                      <a:xfrm>
                        <a:off x="5124449" y="4055195"/>
                        <a:ext cx="2409171" cy="1208087"/>
                      </a:xfrm>
                      <a:prstGeom prst="rect">
                        <a:avLst/>
                      </a:prstGeom>
                    </p:spPr>
                  </p:pic>
                </p:oleObj>
              </mc:Fallback>
            </mc:AlternateContent>
          </a:graphicData>
        </a:graphic>
      </p:graphicFrame>
    </p:spTree>
    <p:extLst>
      <p:ext uri="{BB962C8B-B14F-4D97-AF65-F5344CB8AC3E}">
        <p14:creationId xmlns:p14="http://schemas.microsoft.com/office/powerpoint/2010/main" val="365727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7963</TotalTime>
  <Words>1404</Words>
  <Application>Microsoft Office PowerPoint</Application>
  <PresentationFormat>On-screen Show (4:3)</PresentationFormat>
  <Paragraphs>225</Paragraphs>
  <Slides>27</Slides>
  <Notes>18</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9" baseType="lpstr">
      <vt:lpstr>Arial</vt:lpstr>
      <vt:lpstr>Cambria Math</vt:lpstr>
      <vt:lpstr>Consolas</vt:lpstr>
      <vt:lpstr>Courier New</vt:lpstr>
      <vt:lpstr>Noto Sans Symbols</vt:lpstr>
      <vt:lpstr>Tahoma</vt:lpstr>
      <vt:lpstr>Times New Roman</vt:lpstr>
      <vt:lpstr>Verdana</vt:lpstr>
      <vt:lpstr>Wingdings</vt:lpstr>
      <vt:lpstr>508 Lecture</vt:lpstr>
      <vt:lpstr>1_508 Lecture</vt:lpstr>
      <vt:lpstr>Equation</vt:lpstr>
      <vt:lpstr>Building Java Programs</vt:lpstr>
      <vt:lpstr>Data Types</vt:lpstr>
      <vt:lpstr>Java’s Primitive Types</vt:lpstr>
      <vt:lpstr>Primitive data types</vt:lpstr>
      <vt:lpstr>Expressions</vt:lpstr>
      <vt:lpstr>Arithmetic Operators</vt:lpstr>
      <vt:lpstr>Integer Division with /</vt:lpstr>
      <vt:lpstr>Integer Remainder with %</vt:lpstr>
      <vt:lpstr>Precedence (1 of 2)</vt:lpstr>
      <vt:lpstr>Precedence (2 of 2)</vt:lpstr>
      <vt:lpstr>Precedence Examples</vt:lpstr>
      <vt:lpstr>Precedence Questions</vt:lpstr>
      <vt:lpstr>In-Class Assignment 1, Part 1</vt:lpstr>
      <vt:lpstr>Real numbers (Type Double)</vt:lpstr>
      <vt:lpstr>Real Number Example</vt:lpstr>
      <vt:lpstr>Mixing Types</vt:lpstr>
      <vt:lpstr>Casting</vt:lpstr>
      <vt:lpstr>In-Class Assignment 1, Part 2</vt:lpstr>
      <vt:lpstr>Variables</vt:lpstr>
      <vt:lpstr>Receipt Example</vt:lpstr>
      <vt:lpstr>Variables (1 of 2)</vt:lpstr>
      <vt:lpstr>Variables (2 of 2)</vt:lpstr>
      <vt:lpstr>Declaration</vt:lpstr>
      <vt:lpstr>Assignment</vt:lpstr>
      <vt:lpstr>Using Variables (1 of 2)</vt:lpstr>
      <vt:lpstr>In-Class Assignment 1, Part 3</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kmuldrow</cp:lastModifiedBy>
  <cp:revision>435</cp:revision>
  <dcterms:modified xsi:type="dcterms:W3CDTF">2019-02-18T22:12:43Z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