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18"/>
  </p:notesMasterIdLst>
  <p:handoutMasterIdLst>
    <p:handoutMasterId r:id="rId19"/>
  </p:handoutMasterIdLst>
  <p:sldIdLst>
    <p:sldId id="270" r:id="rId3"/>
    <p:sldId id="443" r:id="rId4"/>
    <p:sldId id="444" r:id="rId5"/>
    <p:sldId id="445" r:id="rId6"/>
    <p:sldId id="446" r:id="rId7"/>
    <p:sldId id="500" r:id="rId8"/>
    <p:sldId id="302" r:id="rId9"/>
    <p:sldId id="436" r:id="rId10"/>
    <p:sldId id="447" r:id="rId11"/>
    <p:sldId id="502" r:id="rId12"/>
    <p:sldId id="503" r:id="rId13"/>
    <p:sldId id="448" r:id="rId14"/>
    <p:sldId id="449" r:id="rId15"/>
    <p:sldId id="501" r:id="rId16"/>
    <p:sldId id="298"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7791" autoAdjust="0"/>
  </p:normalViewPr>
  <p:slideViewPr>
    <p:cSldViewPr snapToGrid="0" snapToObjects="1">
      <p:cViewPr varScale="1">
        <p:scale>
          <a:sx n="68" d="100"/>
          <a:sy n="68" d="100"/>
        </p:scale>
        <p:origin x="1020" y="60"/>
      </p:cViewPr>
      <p:guideLst>
        <p:guide orient="horz" pos="2136"/>
        <p:guide pos="288"/>
      </p:guideLst>
    </p:cSldViewPr>
  </p:slideViewPr>
  <p:outlineViewPr>
    <p:cViewPr>
      <p:scale>
        <a:sx n="33" d="100"/>
        <a:sy n="33" d="100"/>
      </p:scale>
      <p:origin x="0" y="-20016"/>
    </p:cViewPr>
  </p:outlineViewPr>
  <p:notesTextViewPr>
    <p:cViewPr>
      <p:scale>
        <a:sx n="100" d="100"/>
        <a:sy n="100" d="100"/>
      </p:scale>
      <p:origin x="0" y="0"/>
    </p:cViewPr>
  </p:notesTextViewPr>
  <p:sorterViewPr>
    <p:cViewPr>
      <p:scale>
        <a:sx n="114" d="100"/>
        <a:sy n="114" d="100"/>
      </p:scale>
      <p:origin x="0" y="-9198"/>
    </p:cViewPr>
  </p:sorterViewPr>
  <p:notesViewPr>
    <p:cSldViewPr snapToGrid="0" snapToObjects="1">
      <p:cViewPr varScale="1">
        <p:scale>
          <a:sx n="88" d="100"/>
          <a:sy n="88" d="100"/>
        </p:scale>
        <p:origin x="306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72177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x = x + 2;     increases the value stored in variable x by two.</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888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106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095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1472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1"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794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Content Placeholder 2"/>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3" name="Shape 26"/>
          <p:cNvSpPr txBox="1">
            <a:spLocks noGrp="1"/>
          </p:cNvSpPr>
          <p:nvPr>
            <p:ph type="body" idx="16" hasCustomPrompt="1"/>
          </p:nvPr>
        </p:nvSpPr>
        <p:spPr>
          <a:xfrm>
            <a:off x="609600" y="57944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4" name="Shape 26"/>
          <p:cNvSpPr txBox="1">
            <a:spLocks noGrp="1"/>
          </p:cNvSpPr>
          <p:nvPr>
            <p:ph type="body" idx="17" hasCustomPrompt="1"/>
          </p:nvPr>
        </p:nvSpPr>
        <p:spPr>
          <a:xfrm>
            <a:off x="762000" y="59468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Content Placeholder 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Primitive Data and Definite Loops</a:t>
            </a:r>
          </a:p>
        </p:txBody>
      </p:sp>
      <p:pic>
        <p:nvPicPr>
          <p:cNvPr id="13"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603453"/>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 and decrement</a:t>
            </a:r>
            <a:endParaRPr lang="en-US" sz="2000" b="0" dirty="0"/>
          </a:p>
        </p:txBody>
      </p:sp>
      <p:sp>
        <p:nvSpPr>
          <p:cNvPr id="3" name="Content Placeholder 2"/>
          <p:cNvSpPr>
            <a:spLocks noGrp="1"/>
          </p:cNvSpPr>
          <p:nvPr>
            <p:ph type="body" idx="1"/>
          </p:nvPr>
        </p:nvSpPr>
        <p:spPr>
          <a:xfrm>
            <a:off x="457200" y="1600201"/>
            <a:ext cx="8229600" cy="1676400"/>
          </a:xfrm>
        </p:spPr>
        <p:txBody>
          <a:bodyPr/>
          <a:lstStyle/>
          <a:p>
            <a:pPr marL="342900" indent="-342900" algn="ctr">
              <a:lnSpc>
                <a:spcPct val="90000"/>
              </a:lnSpc>
              <a:buFontTx/>
              <a:buNone/>
              <a:tabLst>
                <a:tab pos="4113213" algn="l"/>
              </a:tabLst>
            </a:pPr>
            <a:r>
              <a:rPr lang="en-US" altLang="en-US" dirty="0"/>
              <a:t>shortcuts to increase or decrease a variable’s value by 1</a:t>
            </a:r>
          </a:p>
          <a:p>
            <a:pPr lvl="1" indent="-285750">
              <a:lnSpc>
                <a:spcPct val="90000"/>
              </a:lnSpc>
              <a:buNone/>
              <a:tabLst>
                <a:tab pos="4113213" algn="l"/>
              </a:tabLst>
            </a:pPr>
            <a:r>
              <a:rPr lang="en-US" altLang="en-US" dirty="0"/>
              <a:t>Shorthand</a:t>
            </a:r>
            <a:r>
              <a:rPr lang="en-US" altLang="en-US" b="1" i="1" dirty="0"/>
              <a:t>	</a:t>
            </a:r>
            <a:r>
              <a:rPr lang="en-US" altLang="en-US" dirty="0"/>
              <a:t>Equivalent longer version</a:t>
            </a:r>
          </a:p>
          <a:p>
            <a:pPr lvl="1" indent="-285750">
              <a:lnSpc>
                <a:spcPct val="90000"/>
              </a:lnSpc>
              <a:buNone/>
              <a:tabLst>
                <a:tab pos="4113213" algn="l"/>
              </a:tabLst>
            </a:pPr>
            <a:r>
              <a:rPr lang="en-US" altLang="en-US" b="1" dirty="0"/>
              <a:t>variable</a:t>
            </a:r>
            <a:r>
              <a:rPr lang="en-US" altLang="en-US" dirty="0"/>
              <a:t>++;                        	</a:t>
            </a:r>
            <a:r>
              <a:rPr lang="en-US" altLang="en-US" b="1" dirty="0"/>
              <a:t>variable</a:t>
            </a:r>
            <a:r>
              <a:rPr lang="en-US" altLang="en-US" dirty="0"/>
              <a:t> = </a:t>
            </a:r>
            <a:r>
              <a:rPr lang="en-US" altLang="en-US" b="1" dirty="0"/>
              <a:t>variable</a:t>
            </a:r>
            <a:r>
              <a:rPr lang="en-US" altLang="en-US" dirty="0"/>
              <a:t> + 1;</a:t>
            </a:r>
          </a:p>
          <a:p>
            <a:pPr lvl="1" indent="-285750">
              <a:lnSpc>
                <a:spcPct val="90000"/>
              </a:lnSpc>
              <a:buNone/>
              <a:tabLst>
                <a:tab pos="4113213" algn="l"/>
              </a:tabLst>
            </a:pPr>
            <a:r>
              <a:rPr lang="en-US" altLang="en-US" b="1" dirty="0"/>
              <a:t>variable</a:t>
            </a:r>
            <a:r>
              <a:rPr lang="en-US" altLang="en-US" dirty="0"/>
              <a:t>--;	</a:t>
            </a:r>
            <a:r>
              <a:rPr lang="en-US" altLang="en-US" b="1" dirty="0"/>
              <a:t>variable</a:t>
            </a:r>
            <a:r>
              <a:rPr lang="en-US" altLang="en-US" dirty="0"/>
              <a:t> = </a:t>
            </a:r>
            <a:r>
              <a:rPr lang="en-US" altLang="en-US" b="1" dirty="0"/>
              <a:t>variable</a:t>
            </a:r>
            <a:r>
              <a:rPr lang="en-US" altLang="en-US" dirty="0"/>
              <a:t> - 1;</a:t>
            </a:r>
          </a:p>
        </p:txBody>
      </p:sp>
      <p:pic>
        <p:nvPicPr>
          <p:cNvPr id="4" name="Picture 3" descr="Computer code has 4 lines. The lines read as follows. Line 1. i n t, x equals 2 semicolon forward slash forward slash x equals x plus 1 semicolon. Line 2. X plus plus semicolon forward slash Forward slash x now stores 3. Line 3. Double g p a equals 2 period 5 semicolon forward slash Forward slash g p a equals g p a minus 1 semicolon. Line 4. G p a minus minus forward slash Forward slash g p a, now stores 1 period 5."/>
          <p:cNvPicPr>
            <a:picLocks noChangeAspect="1"/>
          </p:cNvPicPr>
          <p:nvPr/>
        </p:nvPicPr>
        <p:blipFill>
          <a:blip r:embed="rId2"/>
          <a:stretch>
            <a:fillRect/>
          </a:stretch>
        </p:blipFill>
        <p:spPr>
          <a:xfrm>
            <a:off x="881062" y="3428999"/>
            <a:ext cx="7534275" cy="2371725"/>
          </a:xfrm>
          <a:prstGeom prst="rect">
            <a:avLst/>
          </a:prstGeom>
        </p:spPr>
      </p:pic>
    </p:spTree>
    <p:extLst>
      <p:ext uri="{BB962C8B-B14F-4D97-AF65-F5344CB8AC3E}">
        <p14:creationId xmlns:p14="http://schemas.microsoft.com/office/powerpoint/2010/main" val="299191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Modify-and-assign</a:t>
            </a:r>
            <a:endParaRPr lang="en-US" sz="2000" b="0" dirty="0"/>
          </a:p>
        </p:txBody>
      </p:sp>
      <p:pic>
        <p:nvPicPr>
          <p:cNvPr id="3" name="Picture 2" descr="Shortcuts to modify a variable’s value are as follows. Shorthand, variable + = value semicolon. Equivalent longer version, variable = variable + value semicolon. Shorthand, variable hyphen = value semicolon. Equivalent longer version, variable = variable minus value semicolon. Shorthand, variable asterisk = value semicolon. Equivalent longer version, variable = variable asterisk value semicolon. Shorthand, variable forward slash equals value semicolon. Equivalent longer version, variable = variable forward slash value semicolon. Shorthand, variable percent = value semicolon. Equivalent longer version, variable = variable percent value semicolon. A vertical line between short hand and equivalent longer version."/>
          <p:cNvPicPr>
            <a:picLocks noChangeAspect="1"/>
          </p:cNvPicPr>
          <p:nvPr/>
        </p:nvPicPr>
        <p:blipFill>
          <a:blip r:embed="rId2"/>
          <a:stretch>
            <a:fillRect/>
          </a:stretch>
        </p:blipFill>
        <p:spPr>
          <a:xfrm>
            <a:off x="489365" y="1507460"/>
            <a:ext cx="8041321" cy="2645893"/>
          </a:xfrm>
          <a:prstGeom prst="rect">
            <a:avLst/>
          </a:prstGeom>
        </p:spPr>
      </p:pic>
      <p:pic>
        <p:nvPicPr>
          <p:cNvPr id="5" name="Picture 3" descr="Computer code has 3 lines. The lines read as follows. Line 1. x plus equals 3 semicolon forward slash forward slash x equals x plus 3 semicolon. Line 2. g p a minus equals 0.5 semicolon forward slash forward slash g p a equals g p a minus 0.5 semicolon. Line 3. Number asterisk equals 2 semicolon forward slash forward slash number equals number asterisk 2 semicolon."/>
          <p:cNvPicPr>
            <a:picLocks noChangeAspect="1"/>
          </p:cNvPicPr>
          <p:nvPr/>
        </p:nvPicPr>
        <p:blipFill>
          <a:blip r:embed="rId3"/>
          <a:stretch>
            <a:fillRect/>
          </a:stretch>
        </p:blipFill>
        <p:spPr>
          <a:xfrm>
            <a:off x="762000" y="4348163"/>
            <a:ext cx="7667625" cy="1477332"/>
          </a:xfrm>
          <a:prstGeom prst="rect">
            <a:avLst/>
          </a:prstGeom>
        </p:spPr>
      </p:pic>
    </p:spTree>
    <p:extLst>
      <p:ext uri="{BB962C8B-B14F-4D97-AF65-F5344CB8AC3E}">
        <p14:creationId xmlns:p14="http://schemas.microsoft.com/office/powerpoint/2010/main" val="276351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Receipt Question</a:t>
            </a:r>
            <a:endParaRPr lang="en-US" altLang="en-US" sz="2000" b="0" dirty="0"/>
          </a:p>
        </p:txBody>
      </p:sp>
      <p:sp>
        <p:nvSpPr>
          <p:cNvPr id="4" name="Content Placeholder 2"/>
          <p:cNvSpPr>
            <a:spLocks noGrp="1"/>
          </p:cNvSpPr>
          <p:nvPr>
            <p:ph type="body" idx="1"/>
          </p:nvPr>
        </p:nvSpPr>
        <p:spPr>
          <a:xfrm>
            <a:off x="457200" y="1600201"/>
            <a:ext cx="8229600" cy="506896"/>
          </a:xfrm>
        </p:spPr>
        <p:txBody>
          <a:bodyPr/>
          <a:lstStyle/>
          <a:p>
            <a:r>
              <a:rPr lang="en-US" altLang="en-US" dirty="0"/>
              <a:t>Use + to print a string and a variable’s value on one line.</a:t>
            </a:r>
          </a:p>
        </p:txBody>
      </p:sp>
      <p:pic>
        <p:nvPicPr>
          <p:cNvPr id="5" name="Picture 3" descr="Computer code has 13 lines. The lines read as follows. Line 1. public class Receipt left brace. Line 2, indented once. public static void main left parenthesis String left bracket right bracket a r g s right parenthesis left brace. Line 3, indented twice forward slash forward slash Calculate total owed comma assuming 8 percent sign tax forward slash 15 percent sign tip. Line 4, indented twice. System period out period print l n left parenthesis double quote Subtotal colon double quote right parenthesis semicolon. Line 5, indented twice. System period out period print l n left parenthesis 38 plus 40 plus 30 right parenthesis semicolon. Line 6, indented twice. System period out period print l n left parenthesis double quote Tax colon double quote right parenthesis semicolon. Line 7, indented twice. System period out period print l n left parenthesis left parenthesis 38 plus 40 plus 30 right parenthesis asterisk 0.08 right parenthesis semicolon. Line 8, indented twice. System period out period print l n left parenthesis double quote Tip colon double quote right parenthesis semicolon. Line 9, indented twice. System period out period print l n left parenthesis left parenthesis 38 plus 40 plus 30 right parenthesis asterisk 0.15 right parenthesis semicolon. Line 10, indented twice. System period out period print l n left parenthesis double quote Total colon double quote right parenthesis semicolon. Line 11, indented twice. System period out period print l n left parenthesis 38 plus 40 plus 30 plus left parenthesis 38 plus 40 plus 30 right parenthesis asterisk 0.15 plus left parenthesis 38 plus 40 plus 30 right parenthesis asterisk 0.08 right parenthesis semicolon. Line 12, indented once. right brace. Line 13. right brace."/>
          <p:cNvPicPr>
            <a:picLocks noChangeAspect="1"/>
          </p:cNvPicPr>
          <p:nvPr/>
        </p:nvPicPr>
        <p:blipFill>
          <a:blip r:embed="rId3"/>
          <a:stretch>
            <a:fillRect/>
          </a:stretch>
        </p:blipFill>
        <p:spPr>
          <a:xfrm>
            <a:off x="733425" y="2236306"/>
            <a:ext cx="7677150" cy="3924300"/>
          </a:xfrm>
          <a:prstGeom prst="rect">
            <a:avLst/>
          </a:prstGeom>
        </p:spPr>
      </p:pic>
    </p:spTree>
    <p:extLst>
      <p:ext uri="{BB962C8B-B14F-4D97-AF65-F5344CB8AC3E}">
        <p14:creationId xmlns:p14="http://schemas.microsoft.com/office/powerpoint/2010/main" val="385413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Receipt Answer</a:t>
            </a:r>
          </a:p>
        </p:txBody>
      </p:sp>
      <p:pic>
        <p:nvPicPr>
          <p:cNvPr id="4" name="Picture 2" descr="Computer code has 13 lines. The lines read as follows. Line 1. public class Receipt left brace. Line 2, indented once. public static void main left parenthesis String left bracket right bracket a r g s right parenthesis left brace. Line 3, indented twice forward slash forward slash Calculate total owed comma assuming 8 percent sign tax forward slash 15 percent sign tip semicolon. Line 4, indented twice. I n t subtotal equals 38 plus 40 plus 30 semicolon. Line 5, indented twice. double tax equals subtotal asterisk 0.08 semicolon. Line 6, indented twice. double tip equals subtotal asterisk 0.15 semicolon. Line 7, indented twice. double total equals subtotal plus tax plus tip semicolon. Line 8, indented twice. System period out period print l n left parenthesis double quote Subtotal colon double quote plus subtotal right parenthesis semicolon. Line 9, indented twice. System period out period print l n left parenthesis double quote Tax colon double quote plus tax right parenthesis semicolon. Line 10, indented twice. System period out period print l n left parenthesis double quote Tip colon double quote plus tip right parenthesis semicolon. Line 11, indented twice. System period out period print l n left parenthesis double quote Total colon double quote plus total right parenthesis semicolon. Line 12, indented once. right brace. Line 13. right brace."/>
          <p:cNvPicPr>
            <a:picLocks noChangeAspect="1"/>
          </p:cNvPicPr>
          <p:nvPr/>
        </p:nvPicPr>
        <p:blipFill>
          <a:blip r:embed="rId2"/>
          <a:stretch>
            <a:fillRect/>
          </a:stretch>
        </p:blipFill>
        <p:spPr>
          <a:xfrm>
            <a:off x="719137" y="1738312"/>
            <a:ext cx="7705725" cy="3381375"/>
          </a:xfrm>
          <a:prstGeom prst="rect">
            <a:avLst/>
          </a:prstGeom>
        </p:spPr>
      </p:pic>
    </p:spTree>
    <p:extLst>
      <p:ext uri="{BB962C8B-B14F-4D97-AF65-F5344CB8AC3E}">
        <p14:creationId xmlns:p14="http://schemas.microsoft.com/office/powerpoint/2010/main" val="182603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320533"/>
            <a:ext cx="8229600" cy="4938377"/>
          </a:xfrm>
        </p:spPr>
        <p:txBody>
          <a:bodyPr/>
          <a:lstStyle/>
          <a:p>
            <a:r>
              <a:rPr lang="en-US" sz="2000" dirty="0"/>
              <a:t>Change the Conversions class in </a:t>
            </a:r>
            <a:r>
              <a:rPr lang="en-US" sz="2000" dirty="0" err="1"/>
              <a:t>BluJ</a:t>
            </a:r>
            <a:r>
              <a:rPr lang="en-US" sz="2000" dirty="0"/>
              <a:t> to do the following:</a:t>
            </a:r>
          </a:p>
          <a:p>
            <a:r>
              <a:rPr lang="en-US" sz="2000" dirty="0"/>
              <a:t>Use </a:t>
            </a:r>
            <a:r>
              <a:rPr lang="en-US" sz="2000" dirty="0" err="1"/>
              <a:t>System.out.println</a:t>
            </a:r>
            <a:r>
              <a:rPr lang="en-US" sz="2000" dirty="0"/>
              <a:t> to add a blank line after the current output statements.</a:t>
            </a:r>
          </a:p>
          <a:p>
            <a:r>
              <a:rPr lang="en-US" sz="2000" dirty="0"/>
              <a:t>Copy and paste the five </a:t>
            </a:r>
            <a:r>
              <a:rPr lang="en-US" sz="2000" dirty="0" err="1"/>
              <a:t>System.out.println</a:t>
            </a:r>
            <a:r>
              <a:rPr lang="en-US" sz="2000" dirty="0"/>
              <a:t> statements after the blank line.</a:t>
            </a:r>
          </a:p>
          <a:p>
            <a:r>
              <a:rPr lang="en-US" sz="2000" dirty="0"/>
              <a:t>Use string concatenation (and type casting, when needed) in the last five </a:t>
            </a:r>
            <a:r>
              <a:rPr lang="en-US" sz="2000" dirty="0" err="1"/>
              <a:t>System.out.println</a:t>
            </a:r>
            <a:r>
              <a:rPr lang="en-US" sz="2000" dirty="0"/>
              <a:t> statements so that the output looks like this:</a:t>
            </a:r>
          </a:p>
          <a:p>
            <a:pPr lvl="1"/>
            <a:r>
              <a:rPr lang="en-US" sz="2000" dirty="0"/>
              <a:t>We started with 12 feet.</a:t>
            </a:r>
          </a:p>
          <a:p>
            <a:pPr lvl="1"/>
            <a:r>
              <a:rPr lang="en-US" sz="2000" dirty="0"/>
              <a:t>12 feet is 3 yards.</a:t>
            </a:r>
          </a:p>
          <a:p>
            <a:pPr lvl="1"/>
            <a:r>
              <a:rPr lang="en-US" sz="2000" dirty="0"/>
              <a:t>12 feet is also 144 inches.</a:t>
            </a:r>
          </a:p>
          <a:p>
            <a:pPr lvl="1"/>
            <a:r>
              <a:rPr lang="en-US" sz="2000" dirty="0"/>
              <a:t>144 inches is 365.76 centimeters.</a:t>
            </a:r>
          </a:p>
          <a:p>
            <a:pPr lvl="1"/>
            <a:r>
              <a:rPr lang="en-US" sz="2000" dirty="0"/>
              <a:t>3 yards is 0.00364 kilometers.</a:t>
            </a:r>
          </a:p>
        </p:txBody>
      </p:sp>
    </p:spTree>
    <p:extLst>
      <p:ext uri="{BB962C8B-B14F-4D97-AF65-F5344CB8AC3E}">
        <p14:creationId xmlns:p14="http://schemas.microsoft.com/office/powerpoint/2010/main" val="59743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Using Variables </a:t>
            </a:r>
            <a:r>
              <a:rPr lang="en-US" altLang="en-US" sz="2000" b="0" dirty="0"/>
              <a:t>(2 of 2)</a:t>
            </a:r>
          </a:p>
        </p:txBody>
      </p:sp>
      <p:sp>
        <p:nvSpPr>
          <p:cNvPr id="5" name="Content Placeholder 2"/>
          <p:cNvSpPr>
            <a:spLocks noGrp="1"/>
          </p:cNvSpPr>
          <p:nvPr>
            <p:ph type="body" idx="13"/>
          </p:nvPr>
        </p:nvSpPr>
        <p:spPr>
          <a:xfrm>
            <a:off x="457200" y="1632829"/>
            <a:ext cx="8065008" cy="406349"/>
          </a:xfrm>
        </p:spPr>
        <p:txBody>
          <a:bodyPr/>
          <a:lstStyle/>
          <a:p>
            <a:pPr indent="-256032"/>
            <a:r>
              <a:rPr lang="en-US" altLang="en-US" dirty="0"/>
              <a:t>You can assign a value more than once:</a:t>
            </a:r>
          </a:p>
        </p:txBody>
      </p:sp>
      <p:graphicFrame>
        <p:nvGraphicFramePr>
          <p:cNvPr id="8" name="Table 4" descr="A memory location, X has a value, 3 stored in it."/>
          <p:cNvGraphicFramePr>
            <a:graphicFrameLocks noGrp="1"/>
          </p:cNvGraphicFramePr>
          <p:nvPr>
            <p:extLst>
              <p:ext uri="{D42A27DB-BD31-4B8C-83A1-F6EECF244321}">
                <p14:modId xmlns:p14="http://schemas.microsoft.com/office/powerpoint/2010/main" val="3275958216"/>
              </p:ext>
            </p:extLst>
          </p:nvPr>
        </p:nvGraphicFramePr>
        <p:xfrm>
          <a:off x="6205330" y="2215321"/>
          <a:ext cx="1981200" cy="660400"/>
        </p:xfrm>
        <a:graphic>
          <a:graphicData uri="http://schemas.openxmlformats.org/drawingml/2006/table">
            <a:tbl>
              <a:tblPr firstRow="1"/>
              <a:tblGrid>
                <a:gridCol w="990600">
                  <a:extLst>
                    <a:ext uri="{9D8B030D-6E8A-4147-A177-3AD203B41FA5}">
                      <a16:colId xmlns:a16="http://schemas.microsoft.com/office/drawing/2014/main" val="4031194031"/>
                    </a:ext>
                  </a:extLst>
                </a:gridCol>
                <a:gridCol w="990600">
                  <a:extLst>
                    <a:ext uri="{9D8B030D-6E8A-4147-A177-3AD203B41FA5}">
                      <a16:colId xmlns:a16="http://schemas.microsoft.com/office/drawing/2014/main" val="2647955334"/>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009740"/>
                  </a:ext>
                </a:extLst>
              </a:tr>
            </a:tbl>
          </a:graphicData>
        </a:graphic>
      </p:graphicFrame>
      <p:pic>
        <p:nvPicPr>
          <p:cNvPr id="3" name="Picture 3" descr="Computer code has 5 Lines. The lines read as follows. Line 1. i n t, x semicolon. Line 2. X equals 3 semicolon. Line 3. System period out period print l n left parenthesis x plus double quote here double quote right parenthesis semicolon forward slash forward slash 3 here. Line 4. X equals 4 plus 7 semicolon, this line is highlighted. Line 5. System period out period print l n left parenthesis double quote now x is double quote plus x right parenthesis semicolon forward slash forward slash now x is 11."/>
          <p:cNvPicPr>
            <a:picLocks noChangeAspect="1"/>
          </p:cNvPicPr>
          <p:nvPr/>
        </p:nvPicPr>
        <p:blipFill>
          <a:blip r:embed="rId3"/>
          <a:stretch>
            <a:fillRect/>
          </a:stretch>
        </p:blipFill>
        <p:spPr>
          <a:xfrm>
            <a:off x="457200" y="2951921"/>
            <a:ext cx="7954009" cy="2053617"/>
          </a:xfrm>
          <a:prstGeom prst="rect">
            <a:avLst/>
          </a:prstGeom>
        </p:spPr>
      </p:pic>
      <p:graphicFrame>
        <p:nvGraphicFramePr>
          <p:cNvPr id="9" name="Table 5" descr="A memory location, X has a value, 11 stored in it."/>
          <p:cNvGraphicFramePr>
            <a:graphicFrameLocks noGrp="1"/>
          </p:cNvGraphicFramePr>
          <p:nvPr>
            <p:extLst>
              <p:ext uri="{D42A27DB-BD31-4B8C-83A1-F6EECF244321}">
                <p14:modId xmlns:p14="http://schemas.microsoft.com/office/powerpoint/2010/main" val="1802545106"/>
              </p:ext>
            </p:extLst>
          </p:nvPr>
        </p:nvGraphicFramePr>
        <p:xfrm>
          <a:off x="6205330" y="5070531"/>
          <a:ext cx="1981200" cy="660400"/>
        </p:xfrm>
        <a:graphic>
          <a:graphicData uri="http://schemas.openxmlformats.org/drawingml/2006/table">
            <a:tbl>
              <a:tblPr firstRow="1"/>
              <a:tblGrid>
                <a:gridCol w="990600">
                  <a:extLst>
                    <a:ext uri="{9D8B030D-6E8A-4147-A177-3AD203B41FA5}">
                      <a16:colId xmlns:a16="http://schemas.microsoft.com/office/drawing/2014/main" val="4031194031"/>
                    </a:ext>
                  </a:extLst>
                </a:gridCol>
                <a:gridCol w="990600">
                  <a:extLst>
                    <a:ext uri="{9D8B030D-6E8A-4147-A177-3AD203B41FA5}">
                      <a16:colId xmlns:a16="http://schemas.microsoft.com/office/drawing/2014/main" val="2647955334"/>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11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009740"/>
                  </a:ext>
                </a:extLst>
              </a:tr>
            </a:tbl>
          </a:graphicData>
        </a:graphic>
      </p:graphicFrame>
    </p:spTree>
    <p:extLst>
      <p:ext uri="{BB962C8B-B14F-4D97-AF65-F5344CB8AC3E}">
        <p14:creationId xmlns:p14="http://schemas.microsoft.com/office/powerpoint/2010/main" val="26602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Declaration/Initialization</a:t>
            </a:r>
          </a:p>
        </p:txBody>
      </p:sp>
      <p:sp>
        <p:nvSpPr>
          <p:cNvPr id="3" name="Content Placeholder 2"/>
          <p:cNvSpPr>
            <a:spLocks noGrp="1"/>
          </p:cNvSpPr>
          <p:nvPr>
            <p:ph type="body" idx="1"/>
          </p:nvPr>
        </p:nvSpPr>
        <p:spPr>
          <a:xfrm>
            <a:off x="457199" y="1600201"/>
            <a:ext cx="5019259" cy="3230216"/>
          </a:xfrm>
        </p:spPr>
        <p:txBody>
          <a:bodyPr/>
          <a:lstStyle/>
          <a:p>
            <a:pPr indent="-256032"/>
            <a:r>
              <a:rPr lang="en-US" altLang="en-US" dirty="0"/>
              <a:t>A variable can be declared/initialized in one statement.</a:t>
            </a:r>
          </a:p>
          <a:p>
            <a:pPr indent="-256032"/>
            <a:r>
              <a:rPr lang="en-US" altLang="en-US" dirty="0"/>
              <a:t>Syntax:</a:t>
            </a:r>
          </a:p>
          <a:p>
            <a:pPr marL="639763" lvl="1" indent="-246063">
              <a:buFontTx/>
              <a:buNone/>
            </a:pPr>
            <a:r>
              <a:rPr lang="en-US" altLang="en-US" b="1" dirty="0"/>
              <a:t>	type</a:t>
            </a:r>
            <a:r>
              <a:rPr lang="en-US" altLang="en-US" dirty="0"/>
              <a:t> </a:t>
            </a:r>
            <a:r>
              <a:rPr lang="en-US" altLang="en-US" b="1" dirty="0"/>
              <a:t>name</a:t>
            </a:r>
            <a:r>
              <a:rPr lang="en-US" altLang="en-US" dirty="0"/>
              <a:t> = </a:t>
            </a:r>
            <a:r>
              <a:rPr lang="en-US" altLang="en-US" b="1" dirty="0"/>
              <a:t>value</a:t>
            </a:r>
            <a:r>
              <a:rPr lang="en-US" altLang="en-US" dirty="0"/>
              <a:t>;</a:t>
            </a:r>
          </a:p>
          <a:p>
            <a:pPr marL="740664" lvl="1" indent="-283464"/>
            <a:r>
              <a:rPr lang="en-US" altLang="en-US" dirty="0">
                <a:latin typeface="Courier New" panose="02070309020205020404" pitchFamily="49" charset="0"/>
                <a:cs typeface="Courier New" panose="02070309020205020404" pitchFamily="49" charset="0"/>
              </a:rPr>
              <a:t>double </a:t>
            </a:r>
            <a:r>
              <a:rPr lang="en-US" altLang="en-US" dirty="0" err="1">
                <a:latin typeface="Courier New" panose="02070309020205020404" pitchFamily="49" charset="0"/>
                <a:cs typeface="Courier New" panose="02070309020205020404" pitchFamily="49" charset="0"/>
              </a:rPr>
              <a:t>myGPA</a:t>
            </a:r>
            <a:r>
              <a:rPr lang="en-US" altLang="en-US" dirty="0">
                <a:latin typeface="Courier New" panose="02070309020205020404" pitchFamily="49" charset="0"/>
                <a:cs typeface="Courier New" panose="02070309020205020404" pitchFamily="49" charset="0"/>
              </a:rPr>
              <a:t> </a:t>
            </a:r>
            <a:r>
              <a:rPr lang="en-US" altLang="en-US" dirty="0"/>
              <a:t>= 3.95;</a:t>
            </a:r>
          </a:p>
          <a:p>
            <a:pPr marL="740664" lvl="1" indent="-283464"/>
            <a:r>
              <a:rPr lang="en-US" altLang="en-US" dirty="0">
                <a:latin typeface="Courier New" panose="02070309020205020404" pitchFamily="49" charset="0"/>
                <a:cs typeface="Courier New" panose="02070309020205020404" pitchFamily="49" charset="0"/>
              </a:rPr>
              <a:t>int</a:t>
            </a:r>
            <a:r>
              <a:rPr lang="en-US" altLang="en-US" dirty="0"/>
              <a:t> x</a:t>
            </a:r>
          </a:p>
        </p:txBody>
      </p:sp>
      <p:graphicFrame>
        <p:nvGraphicFramePr>
          <p:cNvPr id="7" name="Object 3" descr="Equals left parenthesis 11 percent 3 right parenthesis plus, 12 semicolon."/>
          <p:cNvGraphicFramePr>
            <a:graphicFrameLocks noChangeAspect="1"/>
          </p:cNvGraphicFramePr>
          <p:nvPr>
            <p:extLst>
              <p:ext uri="{D42A27DB-BD31-4B8C-83A1-F6EECF244321}">
                <p14:modId xmlns:p14="http://schemas.microsoft.com/office/powerpoint/2010/main" val="2678103306"/>
              </p:ext>
            </p:extLst>
          </p:nvPr>
        </p:nvGraphicFramePr>
        <p:xfrm>
          <a:off x="2197100" y="4296429"/>
          <a:ext cx="2374900" cy="431800"/>
        </p:xfrm>
        <a:graphic>
          <a:graphicData uri="http://schemas.openxmlformats.org/presentationml/2006/ole">
            <mc:AlternateContent xmlns:mc="http://schemas.openxmlformats.org/markup-compatibility/2006">
              <mc:Choice xmlns:v="urn:schemas-microsoft-com:vml" Requires="v">
                <p:oleObj spid="_x0000_s11618" name="Equation" r:id="rId3" imgW="2374560" imgH="431640" progId="Equation.DSMT4">
                  <p:embed/>
                </p:oleObj>
              </mc:Choice>
              <mc:Fallback>
                <p:oleObj name="Equation" r:id="rId3" imgW="2374560" imgH="431640" progId="Equation.DSMT4">
                  <p:embed/>
                  <p:pic>
                    <p:nvPicPr>
                      <p:cNvPr id="0" name=""/>
                      <p:cNvPicPr/>
                      <p:nvPr/>
                    </p:nvPicPr>
                    <p:blipFill>
                      <a:blip r:embed="rId4"/>
                      <a:stretch>
                        <a:fillRect/>
                      </a:stretch>
                    </p:blipFill>
                    <p:spPr>
                      <a:xfrm>
                        <a:off x="2197100" y="4296429"/>
                        <a:ext cx="2374900" cy="431800"/>
                      </a:xfrm>
                      <a:prstGeom prst="rect">
                        <a:avLst/>
                      </a:prstGeom>
                    </p:spPr>
                  </p:pic>
                </p:oleObj>
              </mc:Fallback>
            </mc:AlternateContent>
          </a:graphicData>
        </a:graphic>
      </p:graphicFrame>
      <p:graphicFrame>
        <p:nvGraphicFramePr>
          <p:cNvPr id="4" name="Table 4" descr="A memory location, x Table with a value, 3.95 stored in it."/>
          <p:cNvGraphicFramePr>
            <a:graphicFrameLocks noGrp="1"/>
          </p:cNvGraphicFramePr>
          <p:nvPr>
            <p:extLst>
              <p:ext uri="{D42A27DB-BD31-4B8C-83A1-F6EECF244321}">
                <p14:modId xmlns:p14="http://schemas.microsoft.com/office/powerpoint/2010/main" val="1678314375"/>
              </p:ext>
            </p:extLst>
          </p:nvPr>
        </p:nvGraphicFramePr>
        <p:xfrm>
          <a:off x="5724108" y="3609482"/>
          <a:ext cx="1981200" cy="660400"/>
        </p:xfrm>
        <a:graphic>
          <a:graphicData uri="http://schemas.openxmlformats.org/drawingml/2006/table">
            <a:tbl>
              <a:tblPr firstRow="1"/>
              <a:tblGrid>
                <a:gridCol w="990600">
                  <a:extLst>
                    <a:ext uri="{9D8B030D-6E8A-4147-A177-3AD203B41FA5}">
                      <a16:colId xmlns:a16="http://schemas.microsoft.com/office/drawing/2014/main" val="290435189"/>
                    </a:ext>
                  </a:extLst>
                </a:gridCol>
                <a:gridCol w="990600">
                  <a:extLst>
                    <a:ext uri="{9D8B030D-6E8A-4147-A177-3AD203B41FA5}">
                      <a16:colId xmlns:a16="http://schemas.microsoft.com/office/drawing/2014/main" val="353124581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254362"/>
                  </a:ext>
                </a:extLst>
              </a:tr>
            </a:tbl>
          </a:graphicData>
        </a:graphic>
      </p:graphicFrame>
      <p:graphicFrame>
        <p:nvGraphicFramePr>
          <p:cNvPr id="5" name="Table 5" descr="A memory location, my G P A has a value, 14 stored in it."/>
          <p:cNvGraphicFramePr>
            <a:graphicFrameLocks noGrp="1"/>
          </p:cNvGraphicFramePr>
          <p:nvPr>
            <p:extLst>
              <p:ext uri="{D42A27DB-BD31-4B8C-83A1-F6EECF244321}">
                <p14:modId xmlns:p14="http://schemas.microsoft.com/office/powerpoint/2010/main" val="3045037711"/>
              </p:ext>
            </p:extLst>
          </p:nvPr>
        </p:nvGraphicFramePr>
        <p:xfrm>
          <a:off x="5638800" y="4500217"/>
          <a:ext cx="3048000" cy="660400"/>
        </p:xfrm>
        <a:graphic>
          <a:graphicData uri="http://schemas.openxmlformats.org/drawingml/2006/table">
            <a:tbl>
              <a:tblPr firstRow="1"/>
              <a:tblGrid>
                <a:gridCol w="1186070">
                  <a:extLst>
                    <a:ext uri="{9D8B030D-6E8A-4147-A177-3AD203B41FA5}">
                      <a16:colId xmlns:a16="http://schemas.microsoft.com/office/drawing/2014/main" val="1706053073"/>
                    </a:ext>
                  </a:extLst>
                </a:gridCol>
                <a:gridCol w="1861930">
                  <a:extLst>
                    <a:ext uri="{9D8B030D-6E8A-4147-A177-3AD203B41FA5}">
                      <a16:colId xmlns:a16="http://schemas.microsoft.com/office/drawing/2014/main" val="4141268323"/>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myG</a:t>
                      </a:r>
                      <a:r>
                        <a:rPr kumimoji="0" lang="en-US" altLang="en-US" sz="100" b="0" i="0" u="none" strike="noStrike" cap="none" normalizeH="0" baseline="0" dirty="0">
                          <a:ln>
                            <a:noFill/>
                          </a:ln>
                          <a:solidFill>
                            <a:schemeClr val="tx1"/>
                          </a:solidFill>
                          <a:effectLst/>
                          <a:latin typeface="+mn-lt"/>
                        </a:rPr>
                        <a:t> </a:t>
                      </a:r>
                      <a:r>
                        <a:rPr kumimoji="0" lang="en-US" altLang="en-US" sz="2000" b="0" i="0" u="none" strike="noStrike" cap="none" normalizeH="0" baseline="0" dirty="0">
                          <a:ln>
                            <a:noFill/>
                          </a:ln>
                          <a:solidFill>
                            <a:schemeClr val="tx1"/>
                          </a:solidFill>
                          <a:effectLst/>
                          <a:latin typeface="+mn-lt"/>
                        </a:rPr>
                        <a:t>P</a:t>
                      </a:r>
                      <a:r>
                        <a:rPr kumimoji="0" lang="en-US" altLang="en-US" sz="100" b="0" i="0" u="none" strike="noStrike" cap="none" normalizeH="0" baseline="0" dirty="0">
                          <a:ln>
                            <a:noFill/>
                          </a:ln>
                          <a:solidFill>
                            <a:schemeClr val="tx1"/>
                          </a:solidFill>
                          <a:effectLst/>
                          <a:latin typeface="+mn-lt"/>
                        </a:rPr>
                        <a:t> </a:t>
                      </a:r>
                      <a:r>
                        <a:rPr kumimoji="0" lang="en-US" altLang="en-US" sz="2000" b="0" i="0" u="none" strike="noStrike" cap="none" normalizeH="0" baseline="0" dirty="0">
                          <a:ln>
                            <a:noFill/>
                          </a:ln>
                          <a:solidFill>
                            <a:schemeClr val="tx1"/>
                          </a:solidFill>
                          <a:effectLst/>
                          <a:latin typeface="+mn-lt"/>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3.95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3750881"/>
                  </a:ext>
                </a:extLst>
              </a:tr>
            </a:tbl>
          </a:graphicData>
        </a:graphic>
      </p:graphicFrame>
    </p:spTree>
    <p:extLst>
      <p:ext uri="{BB962C8B-B14F-4D97-AF65-F5344CB8AC3E}">
        <p14:creationId xmlns:p14="http://schemas.microsoft.com/office/powerpoint/2010/main" val="272374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and Algebra</a:t>
            </a:r>
          </a:p>
        </p:txBody>
      </p:sp>
      <p:sp>
        <p:nvSpPr>
          <p:cNvPr id="3" name="Content Placeholder 2"/>
          <p:cNvSpPr>
            <a:spLocks noGrp="1"/>
          </p:cNvSpPr>
          <p:nvPr>
            <p:ph type="body" idx="1"/>
          </p:nvPr>
        </p:nvSpPr>
        <p:spPr>
          <a:xfrm>
            <a:off x="457200" y="1600200"/>
            <a:ext cx="8229600" cy="2126226"/>
          </a:xfrm>
        </p:spPr>
        <p:txBody>
          <a:bodyPr/>
          <a:lstStyle/>
          <a:p>
            <a:pPr indent="-256032">
              <a:tabLst>
                <a:tab pos="1828800" algn="l"/>
              </a:tabLst>
            </a:pPr>
            <a:r>
              <a:rPr lang="en-US" altLang="en-US" sz="2200" dirty="0"/>
              <a:t>Assignment uses = , but it is not an algebraic equation. = means, </a:t>
            </a:r>
            <a:r>
              <a:rPr lang="en-US" altLang="en-US" sz="2200" b="1" dirty="0"/>
              <a:t>“store the value at right in variable at left”</a:t>
            </a:r>
          </a:p>
          <a:p>
            <a:pPr lvl="1" indent="-228600">
              <a:lnSpc>
                <a:spcPct val="110000"/>
              </a:lnSpc>
              <a:tabLst>
                <a:tab pos="1828800" algn="l"/>
              </a:tabLst>
            </a:pPr>
            <a:r>
              <a:rPr lang="en-US" altLang="en-US" sz="2200" dirty="0"/>
              <a:t>The right side expression is evaluated first, and then its result is stored in the variable at left.</a:t>
            </a:r>
          </a:p>
          <a:p>
            <a:pPr indent="-256032">
              <a:tabLst>
                <a:tab pos="1828800" algn="l"/>
              </a:tabLst>
            </a:pPr>
            <a:r>
              <a:rPr lang="en-US" altLang="en-US" sz="2200" dirty="0"/>
              <a:t>What happens here?</a:t>
            </a:r>
            <a:endParaRPr lang="en-US" altLang="en-US" sz="2200" dirty="0">
              <a:cs typeface="Courier New" panose="02070309020205020404" pitchFamily="49" charset="0"/>
            </a:endParaRPr>
          </a:p>
        </p:txBody>
      </p:sp>
      <p:sp>
        <p:nvSpPr>
          <p:cNvPr id="5" name="Text Placeholder 4"/>
          <p:cNvSpPr>
            <a:spLocks noGrp="1"/>
          </p:cNvSpPr>
          <p:nvPr>
            <p:ph type="body" idx="13"/>
          </p:nvPr>
        </p:nvSpPr>
        <p:spPr>
          <a:xfrm>
            <a:off x="801329" y="3758337"/>
            <a:ext cx="2915265" cy="987357"/>
          </a:xfrm>
        </p:spPr>
        <p:txBody>
          <a:bodyPr/>
          <a:lstStyle/>
          <a:p>
            <a:pPr marL="152845" indent="-246063">
              <a:lnSpc>
                <a:spcPct val="90000"/>
              </a:lnSpc>
              <a:buFontTx/>
              <a:buNone/>
              <a:tabLst>
                <a:tab pos="1828800" algn="l"/>
              </a:tabLst>
            </a:pPr>
            <a:r>
              <a:rPr lang="en-US" altLang="en-US" sz="2200" dirty="0" err="1">
                <a:latin typeface="Courier New" panose="02070309020205020404" pitchFamily="49" charset="0"/>
                <a:cs typeface="Courier New" panose="02070309020205020404" pitchFamily="49" charset="0"/>
              </a:rPr>
              <a:t>i</a:t>
            </a:r>
            <a:r>
              <a:rPr lang="en-US" altLang="en-US" sz="2200" dirty="0" err="1" smtClean="0">
                <a:latin typeface="Courier New" panose="02070309020205020404" pitchFamily="49" charset="0"/>
                <a:cs typeface="Courier New" panose="02070309020205020404" pitchFamily="49" charset="0"/>
              </a:rPr>
              <a:t>nt</a:t>
            </a:r>
            <a:r>
              <a:rPr lang="en-US" altLang="en-US" sz="2200" dirty="0" smtClean="0">
                <a:latin typeface="Courier New" panose="02070309020205020404" pitchFamily="49" charset="0"/>
                <a:cs typeface="Courier New" panose="02070309020205020404" pitchFamily="49" charset="0"/>
              </a:rPr>
              <a:t> </a:t>
            </a:r>
            <a:r>
              <a:rPr lang="en-US" altLang="en-US" sz="2200" dirty="0">
                <a:cs typeface="Courier New" panose="02070309020205020404" pitchFamily="49" charset="0"/>
              </a:rPr>
              <a:t>x = 3;</a:t>
            </a:r>
          </a:p>
          <a:p>
            <a:pPr marL="152845" indent="-246063">
              <a:lnSpc>
                <a:spcPct val="90000"/>
              </a:lnSpc>
              <a:buFontTx/>
              <a:buNone/>
              <a:tabLst>
                <a:tab pos="1828800" algn="l"/>
              </a:tabLst>
            </a:pPr>
            <a:r>
              <a:rPr lang="en-US" altLang="en-US" sz="2200" b="1" dirty="0">
                <a:cs typeface="Courier New" panose="02070309020205020404" pitchFamily="49" charset="0"/>
              </a:rPr>
              <a:t>x = x + 2;   // ???</a:t>
            </a:r>
          </a:p>
        </p:txBody>
      </p:sp>
      <p:graphicFrame>
        <p:nvGraphicFramePr>
          <p:cNvPr id="4" name="Table 3" descr="A memory location, X has a value, 5 stored in it."/>
          <p:cNvGraphicFramePr>
            <a:graphicFrameLocks noGrp="1"/>
          </p:cNvGraphicFramePr>
          <p:nvPr>
            <p:extLst>
              <p:ext uri="{D42A27DB-BD31-4B8C-83A1-F6EECF244321}">
                <p14:modId xmlns:p14="http://schemas.microsoft.com/office/powerpoint/2010/main" val="1841983685"/>
              </p:ext>
            </p:extLst>
          </p:nvPr>
        </p:nvGraphicFramePr>
        <p:xfrm>
          <a:off x="6467058" y="5295864"/>
          <a:ext cx="1981200" cy="660400"/>
        </p:xfrm>
        <a:graphic>
          <a:graphicData uri="http://schemas.openxmlformats.org/drawingml/2006/table">
            <a:tbl>
              <a:tblPr firstRow="1"/>
              <a:tblGrid>
                <a:gridCol w="990600">
                  <a:extLst>
                    <a:ext uri="{9D8B030D-6E8A-4147-A177-3AD203B41FA5}">
                      <a16:colId xmlns:a16="http://schemas.microsoft.com/office/drawing/2014/main" val="290435189"/>
                    </a:ext>
                  </a:extLst>
                </a:gridCol>
                <a:gridCol w="990600">
                  <a:extLst>
                    <a:ext uri="{9D8B030D-6E8A-4147-A177-3AD203B41FA5}">
                      <a16:colId xmlns:a16="http://schemas.microsoft.com/office/drawing/2014/main" val="353124581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254362"/>
                  </a:ext>
                </a:extLst>
              </a:tr>
            </a:tbl>
          </a:graphicData>
        </a:graphic>
      </p:graphicFrame>
    </p:spTree>
    <p:extLst>
      <p:ext uri="{BB962C8B-B14F-4D97-AF65-F5344CB8AC3E}">
        <p14:creationId xmlns:p14="http://schemas.microsoft.com/office/powerpoint/2010/main" val="354314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and Types</a:t>
            </a:r>
          </a:p>
        </p:txBody>
      </p:sp>
      <p:sp>
        <p:nvSpPr>
          <p:cNvPr id="3" name="Content Placeholder 2"/>
          <p:cNvSpPr>
            <a:spLocks noGrp="1"/>
          </p:cNvSpPr>
          <p:nvPr>
            <p:ph type="body" idx="1"/>
          </p:nvPr>
        </p:nvSpPr>
        <p:spPr>
          <a:xfrm>
            <a:off x="457200" y="1600201"/>
            <a:ext cx="8229600" cy="1657350"/>
          </a:xfrm>
        </p:spPr>
        <p:txBody>
          <a:bodyPr/>
          <a:lstStyle/>
          <a:p>
            <a:pPr indent="-256032">
              <a:tabLst>
                <a:tab pos="2290763" algn="l"/>
              </a:tabLst>
            </a:pPr>
            <a:r>
              <a:rPr lang="en-US" altLang="en-US" sz="2000" dirty="0"/>
              <a:t>A variable can only store a value of its own type.</a:t>
            </a:r>
            <a:endParaRPr lang="en-US" altLang="en-US" sz="2000" dirty="0">
              <a:solidFill>
                <a:srgbClr val="800000"/>
              </a:solidFill>
            </a:endParaRPr>
          </a:p>
          <a:p>
            <a:pPr lvl="1" indent="-285750">
              <a:tabLst>
                <a:tab pos="2290763" algn="l"/>
              </a:tabLst>
            </a:pPr>
            <a:r>
              <a:rPr lang="en-US" altLang="en-US" sz="2000" dirty="0">
                <a:latin typeface="Courier New" panose="02070309020205020404" pitchFamily="49" charset="0"/>
                <a:cs typeface="Courier New" panose="02070309020205020404" pitchFamily="49" charset="0"/>
              </a:rPr>
              <a:t>int </a:t>
            </a:r>
            <a:r>
              <a:rPr lang="en-US" altLang="en-US" sz="2000" dirty="0"/>
              <a:t>x = 2.5;  </a:t>
            </a:r>
            <a:r>
              <a:rPr lang="en-US" altLang="en-US" sz="2000" b="1" dirty="0"/>
              <a:t>// ERROR: incompatible types</a:t>
            </a:r>
          </a:p>
          <a:p>
            <a:pPr indent="-256032">
              <a:tabLst>
                <a:tab pos="2290763" algn="l"/>
              </a:tabLst>
            </a:pPr>
            <a:r>
              <a:rPr lang="en-US" altLang="en-US" sz="2000" dirty="0"/>
              <a:t>An int value can be stored in a double variable.</a:t>
            </a:r>
          </a:p>
          <a:p>
            <a:pPr lvl="1" indent="-285750">
              <a:tabLst>
                <a:tab pos="2290763" algn="l"/>
              </a:tabLst>
            </a:pPr>
            <a:r>
              <a:rPr lang="en-US" altLang="en-US" sz="2000" dirty="0"/>
              <a:t>The value is converted into the equivalent real number.</a:t>
            </a:r>
          </a:p>
          <a:p>
            <a:pPr lvl="1" indent="-285750">
              <a:tabLst>
                <a:tab pos="2290763" algn="l"/>
              </a:tabLst>
            </a:pPr>
            <a:r>
              <a:rPr lang="en-US" altLang="en-US" sz="2000" dirty="0">
                <a:latin typeface="Courier New" panose="02070309020205020404" pitchFamily="49" charset="0"/>
                <a:cs typeface="Courier New" panose="02070309020205020404" pitchFamily="49" charset="0"/>
              </a:rPr>
              <a:t>double </a:t>
            </a:r>
            <a:r>
              <a:rPr lang="en-US" altLang="en-US" sz="2000" dirty="0" err="1">
                <a:latin typeface="Courier New" panose="02070309020205020404" pitchFamily="49" charset="0"/>
                <a:cs typeface="Courier New" panose="02070309020205020404" pitchFamily="49" charset="0"/>
              </a:rPr>
              <a:t>myGPA</a:t>
            </a:r>
            <a:r>
              <a:rPr lang="en-US" altLang="en-US" sz="2000" dirty="0">
                <a:latin typeface="Courier New" panose="02070309020205020404" pitchFamily="49" charset="0"/>
                <a:cs typeface="Courier New" panose="02070309020205020404" pitchFamily="49" charset="0"/>
              </a:rPr>
              <a:t> </a:t>
            </a:r>
            <a:r>
              <a:rPr lang="en-US" altLang="en-US" sz="2000" dirty="0"/>
              <a:t>= 4;</a:t>
            </a:r>
          </a:p>
          <a:p>
            <a:pPr lvl="1" indent="-285750">
              <a:tabLst>
                <a:tab pos="2290763" algn="l"/>
              </a:tabLst>
            </a:pPr>
            <a:r>
              <a:rPr lang="en-US" altLang="en-US" sz="2000" dirty="0">
                <a:latin typeface="Courier New" panose="02070309020205020404" pitchFamily="49" charset="0"/>
                <a:cs typeface="Courier New" panose="02070309020205020404" pitchFamily="49" charset="0"/>
              </a:rPr>
              <a:t>double </a:t>
            </a:r>
            <a:r>
              <a:rPr lang="en-US" altLang="en-US" sz="2000" dirty="0" err="1">
                <a:latin typeface="Courier New" panose="02070309020205020404" pitchFamily="49" charset="0"/>
                <a:cs typeface="Courier New" panose="02070309020205020404" pitchFamily="49" charset="0"/>
              </a:rPr>
              <a:t>avg</a:t>
            </a:r>
            <a:endParaRPr lang="en-US" altLang="en-US" sz="2000" dirty="0">
              <a:latin typeface="Courier New" panose="02070309020205020404" pitchFamily="49" charset="0"/>
              <a:cs typeface="Courier New" panose="02070309020205020404" pitchFamily="49" charset="0"/>
            </a:endParaRPr>
          </a:p>
        </p:txBody>
      </p:sp>
      <p:graphicFrame>
        <p:nvGraphicFramePr>
          <p:cNvPr id="7" name="Object 3" descr="Equals 11 halves."/>
          <p:cNvGraphicFramePr>
            <a:graphicFrameLocks noChangeAspect="1"/>
          </p:cNvGraphicFramePr>
          <p:nvPr>
            <p:extLst>
              <p:ext uri="{D42A27DB-BD31-4B8C-83A1-F6EECF244321}">
                <p14:modId xmlns:p14="http://schemas.microsoft.com/office/powerpoint/2010/main" val="1400430717"/>
              </p:ext>
            </p:extLst>
          </p:nvPr>
        </p:nvGraphicFramePr>
        <p:xfrm>
          <a:off x="2861298" y="3721100"/>
          <a:ext cx="876300" cy="279400"/>
        </p:xfrm>
        <a:graphic>
          <a:graphicData uri="http://schemas.openxmlformats.org/presentationml/2006/ole">
            <mc:AlternateContent xmlns:mc="http://schemas.openxmlformats.org/markup-compatibility/2006">
              <mc:Choice xmlns:v="urn:schemas-microsoft-com:vml" Requires="v">
                <p:oleObj spid="_x0000_s12634" name="Equation" r:id="rId3" imgW="876240" imgH="279360" progId="Equation.DSMT4">
                  <p:embed/>
                </p:oleObj>
              </mc:Choice>
              <mc:Fallback>
                <p:oleObj name="Equation" r:id="rId3" imgW="876240" imgH="279360" progId="Equation.DSMT4">
                  <p:embed/>
                  <p:pic>
                    <p:nvPicPr>
                      <p:cNvPr id="7" name="Object 6"/>
                      <p:cNvPicPr/>
                      <p:nvPr/>
                    </p:nvPicPr>
                    <p:blipFill>
                      <a:blip r:embed="rId4"/>
                      <a:stretch>
                        <a:fillRect/>
                      </a:stretch>
                    </p:blipFill>
                    <p:spPr>
                      <a:xfrm>
                        <a:off x="2861298" y="3721100"/>
                        <a:ext cx="876300" cy="279400"/>
                      </a:xfrm>
                      <a:prstGeom prst="rect">
                        <a:avLst/>
                      </a:prstGeom>
                    </p:spPr>
                  </p:pic>
                </p:oleObj>
              </mc:Fallback>
            </mc:AlternateContent>
          </a:graphicData>
        </a:graphic>
      </p:graphicFrame>
      <p:sp>
        <p:nvSpPr>
          <p:cNvPr id="6" name="Text Placeholder 4"/>
          <p:cNvSpPr>
            <a:spLocks noGrp="1"/>
          </p:cNvSpPr>
          <p:nvPr>
            <p:ph type="body" idx="13"/>
          </p:nvPr>
        </p:nvSpPr>
        <p:spPr>
          <a:xfrm>
            <a:off x="457200" y="4035004"/>
            <a:ext cx="4114803" cy="987357"/>
          </a:xfrm>
        </p:spPr>
        <p:txBody>
          <a:bodyPr/>
          <a:lstStyle/>
          <a:p>
            <a:pPr lvl="2" indent="-228600">
              <a:tabLst>
                <a:tab pos="2290763" algn="l"/>
              </a:tabLst>
            </a:pPr>
            <a:r>
              <a:rPr lang="en-US" altLang="en-US" sz="2000" dirty="0"/>
              <a:t>Why does </a:t>
            </a:r>
            <a:r>
              <a:rPr lang="en-US" altLang="en-US" sz="2000" dirty="0" err="1"/>
              <a:t>avg</a:t>
            </a:r>
            <a:r>
              <a:rPr lang="en-US" altLang="en-US" sz="2000" dirty="0"/>
              <a:t> store 5.0</a:t>
            </a:r>
            <a:br>
              <a:rPr lang="en-US" altLang="en-US" sz="2000" dirty="0"/>
            </a:br>
            <a:r>
              <a:rPr lang="en-US" altLang="en-US" sz="2000" dirty="0"/>
              <a:t>and not 5.5 ?</a:t>
            </a:r>
          </a:p>
        </p:txBody>
      </p:sp>
      <p:graphicFrame>
        <p:nvGraphicFramePr>
          <p:cNvPr id="4" name="Table 5" descr="A memory location, my G P A has a value, 4.0 stored in it."/>
          <p:cNvGraphicFramePr>
            <a:graphicFrameLocks noGrp="1"/>
          </p:cNvGraphicFramePr>
          <p:nvPr>
            <p:extLst>
              <p:ext uri="{D42A27DB-BD31-4B8C-83A1-F6EECF244321}">
                <p14:modId xmlns:p14="http://schemas.microsoft.com/office/powerpoint/2010/main" val="3172237521"/>
              </p:ext>
            </p:extLst>
          </p:nvPr>
        </p:nvGraphicFramePr>
        <p:xfrm>
          <a:off x="5476458" y="3390900"/>
          <a:ext cx="2118043" cy="660400"/>
        </p:xfrm>
        <a:graphic>
          <a:graphicData uri="http://schemas.openxmlformats.org/drawingml/2006/table">
            <a:tbl>
              <a:tblPr firstRow="1"/>
              <a:tblGrid>
                <a:gridCol w="1127443">
                  <a:extLst>
                    <a:ext uri="{9D8B030D-6E8A-4147-A177-3AD203B41FA5}">
                      <a16:colId xmlns:a16="http://schemas.microsoft.com/office/drawing/2014/main" val="290435189"/>
                    </a:ext>
                  </a:extLst>
                </a:gridCol>
                <a:gridCol w="990600">
                  <a:extLst>
                    <a:ext uri="{9D8B030D-6E8A-4147-A177-3AD203B41FA5}">
                      <a16:colId xmlns:a16="http://schemas.microsoft.com/office/drawing/2014/main" val="3531245816"/>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myG</a:t>
                      </a:r>
                      <a:r>
                        <a:rPr kumimoji="0" lang="en-US" altLang="en-US" sz="100" b="0" i="0" u="none" strike="noStrike" cap="none" normalizeH="0" baseline="0" dirty="0">
                          <a:ln>
                            <a:noFill/>
                          </a:ln>
                          <a:solidFill>
                            <a:schemeClr val="tx1"/>
                          </a:solidFill>
                          <a:effectLst/>
                          <a:latin typeface="+mn-lt"/>
                        </a:rPr>
                        <a:t> </a:t>
                      </a:r>
                      <a:r>
                        <a:rPr kumimoji="0" lang="en-US" altLang="en-US" sz="2000" b="0" i="0" u="none" strike="noStrike" cap="none" normalizeH="0" baseline="0" dirty="0">
                          <a:ln>
                            <a:noFill/>
                          </a:ln>
                          <a:solidFill>
                            <a:schemeClr val="tx1"/>
                          </a:solidFill>
                          <a:effectLst/>
                          <a:latin typeface="+mn-lt"/>
                        </a:rPr>
                        <a:t>P</a:t>
                      </a:r>
                      <a:r>
                        <a:rPr kumimoji="0" lang="en-US" altLang="en-US" sz="100" b="0" i="0" u="none" strike="noStrike" cap="none" normalizeH="0" baseline="0" dirty="0">
                          <a:ln>
                            <a:noFill/>
                          </a:ln>
                          <a:solidFill>
                            <a:schemeClr val="tx1"/>
                          </a:solidFill>
                          <a:effectLst/>
                          <a:latin typeface="+mn-lt"/>
                        </a:rPr>
                        <a:t> </a:t>
                      </a:r>
                      <a:r>
                        <a:rPr kumimoji="0" lang="en-US" altLang="en-US" sz="2000" b="0" i="0" u="none" strike="noStrike" cap="none" normalizeH="0" baseline="0" dirty="0">
                          <a:ln>
                            <a:noFill/>
                          </a:ln>
                          <a:solidFill>
                            <a:schemeClr val="tx1"/>
                          </a:solidFill>
                          <a:effectLst/>
                          <a:latin typeface="+mn-lt"/>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4.0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254362"/>
                  </a:ext>
                </a:extLst>
              </a:tr>
            </a:tbl>
          </a:graphicData>
        </a:graphic>
      </p:graphicFrame>
      <p:graphicFrame>
        <p:nvGraphicFramePr>
          <p:cNvPr id="5" name="Table 6" descr="A memory location, a v g with a value, 5.5 stored in it."/>
          <p:cNvGraphicFramePr>
            <a:graphicFrameLocks noGrp="1"/>
          </p:cNvGraphicFramePr>
          <p:nvPr>
            <p:extLst>
              <p:ext uri="{D42A27DB-BD31-4B8C-83A1-F6EECF244321}">
                <p14:modId xmlns:p14="http://schemas.microsoft.com/office/powerpoint/2010/main" val="2369211103"/>
              </p:ext>
            </p:extLst>
          </p:nvPr>
        </p:nvGraphicFramePr>
        <p:xfrm>
          <a:off x="5476458" y="4389534"/>
          <a:ext cx="3048000" cy="660400"/>
        </p:xfrm>
        <a:graphic>
          <a:graphicData uri="http://schemas.openxmlformats.org/drawingml/2006/table">
            <a:tbl>
              <a:tblPr firstRow="1"/>
              <a:tblGrid>
                <a:gridCol w="1186070">
                  <a:extLst>
                    <a:ext uri="{9D8B030D-6E8A-4147-A177-3AD203B41FA5}">
                      <a16:colId xmlns:a16="http://schemas.microsoft.com/office/drawing/2014/main" val="1706053073"/>
                    </a:ext>
                  </a:extLst>
                </a:gridCol>
                <a:gridCol w="1861930">
                  <a:extLst>
                    <a:ext uri="{9D8B030D-6E8A-4147-A177-3AD203B41FA5}">
                      <a16:colId xmlns:a16="http://schemas.microsoft.com/office/drawing/2014/main" val="4141268323"/>
                    </a:ext>
                  </a:extLst>
                </a:gridCol>
              </a:tblGrid>
              <a:tr h="66040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avg</a:t>
                      </a:r>
                      <a:endParaRPr kumimoji="0" lang="en-US" altLang="en-US" sz="2000" b="0" i="0" u="none" strike="noStrike" cap="none" normalizeH="0" baseline="0" dirty="0">
                        <a:ln>
                          <a:noFill/>
                        </a:ln>
                        <a:solidFill>
                          <a:schemeClr val="tx1"/>
                        </a:solidFill>
                        <a:effectLst/>
                        <a:latin typeface="+mn-lt"/>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rPr>
                        <a:t>5.0</a:t>
                      </a:r>
                      <a:endParaRPr kumimoji="0" lang="en-US" altLang="en-US" sz="2000" b="0" i="0" u="none" strike="noStrike" cap="none" normalizeH="0" baseline="0" dirty="0">
                        <a:ln>
                          <a:noFill/>
                        </a:ln>
                        <a:solidFill>
                          <a:schemeClr val="tx1"/>
                        </a:solidFill>
                        <a:effectLst/>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3750881"/>
                  </a:ext>
                </a:extLst>
              </a:tr>
            </a:tbl>
          </a:graphicData>
        </a:graphic>
      </p:graphicFrame>
    </p:spTree>
    <p:extLst>
      <p:ext uri="{BB962C8B-B14F-4D97-AF65-F5344CB8AC3E}">
        <p14:creationId xmlns:p14="http://schemas.microsoft.com/office/powerpoint/2010/main" val="17063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320533"/>
            <a:ext cx="8229600" cy="4938377"/>
          </a:xfrm>
        </p:spPr>
        <p:txBody>
          <a:bodyPr/>
          <a:lstStyle/>
          <a:p>
            <a:r>
              <a:rPr lang="en-US" dirty="0"/>
              <a:t>Create the class Conversions in </a:t>
            </a:r>
            <a:r>
              <a:rPr lang="en-US" dirty="0" err="1"/>
              <a:t>BluJ</a:t>
            </a:r>
            <a:endParaRPr lang="en-US" dirty="0"/>
          </a:p>
          <a:p>
            <a:r>
              <a:rPr lang="en-US" dirty="0"/>
              <a:t>Declare five variables of type </a:t>
            </a:r>
            <a:r>
              <a:rPr lang="en-US" b="1" dirty="0"/>
              <a:t>double</a:t>
            </a:r>
            <a:r>
              <a:rPr lang="en-US" dirty="0"/>
              <a:t> with the following names: feet, yards, inches, centimeters, kilometers</a:t>
            </a:r>
          </a:p>
          <a:p>
            <a:r>
              <a:rPr lang="en-US" dirty="0"/>
              <a:t>Give the feet variable a value of 12. Calculate variables for the other four variables by doing the following:</a:t>
            </a:r>
          </a:p>
          <a:p>
            <a:pPr lvl="1"/>
            <a:r>
              <a:rPr lang="en-US" dirty="0"/>
              <a:t>Divide feet by 3 to get yards</a:t>
            </a:r>
          </a:p>
          <a:p>
            <a:pPr lvl="1"/>
            <a:r>
              <a:rPr lang="en-US" dirty="0"/>
              <a:t>Multiply feet by 12 get inches</a:t>
            </a:r>
          </a:p>
          <a:p>
            <a:pPr lvl="1"/>
            <a:r>
              <a:rPr lang="en-US" dirty="0"/>
              <a:t>Multiply inches by 2.54 to get centimeters</a:t>
            </a:r>
          </a:p>
          <a:p>
            <a:pPr lvl="1"/>
            <a:r>
              <a:rPr lang="en-US" dirty="0"/>
              <a:t>Multiply yards by 0.00091 to get kilometers</a:t>
            </a:r>
          </a:p>
          <a:p>
            <a:r>
              <a:rPr lang="en-US" dirty="0"/>
              <a:t>Display the value of each variable using </a:t>
            </a:r>
            <a:r>
              <a:rPr lang="en-US" dirty="0" err="1"/>
              <a:t>System.out.println</a:t>
            </a:r>
            <a:endParaRPr lang="en-US" dirty="0"/>
          </a:p>
        </p:txBody>
      </p:sp>
    </p:spTree>
    <p:extLst>
      <p:ext uri="{BB962C8B-B14F-4D97-AF65-F5344CB8AC3E}">
        <p14:creationId xmlns:p14="http://schemas.microsoft.com/office/powerpoint/2010/main" val="416140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Errors</a:t>
            </a:r>
            <a:endParaRPr lang="en-US" sz="2000" b="0" dirty="0"/>
          </a:p>
        </p:txBody>
      </p:sp>
      <p:sp>
        <p:nvSpPr>
          <p:cNvPr id="3" name="Content Placeholder 2"/>
          <p:cNvSpPr>
            <a:spLocks noGrp="1"/>
          </p:cNvSpPr>
          <p:nvPr>
            <p:ph type="body" idx="1"/>
          </p:nvPr>
        </p:nvSpPr>
        <p:spPr>
          <a:xfrm>
            <a:off x="457200" y="1600201"/>
            <a:ext cx="8229600" cy="533400"/>
          </a:xfrm>
        </p:spPr>
        <p:txBody>
          <a:bodyPr/>
          <a:lstStyle/>
          <a:p>
            <a:pPr indent="-256032"/>
            <a:r>
              <a:rPr lang="en-US" altLang="en-US" dirty="0"/>
              <a:t>A variable can’t be used until it is assigned a value.</a:t>
            </a:r>
          </a:p>
        </p:txBody>
      </p:sp>
      <p:pic>
        <p:nvPicPr>
          <p:cNvPr id="6" name="Picture 3" descr="Computer code has 2 lines. The lines read as follows. Line 1. i n t, x semicolon. Line 2. System period out print l n left parenthesis x right parenthesis semicolon forward slash forward slash error colon x has no value."/>
          <p:cNvPicPr>
            <a:picLocks noChangeAspect="1"/>
          </p:cNvPicPr>
          <p:nvPr/>
        </p:nvPicPr>
        <p:blipFill>
          <a:blip r:embed="rId3"/>
          <a:stretch>
            <a:fillRect/>
          </a:stretch>
        </p:blipFill>
        <p:spPr>
          <a:xfrm>
            <a:off x="1119187" y="2167170"/>
            <a:ext cx="7022639" cy="826675"/>
          </a:xfrm>
          <a:prstGeom prst="rect">
            <a:avLst/>
          </a:prstGeom>
        </p:spPr>
      </p:pic>
      <p:sp>
        <p:nvSpPr>
          <p:cNvPr id="4" name="Text Placeholder 4"/>
          <p:cNvSpPr>
            <a:spLocks noGrp="1"/>
          </p:cNvSpPr>
          <p:nvPr>
            <p:ph type="body" idx="13"/>
          </p:nvPr>
        </p:nvSpPr>
        <p:spPr>
          <a:xfrm>
            <a:off x="457200" y="3027415"/>
            <a:ext cx="8229600" cy="382535"/>
          </a:xfrm>
        </p:spPr>
        <p:txBody>
          <a:bodyPr/>
          <a:lstStyle/>
          <a:p>
            <a:pPr indent="-256032">
              <a:lnSpc>
                <a:spcPct val="90000"/>
              </a:lnSpc>
            </a:pPr>
            <a:r>
              <a:rPr lang="en-US" altLang="en-US" dirty="0"/>
              <a:t>You may not declare the same variable twice.</a:t>
            </a:r>
          </a:p>
        </p:txBody>
      </p:sp>
      <p:pic>
        <p:nvPicPr>
          <p:cNvPr id="7" name="Picture 5" descr="Computer code has 4 lines. The lines read as follows. Line 1. i n t, x semicolon. Line 2. I n t, x semicolon forward slash forward slash error colon x already exists. Line 3. i n t, x equals 3 semicolon. Line 4. i n t, x equals 5 semicolon forward slash forward slash error colon x already exists."/>
          <p:cNvPicPr>
            <a:picLocks noChangeAspect="1"/>
          </p:cNvPicPr>
          <p:nvPr/>
        </p:nvPicPr>
        <p:blipFill>
          <a:blip r:embed="rId4"/>
          <a:stretch>
            <a:fillRect/>
          </a:stretch>
        </p:blipFill>
        <p:spPr>
          <a:xfrm>
            <a:off x="1119187" y="3599909"/>
            <a:ext cx="7022639" cy="1407709"/>
          </a:xfrm>
          <a:prstGeom prst="rect">
            <a:avLst/>
          </a:prstGeom>
        </p:spPr>
      </p:pic>
      <p:sp>
        <p:nvSpPr>
          <p:cNvPr id="5" name="Text Placeholder 6"/>
          <p:cNvSpPr>
            <a:spLocks noGrp="1"/>
          </p:cNvSpPr>
          <p:nvPr>
            <p:ph type="body" idx="14"/>
          </p:nvPr>
        </p:nvSpPr>
        <p:spPr>
          <a:xfrm>
            <a:off x="457200" y="5210109"/>
            <a:ext cx="8229600" cy="511343"/>
          </a:xfrm>
        </p:spPr>
        <p:txBody>
          <a:bodyPr/>
          <a:lstStyle/>
          <a:p>
            <a:pPr lvl="1"/>
            <a:r>
              <a:rPr lang="en-US" altLang="en-US" dirty="0"/>
              <a:t>How can this code be fixed?</a:t>
            </a:r>
          </a:p>
        </p:txBody>
      </p:sp>
    </p:spTree>
    <p:extLst>
      <p:ext uri="{BB962C8B-B14F-4D97-AF65-F5344CB8AC3E}">
        <p14:creationId xmlns:p14="http://schemas.microsoft.com/office/powerpoint/2010/main" val="82906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String Concatenation</a:t>
            </a:r>
            <a:endParaRPr lang="en-US" altLang="en-US" sz="2000" b="0" dirty="0"/>
          </a:p>
        </p:txBody>
      </p:sp>
      <p:sp>
        <p:nvSpPr>
          <p:cNvPr id="4" name="Content Placeholder 2"/>
          <p:cNvSpPr>
            <a:spLocks noGrp="1"/>
          </p:cNvSpPr>
          <p:nvPr>
            <p:ph type="body" idx="1"/>
          </p:nvPr>
        </p:nvSpPr>
        <p:spPr>
          <a:xfrm>
            <a:off x="457200" y="1600200"/>
            <a:ext cx="8229600" cy="699453"/>
          </a:xfrm>
        </p:spPr>
        <p:txBody>
          <a:bodyPr/>
          <a:lstStyle/>
          <a:p>
            <a:r>
              <a:rPr lang="en-US" altLang="en-US" sz="2000" b="1" dirty="0"/>
              <a:t>string concatenation: </a:t>
            </a:r>
            <a:r>
              <a:rPr lang="en-US" altLang="en-US" sz="2000" dirty="0"/>
              <a:t>Using + between a string and another value to make a longer string.</a:t>
            </a:r>
          </a:p>
        </p:txBody>
      </p:sp>
      <p:pic>
        <p:nvPicPr>
          <p:cNvPr id="2" name="Picture 3" descr="Double quote Hello double quote plus 42 is double quote hello 42 double quote. 1 plus double quote a b c double quote plus 2 is double quote 1 a b c 2 double quote. Double quote a b c double quote plus 1 plus 2 is double quote a b c 1 2 double quote. 1 plus 2 plus double quote a b c double quote is double quote 3 a b c double quote. Double quote a b c double quote plus 9 times 3 is double quote a b c 2 7 double quote. Double quote 1 double quote plus 1 is double quote 11 double quote. 4 minus 1 plus double quote a b c double quote is double quote 3 a b c double quote."/>
          <p:cNvPicPr>
            <a:picLocks noChangeAspect="1"/>
          </p:cNvPicPr>
          <p:nvPr/>
        </p:nvPicPr>
        <p:blipFill>
          <a:blip r:embed="rId4"/>
          <a:stretch>
            <a:fillRect/>
          </a:stretch>
        </p:blipFill>
        <p:spPr>
          <a:xfrm>
            <a:off x="1476375" y="2344126"/>
            <a:ext cx="4362450" cy="2419350"/>
          </a:xfrm>
          <a:prstGeom prst="rect">
            <a:avLst/>
          </a:prstGeom>
        </p:spPr>
      </p:pic>
      <p:sp>
        <p:nvSpPr>
          <p:cNvPr id="5" name="Content Placeholder 4"/>
          <p:cNvSpPr>
            <a:spLocks noGrp="1"/>
          </p:cNvSpPr>
          <p:nvPr>
            <p:ph type="body" idx="13"/>
          </p:nvPr>
        </p:nvSpPr>
        <p:spPr>
          <a:xfrm>
            <a:off x="457200" y="4806609"/>
            <a:ext cx="7068312" cy="329504"/>
          </a:xfrm>
        </p:spPr>
        <p:txBody>
          <a:bodyPr/>
          <a:lstStyle/>
          <a:p>
            <a:r>
              <a:rPr lang="en-US" altLang="en-US" sz="2000" dirty="0"/>
              <a:t>Use + to print a string and an expression’s value together.</a:t>
            </a:r>
            <a:endParaRPr lang="en-US" altLang="en-US" sz="900" dirty="0">
              <a:latin typeface="Courier New" panose="02070309020205020404" pitchFamily="49" charset="0"/>
            </a:endParaRPr>
          </a:p>
          <a:p>
            <a:pPr lvl="1" indent="-285750">
              <a:lnSpc>
                <a:spcPct val="90000"/>
              </a:lnSpc>
              <a:tabLst>
                <a:tab pos="3205163" algn="l"/>
              </a:tabLst>
            </a:pPr>
            <a:r>
              <a:rPr lang="en-US" altLang="en-US" sz="2000" dirty="0">
                <a:latin typeface="Courier New" panose="02070309020205020404" pitchFamily="49" charset="0"/>
              </a:rPr>
              <a:t>System.out.println</a:t>
            </a:r>
            <a:endParaRPr lang="en-US" altLang="en-US" sz="2000" dirty="0"/>
          </a:p>
        </p:txBody>
      </p:sp>
      <p:graphicFrame>
        <p:nvGraphicFramePr>
          <p:cNvPr id="9" name="Object 5" descr="Left parenthesis double quote Grade colon double quote left parenthesis 95.1 plus 71.9 right parenthesis over 2 right parenthesis semicolon."/>
          <p:cNvGraphicFramePr>
            <a:graphicFrameLocks noChangeAspect="1"/>
          </p:cNvGraphicFramePr>
          <p:nvPr>
            <p:extLst>
              <p:ext uri="{D42A27DB-BD31-4B8C-83A1-F6EECF244321}">
                <p14:modId xmlns:p14="http://schemas.microsoft.com/office/powerpoint/2010/main" val="3406915470"/>
              </p:ext>
            </p:extLst>
          </p:nvPr>
        </p:nvGraphicFramePr>
        <p:xfrm>
          <a:off x="4158107" y="5222379"/>
          <a:ext cx="3494786" cy="392154"/>
        </p:xfrm>
        <a:graphic>
          <a:graphicData uri="http://schemas.openxmlformats.org/presentationml/2006/ole">
            <mc:AlternateContent xmlns:mc="http://schemas.openxmlformats.org/markup-compatibility/2006">
              <mc:Choice xmlns:v="urn:schemas-microsoft-com:vml" Requires="v">
                <p:oleObj spid="_x0000_s10621" name="Equation" r:id="rId5" imgW="3848040" imgH="431640" progId="Equation.DSMT4">
                  <p:embed/>
                </p:oleObj>
              </mc:Choice>
              <mc:Fallback>
                <p:oleObj name="Equation" r:id="rId5" imgW="3848040" imgH="431640" progId="Equation.DSMT4">
                  <p:embed/>
                  <p:pic>
                    <p:nvPicPr>
                      <p:cNvPr id="0" name=""/>
                      <p:cNvPicPr/>
                      <p:nvPr/>
                    </p:nvPicPr>
                    <p:blipFill>
                      <a:blip r:embed="rId6"/>
                      <a:stretch>
                        <a:fillRect/>
                      </a:stretch>
                    </p:blipFill>
                    <p:spPr>
                      <a:xfrm>
                        <a:off x="4158107" y="5222379"/>
                        <a:ext cx="3494786" cy="392154"/>
                      </a:xfrm>
                      <a:prstGeom prst="rect">
                        <a:avLst/>
                      </a:prstGeom>
                    </p:spPr>
                  </p:pic>
                </p:oleObj>
              </mc:Fallback>
            </mc:AlternateContent>
          </a:graphicData>
        </a:graphic>
      </p:graphicFrame>
      <p:sp>
        <p:nvSpPr>
          <p:cNvPr id="8" name="Text Placeholder 6"/>
          <p:cNvSpPr>
            <a:spLocks noGrp="1"/>
          </p:cNvSpPr>
          <p:nvPr>
            <p:ph type="body" idx="14"/>
          </p:nvPr>
        </p:nvSpPr>
        <p:spPr>
          <a:xfrm>
            <a:off x="471942" y="5600995"/>
            <a:ext cx="2920482" cy="511950"/>
          </a:xfrm>
        </p:spPr>
        <p:txBody>
          <a:bodyPr/>
          <a:lstStyle/>
          <a:p>
            <a:r>
              <a:rPr lang="en-US" sz="2000" dirty="0"/>
              <a:t>Output: </a:t>
            </a:r>
            <a:r>
              <a:rPr lang="en-US" altLang="en-US" sz="2000" b="1" dirty="0"/>
              <a:t>Grade: 83.5</a:t>
            </a:r>
          </a:p>
        </p:txBody>
      </p:sp>
    </p:spTree>
    <p:extLst>
      <p:ext uri="{BB962C8B-B14F-4D97-AF65-F5344CB8AC3E}">
        <p14:creationId xmlns:p14="http://schemas.microsoft.com/office/powerpoint/2010/main" val="401030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Printing a Variable’s Value</a:t>
            </a:r>
            <a:endParaRPr lang="en-US" altLang="en-US" sz="2000" b="0" dirty="0"/>
          </a:p>
        </p:txBody>
      </p:sp>
      <p:sp>
        <p:nvSpPr>
          <p:cNvPr id="4" name="Content Placeholder 2"/>
          <p:cNvSpPr>
            <a:spLocks noGrp="1"/>
          </p:cNvSpPr>
          <p:nvPr>
            <p:ph type="body" idx="1"/>
          </p:nvPr>
        </p:nvSpPr>
        <p:spPr>
          <a:xfrm>
            <a:off x="457200" y="1600201"/>
            <a:ext cx="8229600" cy="506896"/>
          </a:xfrm>
        </p:spPr>
        <p:txBody>
          <a:bodyPr/>
          <a:lstStyle/>
          <a:p>
            <a:r>
              <a:rPr lang="en-US" altLang="en-US" dirty="0"/>
              <a:t>Use + to print a string and a variable’s value on one line.</a:t>
            </a:r>
          </a:p>
        </p:txBody>
      </p:sp>
      <p:pic>
        <p:nvPicPr>
          <p:cNvPr id="7" name="Picture 3" descr="Computer code has 4 lines. The lines read as follows. Line 1. double grade equals left parenthesis 95.1 plus 71.9 plus 82.6 right parenthesis forward slash 3.0 semicolon. Line 2. System period out period print l n left parenthesis double quote Your grade was double quote plus grade right parenthesis semicolon. In this line the words, double quote Your grade was double quote plus grade right parenthesis semicolon, are highlighted. Line 3. i n t students equals 11 plus 17 plus 4 plus 19 plus 14 semicolon. Line 4. System period out period print l n left parenthesis double quote There are double quote plus students plus double quote students in the course period double quote right parenthesis semicolon."/>
          <p:cNvPicPr>
            <a:picLocks noChangeAspect="1"/>
          </p:cNvPicPr>
          <p:nvPr/>
        </p:nvPicPr>
        <p:blipFill>
          <a:blip r:embed="rId3"/>
          <a:stretch>
            <a:fillRect/>
          </a:stretch>
        </p:blipFill>
        <p:spPr>
          <a:xfrm>
            <a:off x="947116" y="2244587"/>
            <a:ext cx="7441510" cy="2080037"/>
          </a:xfrm>
          <a:prstGeom prst="rect">
            <a:avLst/>
          </a:prstGeom>
        </p:spPr>
      </p:pic>
      <p:sp>
        <p:nvSpPr>
          <p:cNvPr id="2" name="Text Placeholder 4"/>
          <p:cNvSpPr>
            <a:spLocks noGrp="1"/>
          </p:cNvSpPr>
          <p:nvPr>
            <p:ph type="body" idx="13"/>
          </p:nvPr>
        </p:nvSpPr>
        <p:spPr>
          <a:xfrm>
            <a:off x="457200" y="4497852"/>
            <a:ext cx="8229600" cy="1425315"/>
          </a:xfrm>
        </p:spPr>
        <p:txBody>
          <a:bodyPr/>
          <a:lstStyle/>
          <a:p>
            <a:pPr indent="-256032">
              <a:buFontTx/>
              <a:buChar char="•"/>
            </a:pPr>
            <a:r>
              <a:rPr lang="en-US" altLang="en-US" dirty="0"/>
              <a:t>Output:</a:t>
            </a:r>
          </a:p>
          <a:p>
            <a:pPr marL="152845" indent="-246063">
              <a:lnSpc>
                <a:spcPct val="90000"/>
              </a:lnSpc>
              <a:buFont typeface="Wingdings" panose="05000000000000000000" pitchFamily="2" charset="2"/>
              <a:buNone/>
            </a:pPr>
            <a:r>
              <a:rPr lang="en-US" altLang="en-US" dirty="0"/>
              <a:t>	Your grade was 83.2</a:t>
            </a:r>
          </a:p>
          <a:p>
            <a:pPr marL="152845" indent="-246063">
              <a:lnSpc>
                <a:spcPct val="90000"/>
              </a:lnSpc>
              <a:buFont typeface="Wingdings" panose="05000000000000000000" pitchFamily="2" charset="2"/>
              <a:buNone/>
            </a:pPr>
            <a:r>
              <a:rPr lang="en-US" altLang="en-US" dirty="0"/>
              <a:t>	There are 65 students in the course.</a:t>
            </a:r>
          </a:p>
        </p:txBody>
      </p:sp>
    </p:spTree>
    <p:extLst>
      <p:ext uri="{BB962C8B-B14F-4D97-AF65-F5344CB8AC3E}">
        <p14:creationId xmlns:p14="http://schemas.microsoft.com/office/powerpoint/2010/main" val="250795231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7964</TotalTime>
  <Words>570</Words>
  <Application>Microsoft Office PowerPoint</Application>
  <PresentationFormat>On-screen Show (4:3)</PresentationFormat>
  <Paragraphs>96</Paragraphs>
  <Slides>15</Slides>
  <Notes>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4" baseType="lpstr">
      <vt:lpstr>Arial</vt:lpstr>
      <vt:lpstr>Courier New</vt:lpstr>
      <vt:lpstr>Noto Sans Symbols</vt:lpstr>
      <vt:lpstr>Times New Roman</vt:lpstr>
      <vt:lpstr>Verdana</vt:lpstr>
      <vt:lpstr>Wingdings</vt:lpstr>
      <vt:lpstr>508 Lecture</vt:lpstr>
      <vt:lpstr>1_508 Lecture</vt:lpstr>
      <vt:lpstr>Equation</vt:lpstr>
      <vt:lpstr>Building Java Programs</vt:lpstr>
      <vt:lpstr>Using Variables (2 of 2)</vt:lpstr>
      <vt:lpstr>Declaration/Initialization</vt:lpstr>
      <vt:lpstr>Assignment and Algebra</vt:lpstr>
      <vt:lpstr>Assignment and Types</vt:lpstr>
      <vt:lpstr>In-Class Assignment 2, Part 1</vt:lpstr>
      <vt:lpstr>Compiler Errors</vt:lpstr>
      <vt:lpstr>String Concatenation</vt:lpstr>
      <vt:lpstr>Printing a Variable’s Value</vt:lpstr>
      <vt:lpstr>Increment and decrement</vt:lpstr>
      <vt:lpstr>Modify-and-assign</vt:lpstr>
      <vt:lpstr>Receipt Question</vt:lpstr>
      <vt:lpstr>Receipt Answer</vt:lpstr>
      <vt:lpstr>In-Class Assignment 2, Part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Kyle Muldrow</cp:lastModifiedBy>
  <cp:revision>437</cp:revision>
  <dcterms:modified xsi:type="dcterms:W3CDTF">2019-09-05T15:32:18Z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