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handoutMasterIdLst>
    <p:handoutMasterId r:id="rId25"/>
  </p:handoutMasterIdLst>
  <p:sldIdLst>
    <p:sldId id="270" r:id="rId2"/>
    <p:sldId id="306" r:id="rId3"/>
    <p:sldId id="372" r:id="rId4"/>
    <p:sldId id="373" r:id="rId5"/>
    <p:sldId id="387" r:id="rId6"/>
    <p:sldId id="301" r:id="rId7"/>
    <p:sldId id="374" r:id="rId8"/>
    <p:sldId id="375" r:id="rId9"/>
    <p:sldId id="376" r:id="rId10"/>
    <p:sldId id="377" r:id="rId11"/>
    <p:sldId id="388" r:id="rId12"/>
    <p:sldId id="331" r:id="rId13"/>
    <p:sldId id="307" r:id="rId14"/>
    <p:sldId id="378" r:id="rId15"/>
    <p:sldId id="379" r:id="rId16"/>
    <p:sldId id="381" r:id="rId17"/>
    <p:sldId id="382" r:id="rId18"/>
    <p:sldId id="383" r:id="rId19"/>
    <p:sldId id="384" r:id="rId20"/>
    <p:sldId id="385" r:id="rId21"/>
    <p:sldId id="389" r:id="rId22"/>
    <p:sldId id="298"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12" userDrawn="1">
          <p15:clr>
            <a:srgbClr val="A4A3A4"/>
          </p15:clr>
        </p15:guide>
        <p15:guide id="2" pos="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02" autoAdjust="0"/>
    <p:restoredTop sz="86512" autoAdjust="0"/>
  </p:normalViewPr>
  <p:slideViewPr>
    <p:cSldViewPr snapToGrid="0" snapToObjects="1">
      <p:cViewPr varScale="1">
        <p:scale>
          <a:sx n="99" d="100"/>
          <a:sy n="99" d="100"/>
        </p:scale>
        <p:origin x="1620" y="84"/>
      </p:cViewPr>
      <p:guideLst>
        <p:guide orient="horz" pos="2112"/>
        <p:guide pos="288"/>
      </p:guideLst>
    </p:cSldViewPr>
  </p:slideViewPr>
  <p:outlineViewPr>
    <p:cViewPr>
      <p:scale>
        <a:sx n="33" d="100"/>
        <a:sy n="33" d="100"/>
      </p:scale>
      <p:origin x="0" y="-9684"/>
    </p:cViewPr>
  </p:outlineViewPr>
  <p:notesTextViewPr>
    <p:cViewPr>
      <p:scale>
        <a:sx n="100" d="100"/>
        <a:sy n="100" d="100"/>
      </p:scale>
      <p:origin x="0" y="0"/>
    </p:cViewPr>
  </p:notesTextViewPr>
  <p:sorterViewPr>
    <p:cViewPr>
      <p:scale>
        <a:sx n="102" d="100"/>
        <a:sy n="102" d="100"/>
      </p:scale>
      <p:origin x="0" y="-63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9/30/2018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a:t>
            </a:r>
            <a:r>
              <a:rPr lang="en-US" sz="1200" b="0" i="0" u="none" strike="noStrike" kern="1200" cap="none" dirty="0" err="1">
                <a:solidFill>
                  <a:schemeClr val="dk1"/>
                </a:solidFill>
                <a:latin typeface="Arial"/>
                <a:ea typeface="Arial"/>
                <a:cs typeface="Arial"/>
                <a:sym typeface="Arial"/>
              </a:rPr>
              <a:t>MathType</a:t>
            </a:r>
            <a:r>
              <a:rPr lang="en-US" sz="1200" b="0" i="0" u="none" strike="noStrike" kern="1200" cap="none" dirty="0">
                <a:solidFill>
                  <a:schemeClr val="dk1"/>
                </a:solidFill>
                <a:latin typeface="Arial"/>
                <a:ea typeface="Arial"/>
                <a:cs typeface="Arial"/>
                <a:sym typeface="Arial"/>
              </a:rPr>
              <a:t>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Note that == tests equality, not = .  The = is used for the assignment operator!</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1396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 This program computes two people's body mass index (BMI) and</a:t>
            </a:r>
          </a:p>
          <a:p>
            <a:r>
              <a:rPr lang="en-US" altLang="en-US" dirty="0"/>
              <a:t>// compares them.  The code uses parameters, returns, and Scanner.</a:t>
            </a:r>
          </a:p>
          <a:p>
            <a:endParaRPr lang="en-US" altLang="en-US" dirty="0"/>
          </a:p>
          <a:p>
            <a:r>
              <a:rPr lang="en-US" altLang="en-US" dirty="0"/>
              <a:t>import java.util.*;  // so that I can use Scanner</a:t>
            </a:r>
          </a:p>
          <a:p>
            <a:endParaRPr lang="en-US" altLang="en-US" dirty="0"/>
          </a:p>
          <a:p>
            <a:r>
              <a:rPr lang="en-US" altLang="en-US" dirty="0"/>
              <a:t>public class BMI {</a:t>
            </a:r>
          </a:p>
          <a:p>
            <a:r>
              <a:rPr lang="en-US" altLang="en-US" dirty="0"/>
              <a:t>    public static void main(String[] args) {</a:t>
            </a:r>
          </a:p>
          <a:p>
            <a:r>
              <a:rPr lang="en-US" altLang="en-US" dirty="0"/>
              <a:t>        System.out.println("This program reads in data for two people and");</a:t>
            </a:r>
          </a:p>
          <a:p>
            <a:r>
              <a:rPr lang="en-US" altLang="en-US" dirty="0"/>
              <a:t>        System.out.println("computes their body mass index (BMI)");</a:t>
            </a:r>
          </a:p>
          <a:p>
            <a:r>
              <a:rPr lang="en-US" altLang="en-US" dirty="0"/>
              <a:t>        System.out.println();</a:t>
            </a:r>
          </a:p>
          <a:p>
            <a:r>
              <a:rPr lang="en-US" altLang="en-US" dirty="0"/>
              <a:t>        </a:t>
            </a:r>
          </a:p>
          <a:p>
            <a:r>
              <a:rPr lang="en-US" altLang="en-US" dirty="0"/>
              <a:t>        // finish me!</a:t>
            </a:r>
          </a:p>
          <a:p>
            <a:r>
              <a:rPr lang="en-US" altLang="en-US" dirty="0"/>
              <a:t>        </a:t>
            </a:r>
          </a:p>
          <a:p>
            <a:r>
              <a:rPr lang="en-US" altLang="en-US" dirty="0"/>
              <a:t>    }</a:t>
            </a:r>
          </a:p>
          <a:p>
            <a:r>
              <a:rPr lang="en-US" altLang="en-US" dirty="0"/>
              <a:t>}</a:t>
            </a:r>
          </a:p>
          <a:p>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08191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How would we round the BMI numbers?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02434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63644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740558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812968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8">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2" r:id="rId2"/>
    <p:sldLayoutId id="2147483660" r:id="rId3"/>
    <p:sldLayoutId id="2147483651" r:id="rId4"/>
    <p:sldLayoutId id="2147483661"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20.png"/><Relationship Id="rId5" Type="http://schemas.openxmlformats.org/officeDocument/2006/relationships/image" Target="../media/image19.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4.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5.bin"/><Relationship Id="rId14" Type="http://schemas.openxmlformats.org/officeDocument/2006/relationships/image" Target="../media/image28.wmf"/></Relationships>
</file>

<file path=ppt/slides/_rels/slide17.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30.wmf"/><Relationship Id="rId5" Type="http://schemas.openxmlformats.org/officeDocument/2006/relationships/oleObject" Target="../embeddings/oleObject9.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Building Java Programs</a:t>
            </a:r>
          </a:p>
        </p:txBody>
      </p:sp>
      <p:sp>
        <p:nvSpPr>
          <p:cNvPr id="196" name="Text Placeholder 2"/>
          <p:cNvSpPr txBox="1">
            <a:spLocks noGrp="1"/>
          </p:cNvSpPr>
          <p:nvPr>
            <p:ph type="body" idx="1"/>
          </p:nvPr>
        </p:nvSpPr>
        <p:spPr>
          <a:xfrm>
            <a:off x="457200" y="892629"/>
            <a:ext cx="8229600" cy="47897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b="0" i="0" u="none" strike="noStrike" cap="none" dirty="0">
                <a:solidFill>
                  <a:srgbClr val="007FA3"/>
                </a:solidFill>
                <a:ea typeface="Arial"/>
                <a:cs typeface="Arial"/>
                <a:sym typeface="Arial"/>
              </a:rPr>
              <a:t>Fourth Edition</a:t>
            </a: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lvl="0">
              <a:buSzPct val="25000"/>
            </a:pPr>
            <a:r>
              <a:rPr lang="en-US" dirty="0"/>
              <a:t>Chapter 4, Section 4.1</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28975"/>
            <a:ext cx="3657600" cy="2925763"/>
          </a:xfrm>
          <a:prstGeom prst="rect">
            <a:avLst/>
          </a:prstGeom>
          <a:noFill/>
          <a:ln>
            <a:noFill/>
          </a:ln>
        </p:spPr>
        <p:txBody>
          <a:bodyPr lIns="0" tIns="0" rIns="0" bIns="0" anchor="t" anchorCtr="0">
            <a:noAutofit/>
          </a:bodyPr>
          <a:lstStyle/>
          <a:p>
            <a:r>
              <a:rPr lang="en-US" altLang="en-US" dirty="0"/>
              <a:t>Conditional Execution</a:t>
            </a:r>
          </a:p>
        </p:txBody>
      </p:sp>
      <p:pic>
        <p:nvPicPr>
          <p:cNvPr id="8"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890564" y="1600200"/>
            <a:ext cx="3506490" cy="4578192"/>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2017, 2014, 2011 Pearson Education, Inc. All Rights Reserved</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if Structures</a:t>
            </a:r>
          </a:p>
        </p:txBody>
      </p:sp>
      <p:pic>
        <p:nvPicPr>
          <p:cNvPr id="8" name="Picture 2" descr="Computer codes for three nested if structures. Computer code for exactly 1 path, mutually exclusive, has 7 lines. The lines read as follows. Line 1. if left parenthesis test right parenthesis left brace. Line 2, indented once. statement left parenthesis s right parenthesis semicolon. Line 3. right brace else if left parenthesis test right parenthesis left brace. Line 4, indented once. statement left parenthesis s right parenthesis semicolon. Line 5. right brace else left brace. Line 6, indented once. statement left parenthesis s right parenthesis semicolon. Line 7. right brace. Computer code for 0 or 1 path, mutually exclusive, has 7 lines. The lines read as follows. Line 1. if left parenthesis test right parenthesis left brace. Line 2, indented once. statement left parenthesis s right parenthesis semicolon. Line 3. right brace else if left parenthesis test right parenthesis left brace. Line 4, indented once. statement left parenthesis s right parenthesis semicolon. Line 5. right brace else if left parenthesis test right parenthesis left brace. Line 6, indented once. statement left parenthesis s right parenthesis semicolon. Line 7. right brace. &#10;Computer code for 0, 1, or more paths, independent tests, not exclusive, has 9 lines. The lines read as follows. Line 1. if left parenthesis test right parenthesis left brace. Line 2, indented once. statement left parenthesis s right parenthesis semicolon. Line 3. right brace. Line 4. if left parenthesis test right parenthesis left brace. Line 5, indented once. statement left parenthesis s right parenthesis semicolon. Line 6. right brace. Line 7. if left parenthesis test right parenthesis left brace. Line 8, indented once. statement left parenthesis s right parenthesis semicolon. Line 9. right brace.&#10;"/>
          <p:cNvPicPr>
            <a:picLocks noChangeAspect="1"/>
          </p:cNvPicPr>
          <p:nvPr/>
        </p:nvPicPr>
        <p:blipFill>
          <a:blip r:embed="rId2"/>
          <a:stretch>
            <a:fillRect/>
          </a:stretch>
        </p:blipFill>
        <p:spPr>
          <a:xfrm>
            <a:off x="539612" y="1600199"/>
            <a:ext cx="8092820" cy="4631635"/>
          </a:xfrm>
          <a:prstGeom prst="rect">
            <a:avLst/>
          </a:prstGeom>
        </p:spPr>
      </p:pic>
    </p:spTree>
    <p:extLst>
      <p:ext uri="{BB962C8B-B14F-4D97-AF65-F5344CB8AC3E}">
        <p14:creationId xmlns:p14="http://schemas.microsoft.com/office/powerpoint/2010/main" val="2489366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solidFill>
            <a:srgbClr val="00B0F0"/>
          </a:solidFill>
        </p:spPr>
        <p:txBody>
          <a:bodyPr/>
          <a:lstStyle/>
          <a:p>
            <a:r>
              <a:rPr lang="en-US" sz="4400" dirty="0">
                <a:solidFill>
                  <a:schemeClr val="bg1"/>
                </a:solidFill>
              </a:rPr>
              <a:t>In-Class Assignment 1, Part 2</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a:xfrm>
            <a:off x="457200" y="1398069"/>
            <a:ext cx="8229600" cy="4525963"/>
          </a:xfrm>
        </p:spPr>
        <p:txBody>
          <a:bodyPr/>
          <a:lstStyle/>
          <a:p>
            <a:r>
              <a:rPr lang="en-US" sz="2000" dirty="0"/>
              <a:t>Update the main program in the </a:t>
            </a:r>
            <a:r>
              <a:rPr lang="en-US" sz="2000" b="1" dirty="0" err="1"/>
              <a:t>MathOps</a:t>
            </a:r>
            <a:r>
              <a:rPr lang="en-US" sz="2000" dirty="0"/>
              <a:t> class to do the following:</a:t>
            </a:r>
          </a:p>
          <a:p>
            <a:pPr lvl="1"/>
            <a:r>
              <a:rPr lang="en-US" sz="2000" dirty="0"/>
              <a:t>After entering the two double values and the character:</a:t>
            </a:r>
          </a:p>
          <a:p>
            <a:pPr lvl="1"/>
            <a:r>
              <a:rPr lang="en-US" sz="2000" dirty="0"/>
              <a:t>If the character is ‘a’, add the two numbers and output the sum.</a:t>
            </a:r>
          </a:p>
          <a:p>
            <a:pPr lvl="1"/>
            <a:r>
              <a:rPr lang="en-US" sz="2000" dirty="0"/>
              <a:t>If the character is ‘s’, subtract the two numbers and output the difference</a:t>
            </a:r>
          </a:p>
          <a:p>
            <a:pPr lvl="1"/>
            <a:r>
              <a:rPr lang="en-US" sz="2000" dirty="0"/>
              <a:t>If the character is ‘m’, multiply the two numbers and output the difference</a:t>
            </a:r>
          </a:p>
          <a:p>
            <a:pPr lvl="1"/>
            <a:r>
              <a:rPr lang="en-US" sz="2000" dirty="0"/>
              <a:t>If the character is ‘d’, divide the two numbers and output the quotient</a:t>
            </a:r>
          </a:p>
          <a:p>
            <a:pPr lvl="1"/>
            <a:r>
              <a:rPr lang="en-US" sz="2000" dirty="0"/>
              <a:t>If the character is any other letter, display a message saying the operation was invalid.</a:t>
            </a:r>
          </a:p>
        </p:txBody>
      </p:sp>
    </p:spTree>
    <p:extLst>
      <p:ext uri="{BB962C8B-B14F-4D97-AF65-F5344CB8AC3E}">
        <p14:creationId xmlns:p14="http://schemas.microsoft.com/office/powerpoint/2010/main" val="3872859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itle 1"/>
          <p:cNvSpPr>
            <a:spLocks noGrp="1" noChangeArrowheads="1"/>
          </p:cNvSpPr>
          <p:nvPr>
            <p:ph type="title"/>
          </p:nvPr>
        </p:nvSpPr>
        <p:spPr/>
        <p:txBody>
          <a:bodyPr/>
          <a:lstStyle/>
          <a:p>
            <a:r>
              <a:rPr lang="en-US" altLang="en-US" dirty="0"/>
              <a:t>Which Nested if/else?</a:t>
            </a:r>
            <a:endParaRPr lang="en-US" altLang="en-US" sz="2000" b="0" dirty="0"/>
          </a:p>
        </p:txBody>
      </p:sp>
      <p:sp>
        <p:nvSpPr>
          <p:cNvPr id="2" name="Content Placeholder 2"/>
          <p:cNvSpPr>
            <a:spLocks noGrp="1"/>
          </p:cNvSpPr>
          <p:nvPr>
            <p:ph type="body" idx="1"/>
          </p:nvPr>
        </p:nvSpPr>
        <p:spPr/>
        <p:txBody>
          <a:bodyPr/>
          <a:lstStyle/>
          <a:p>
            <a:r>
              <a:rPr lang="en-US" altLang="en-US" sz="2000" b="1" dirty="0"/>
              <a:t>(1) if/if/if   (2) nested if/else   (3) nested if/else/if</a:t>
            </a:r>
            <a:endParaRPr lang="en-US" altLang="en-US" sz="2000" dirty="0"/>
          </a:p>
          <a:p>
            <a:pPr lvl="1"/>
            <a:r>
              <a:rPr lang="en-US" altLang="en-US" sz="2000" dirty="0"/>
              <a:t>Whether a user is lower, middle, or upper-class based on income.</a:t>
            </a:r>
          </a:p>
          <a:p>
            <a:pPr lvl="2"/>
            <a:r>
              <a:rPr lang="en-US" altLang="en-US" sz="2000" b="1" dirty="0"/>
              <a:t>(2)	</a:t>
            </a:r>
            <a:r>
              <a:rPr lang="en-US" altLang="en-US" sz="2000" dirty="0"/>
              <a:t>nested if / else if / else</a:t>
            </a:r>
          </a:p>
          <a:p>
            <a:pPr lvl="1"/>
            <a:r>
              <a:rPr lang="en-US" altLang="en-US" sz="2000" dirty="0"/>
              <a:t>Whether you made the dean’s list (G</a:t>
            </a:r>
            <a:r>
              <a:rPr lang="en-US" altLang="en-US" sz="100" dirty="0"/>
              <a:t> </a:t>
            </a:r>
            <a:r>
              <a:rPr lang="en-US" altLang="en-US" sz="2000" dirty="0"/>
              <a:t>P</a:t>
            </a:r>
            <a:r>
              <a:rPr lang="en-US" altLang="en-US" sz="100" dirty="0"/>
              <a:t> </a:t>
            </a:r>
            <a:r>
              <a:rPr lang="en-US" altLang="en-US" sz="2000" dirty="0"/>
              <a:t>A ≥ 3.8) or honor roll (3.5-3.8).</a:t>
            </a:r>
          </a:p>
          <a:p>
            <a:pPr lvl="2"/>
            <a:r>
              <a:rPr lang="en-US" altLang="en-US" sz="2000" b="1" dirty="0"/>
              <a:t>(3)	</a:t>
            </a:r>
            <a:r>
              <a:rPr lang="en-US" altLang="en-US" sz="2000" dirty="0"/>
              <a:t>nested if / else if</a:t>
            </a:r>
          </a:p>
          <a:p>
            <a:pPr lvl="1"/>
            <a:r>
              <a:rPr lang="en-US" altLang="en-US" sz="2000" dirty="0"/>
              <a:t>Whether a number is divisible by 2, 3, and/or 5.</a:t>
            </a:r>
          </a:p>
          <a:p>
            <a:pPr lvl="2"/>
            <a:r>
              <a:rPr lang="en-US" altLang="en-US" sz="2000" b="1" dirty="0"/>
              <a:t>(1)	</a:t>
            </a:r>
            <a:r>
              <a:rPr lang="en-US" altLang="en-US" sz="2000" dirty="0"/>
              <a:t>sequential if / if / if</a:t>
            </a:r>
          </a:p>
          <a:p>
            <a:pPr lvl="1"/>
            <a:r>
              <a:rPr lang="en-US" altLang="en-US" sz="2000" dirty="0"/>
              <a:t>Computing a grade of A, B, C, D, or F based on a percentage.</a:t>
            </a:r>
          </a:p>
          <a:p>
            <a:pPr lvl="2"/>
            <a:r>
              <a:rPr lang="en-US" altLang="en-US" sz="2000" b="1" dirty="0"/>
              <a:t>(2)	</a:t>
            </a:r>
            <a:r>
              <a:rPr lang="en-US" altLang="en-US" sz="2000" dirty="0"/>
              <a:t>nested if / else if / else if / else if / else</a:t>
            </a:r>
          </a:p>
        </p:txBody>
      </p:sp>
    </p:spTree>
    <p:extLst>
      <p:ext uri="{BB962C8B-B14F-4D97-AF65-F5344CB8AC3E}">
        <p14:creationId xmlns:p14="http://schemas.microsoft.com/office/powerpoint/2010/main" val="3286331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if/else Question</a:t>
            </a:r>
          </a:p>
        </p:txBody>
      </p:sp>
      <p:sp>
        <p:nvSpPr>
          <p:cNvPr id="3" name="Content Placeholder 2"/>
          <p:cNvSpPr>
            <a:spLocks noGrp="1"/>
          </p:cNvSpPr>
          <p:nvPr>
            <p:ph type="body" idx="1"/>
          </p:nvPr>
        </p:nvSpPr>
        <p:spPr>
          <a:xfrm>
            <a:off x="457200" y="1600200"/>
            <a:ext cx="4724400" cy="438285"/>
          </a:xfrm>
        </p:spPr>
        <p:txBody>
          <a:bodyPr/>
          <a:lstStyle/>
          <a:p>
            <a:r>
              <a:rPr lang="en-US" altLang="en-US" sz="2000" dirty="0"/>
              <a:t>Formula for body mass index (B</a:t>
            </a:r>
            <a:r>
              <a:rPr lang="en-US" altLang="en-US" sz="100" dirty="0"/>
              <a:t> </a:t>
            </a:r>
            <a:r>
              <a:rPr lang="en-US" altLang="en-US" sz="2000" dirty="0"/>
              <a:t>M</a:t>
            </a:r>
            <a:r>
              <a:rPr lang="en-US" altLang="en-US" sz="100" dirty="0"/>
              <a:t> </a:t>
            </a:r>
            <a:r>
              <a:rPr lang="en-US" altLang="en-US" sz="2000" dirty="0"/>
              <a:t>I):</a:t>
            </a:r>
          </a:p>
        </p:txBody>
      </p:sp>
      <p:graphicFrame>
        <p:nvGraphicFramePr>
          <p:cNvPr id="4" name="Object 3" descr="B M I = start fraction weight over height squared end fraction times 703."/>
          <p:cNvGraphicFramePr>
            <a:graphicFrameLocks noChangeAspect="1"/>
          </p:cNvGraphicFramePr>
          <p:nvPr>
            <p:extLst>
              <p:ext uri="{D42A27DB-BD31-4B8C-83A1-F6EECF244321}">
                <p14:modId xmlns:p14="http://schemas.microsoft.com/office/powerpoint/2010/main" val="2947593480"/>
              </p:ext>
            </p:extLst>
          </p:nvPr>
        </p:nvGraphicFramePr>
        <p:xfrm>
          <a:off x="1174750" y="2230438"/>
          <a:ext cx="2514600" cy="850900"/>
        </p:xfrm>
        <a:graphic>
          <a:graphicData uri="http://schemas.openxmlformats.org/presentationml/2006/ole">
            <mc:AlternateContent xmlns:mc="http://schemas.openxmlformats.org/markup-compatibility/2006">
              <mc:Choice xmlns:v="urn:schemas-microsoft-com:vml" Requires="v">
                <p:oleObj spid="_x0000_s4365" name="Equation" r:id="rId4" imgW="2514600" imgH="850680" progId="Equation.DSMT4">
                  <p:embed/>
                </p:oleObj>
              </mc:Choice>
              <mc:Fallback>
                <p:oleObj name="Equation" r:id="rId4" imgW="2514600" imgH="850680" progId="Equation.DSMT4">
                  <p:embed/>
                  <p:pic>
                    <p:nvPicPr>
                      <p:cNvPr id="0" name=""/>
                      <p:cNvPicPr/>
                      <p:nvPr/>
                    </p:nvPicPr>
                    <p:blipFill>
                      <a:blip r:embed="rId5"/>
                      <a:stretch>
                        <a:fillRect/>
                      </a:stretch>
                    </p:blipFill>
                    <p:spPr>
                      <a:xfrm>
                        <a:off x="1174750" y="2230438"/>
                        <a:ext cx="2514600" cy="850900"/>
                      </a:xfrm>
                      <a:prstGeom prst="rect">
                        <a:avLst/>
                      </a:prstGeom>
                    </p:spPr>
                  </p:pic>
                </p:oleObj>
              </mc:Fallback>
            </mc:AlternateContent>
          </a:graphicData>
        </a:graphic>
      </p:graphicFrame>
      <p:graphicFrame>
        <p:nvGraphicFramePr>
          <p:cNvPr id="6" name="Table 4"/>
          <p:cNvGraphicFramePr>
            <a:graphicFrameLocks noGrp="1"/>
          </p:cNvGraphicFramePr>
          <p:nvPr>
            <p:extLst>
              <p:ext uri="{D42A27DB-BD31-4B8C-83A1-F6EECF244321}">
                <p14:modId xmlns:p14="http://schemas.microsoft.com/office/powerpoint/2010/main" val="3211978147"/>
              </p:ext>
            </p:extLst>
          </p:nvPr>
        </p:nvGraphicFramePr>
        <p:xfrm>
          <a:off x="5632450" y="1975718"/>
          <a:ext cx="2520999" cy="1360340"/>
        </p:xfrm>
        <a:graphic>
          <a:graphicData uri="http://schemas.openxmlformats.org/drawingml/2006/table">
            <a:tbl>
              <a:tblPr firstRow="1"/>
              <a:tblGrid>
                <a:gridCol w="1172710">
                  <a:extLst>
                    <a:ext uri="{9D8B030D-6E8A-4147-A177-3AD203B41FA5}">
                      <a16:colId xmlns:a16="http://schemas.microsoft.com/office/drawing/2014/main" val="1173802041"/>
                    </a:ext>
                  </a:extLst>
                </a:gridCol>
                <a:gridCol w="1348289">
                  <a:extLst>
                    <a:ext uri="{9D8B030D-6E8A-4147-A177-3AD203B41FA5}">
                      <a16:colId xmlns:a16="http://schemas.microsoft.com/office/drawing/2014/main" val="314235994"/>
                    </a:ext>
                  </a:extLst>
                </a:gridCol>
              </a:tblGrid>
              <a:tr h="279249">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500" b="1" i="0" u="none" strike="noStrike" cap="none" normalizeH="0" baseline="0" dirty="0">
                          <a:ln>
                            <a:noFill/>
                          </a:ln>
                          <a:solidFill>
                            <a:schemeClr val="tx1"/>
                          </a:solidFill>
                          <a:effectLst/>
                          <a:latin typeface="+mn-lt"/>
                        </a:rPr>
                        <a:t>B</a:t>
                      </a:r>
                      <a:r>
                        <a:rPr kumimoji="0" lang="en-US" altLang="en-US" sz="100" b="1" i="0" u="none" strike="noStrike" cap="none" normalizeH="0" baseline="0" dirty="0">
                          <a:ln>
                            <a:noFill/>
                          </a:ln>
                          <a:solidFill>
                            <a:schemeClr val="tx1"/>
                          </a:solidFill>
                          <a:effectLst/>
                          <a:latin typeface="+mn-lt"/>
                        </a:rPr>
                        <a:t> </a:t>
                      </a:r>
                      <a:r>
                        <a:rPr kumimoji="0" lang="en-US" altLang="en-US" sz="1500" b="1" i="0" u="none" strike="noStrike" cap="none" normalizeH="0" baseline="0" dirty="0">
                          <a:ln>
                            <a:noFill/>
                          </a:ln>
                          <a:solidFill>
                            <a:schemeClr val="tx1"/>
                          </a:solidFill>
                          <a:effectLst/>
                          <a:latin typeface="+mn-lt"/>
                        </a:rPr>
                        <a:t>M</a:t>
                      </a:r>
                      <a:r>
                        <a:rPr kumimoji="0" lang="en-US" altLang="en-US" sz="100" b="1" i="0" u="none" strike="noStrike" cap="none" normalizeH="0" baseline="0" dirty="0">
                          <a:ln>
                            <a:noFill/>
                          </a:ln>
                          <a:solidFill>
                            <a:schemeClr val="tx1"/>
                          </a:solidFill>
                          <a:effectLst/>
                          <a:latin typeface="+mn-lt"/>
                        </a:rPr>
                        <a:t> </a:t>
                      </a:r>
                      <a:r>
                        <a:rPr kumimoji="0" lang="en-US" altLang="en-US" sz="1500" b="1" i="0" u="none" strike="noStrike" cap="none" normalizeH="0" baseline="0" dirty="0">
                          <a:ln>
                            <a:noFill/>
                          </a:ln>
                          <a:solidFill>
                            <a:schemeClr val="tx1"/>
                          </a:solidFill>
                          <a:effectLst/>
                          <a:latin typeface="+mn-lt"/>
                        </a:rPr>
                        <a:t>I</a:t>
                      </a:r>
                    </a:p>
                  </a:txBody>
                  <a:tcPr marL="75473" marR="75473" marT="37736" marB="37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500" b="1" i="0" u="none" strike="noStrike" cap="none" normalizeH="0" baseline="0" dirty="0">
                          <a:ln>
                            <a:noFill/>
                          </a:ln>
                          <a:solidFill>
                            <a:schemeClr val="tx1"/>
                          </a:solidFill>
                          <a:effectLst/>
                          <a:latin typeface="+mn-lt"/>
                        </a:rPr>
                        <a:t>Weight class</a:t>
                      </a:r>
                    </a:p>
                  </a:txBody>
                  <a:tcPr marL="75473" marR="75473" marT="37736" marB="37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4747224"/>
                  </a:ext>
                </a:extLst>
              </a:tr>
              <a:tr h="267928">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mn-lt"/>
                        </a:rPr>
                        <a:t>below 18.5</a:t>
                      </a:r>
                    </a:p>
                  </a:txBody>
                  <a:tcPr marL="75473" marR="75473" marT="37736" marB="37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mn-lt"/>
                        </a:rPr>
                        <a:t>underweight</a:t>
                      </a:r>
                    </a:p>
                  </a:txBody>
                  <a:tcPr marL="75473" marR="75473" marT="37736" marB="37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3455414"/>
                  </a:ext>
                </a:extLst>
              </a:tr>
              <a:tr h="267928">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mn-lt"/>
                        </a:rPr>
                        <a:t>18.5 - 24.9</a:t>
                      </a:r>
                    </a:p>
                  </a:txBody>
                  <a:tcPr marL="75473" marR="75473" marT="37736" marB="37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mn-lt"/>
                        </a:rPr>
                        <a:t>normal</a:t>
                      </a:r>
                    </a:p>
                  </a:txBody>
                  <a:tcPr marL="75473" marR="75473" marT="37736" marB="37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9350986"/>
                  </a:ext>
                </a:extLst>
              </a:tr>
              <a:tr h="267928">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mn-lt"/>
                        </a:rPr>
                        <a:t>25.0 - 29.9</a:t>
                      </a:r>
                    </a:p>
                  </a:txBody>
                  <a:tcPr marL="75473" marR="75473" marT="37736" marB="37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mn-lt"/>
                        </a:rPr>
                        <a:t>overweight</a:t>
                      </a:r>
                    </a:p>
                  </a:txBody>
                  <a:tcPr marL="75473" marR="75473" marT="37736" marB="37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77839041"/>
                  </a:ext>
                </a:extLst>
              </a:tr>
              <a:tr h="267928">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mn-lt"/>
                        </a:rPr>
                        <a:t>30.0 and up</a:t>
                      </a:r>
                    </a:p>
                  </a:txBody>
                  <a:tcPr marL="75473" marR="75473" marT="37736" marB="37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altLang="en-US" sz="1500" b="0" i="0" u="none" strike="noStrike" cap="none" normalizeH="0" baseline="0" dirty="0">
                          <a:ln>
                            <a:noFill/>
                          </a:ln>
                          <a:solidFill>
                            <a:schemeClr val="tx1"/>
                          </a:solidFill>
                          <a:effectLst/>
                          <a:latin typeface="+mn-lt"/>
                        </a:rPr>
                        <a:t>obese</a:t>
                      </a:r>
                    </a:p>
                  </a:txBody>
                  <a:tcPr marL="75473" marR="75473" marT="37736" marB="37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1067179"/>
                  </a:ext>
                </a:extLst>
              </a:tr>
            </a:tbl>
          </a:graphicData>
        </a:graphic>
      </p:graphicFrame>
      <p:sp>
        <p:nvSpPr>
          <p:cNvPr id="5" name="Text Placeholder 5"/>
          <p:cNvSpPr>
            <a:spLocks noGrp="1"/>
          </p:cNvSpPr>
          <p:nvPr>
            <p:ph type="body" idx="13"/>
          </p:nvPr>
        </p:nvSpPr>
        <p:spPr>
          <a:xfrm>
            <a:off x="457200" y="3387553"/>
            <a:ext cx="8229600" cy="416169"/>
          </a:xfrm>
        </p:spPr>
        <p:txBody>
          <a:bodyPr/>
          <a:lstStyle/>
          <a:p>
            <a:r>
              <a:rPr lang="en-US" altLang="en-US" sz="2000" dirty="0"/>
              <a:t>Write a program that produces output like the following:</a:t>
            </a:r>
          </a:p>
        </p:txBody>
      </p:sp>
      <p:pic>
        <p:nvPicPr>
          <p:cNvPr id="7" name="Picture 6" descr="Computer code output code has 11 lines. The lines read as follows. Line 1. This program reads data for two people and. Line 2. computes their body mass index left parenthesis B M I right parenthesis period. Line 3. Enter next person's information colon. Line 4. height left parenthesis in inches right parenthesis question mark 70.0. Line 5. weight left parenthesis in pounds right parenthesis question mark equals 194.25. Line 6. Enter next person's information colon. Line 7. height left parenthesis in inches right parenthesis question mark 62.5. Line 8. weight left parenthesis in pounds right parenthesis question mark 130.5. Line 9. Person 1 B M I equals 27.868928571428572. Line 10. overweight Person 2 B M I equals 23.485824. Line 11. normal Difference equals 4.3831045714285715."/>
          <p:cNvPicPr>
            <a:picLocks noChangeAspect="1"/>
          </p:cNvPicPr>
          <p:nvPr/>
        </p:nvPicPr>
        <p:blipFill>
          <a:blip r:embed="rId6"/>
          <a:stretch>
            <a:fillRect/>
          </a:stretch>
        </p:blipFill>
        <p:spPr>
          <a:xfrm>
            <a:off x="1327150" y="3803722"/>
            <a:ext cx="4305300" cy="2469883"/>
          </a:xfrm>
          <a:prstGeom prst="rect">
            <a:avLst/>
          </a:prstGeom>
        </p:spPr>
      </p:pic>
    </p:spTree>
    <p:extLst>
      <p:ext uri="{BB962C8B-B14F-4D97-AF65-F5344CB8AC3E}">
        <p14:creationId xmlns:p14="http://schemas.microsoft.com/office/powerpoint/2010/main" val="1372245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if/else Answer </a:t>
            </a:r>
            <a:r>
              <a:rPr lang="en-US" sz="2000" b="0" dirty="0"/>
              <a:t>(1 of 2)</a:t>
            </a:r>
          </a:p>
        </p:txBody>
      </p:sp>
      <p:pic>
        <p:nvPicPr>
          <p:cNvPr id="4" name="Picture 2" descr="Computer code has 21 lines. The lines read as follows. Line 1. forward slash forward slash This program computes two people's body mass index left parenthesis B M I right parenthesis and. Line 2. forward slash forward slash compares them period The code uses Scanner for input comma and parameters forward slash returns period. Line 3. import java period u t i l period asterisk semicolon forward slash forward slash so that I can use Scanner. Line 4. public class B M I left brace. Line 5, indented once. public static void main left parenthesis String left bracket right bracket a r g s right parenthesis left brace. Line 6, indented twice. introduction left parenthesis right parenthesis semicolon. Line 7, indented twice. Scanner console equals new Scanner left parenthesis System period i n right parenthesis semicolon. Line 8, indented twice. double b m i 1 equals person left parenthesis console right parenthesis semicolon. Line 9, indented twice. double b m i 2 equals person left parenthesis console right parenthesis semicolon. Line 10, indented twice. forward slash forward slash report overall results. Line 11, indented twice. report left parenthesis 1 comma b m i l right parenthesis semicolon. Line 12, indented twice. report left parenthesis 2 comma b m i 2 right parenthesis semicolon. Line 13, indented twice. System period out period print l n left parenthesis double quote Difference equals double quote plus Math period a b s left parenthesis b m i l minus b m i 2 right parenthesis right parenthesis semicolon. Line 14, indented once. right brace. Line 15, indented once. forward slash forward slash prints a welcome message explaining the program. Line 16, indented once. public static void introduction left parenthesis right parenthesis left brace. Line 17, indented twice. System period out period print l n left parenthesis double quote This program reads data for two people and double quote right parenthesis semicolon. Line 18, indented twice. System period out period print l n left parenthesis double quote computes their body mass index left parenthesis B M I right parenthesis period double quote right parenthesis semicolon. Line 19, indented twice. System period out period print l n left parenthesis right parenthesis semicolon. Line 20, indented once. right brace. Line 21. The code goes on."/>
          <p:cNvPicPr>
            <a:picLocks noChangeAspect="1"/>
          </p:cNvPicPr>
          <p:nvPr/>
        </p:nvPicPr>
        <p:blipFill>
          <a:blip r:embed="rId2"/>
          <a:stretch>
            <a:fillRect/>
          </a:stretch>
        </p:blipFill>
        <p:spPr>
          <a:xfrm>
            <a:off x="467139" y="1628568"/>
            <a:ext cx="6948488" cy="4066488"/>
          </a:xfrm>
          <a:prstGeom prst="rect">
            <a:avLst/>
          </a:prstGeom>
        </p:spPr>
      </p:pic>
    </p:spTree>
    <p:extLst>
      <p:ext uri="{BB962C8B-B14F-4D97-AF65-F5344CB8AC3E}">
        <p14:creationId xmlns:p14="http://schemas.microsoft.com/office/powerpoint/2010/main" val="219057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if/else Answer </a:t>
            </a:r>
            <a:r>
              <a:rPr lang="en-US" sz="2000" b="0" dirty="0"/>
              <a:t>(2 of 2)</a:t>
            </a:r>
          </a:p>
        </p:txBody>
      </p:sp>
      <p:pic>
        <p:nvPicPr>
          <p:cNvPr id="3" name="Picture 2" descr="Computer code has 27 lines. The lines read as follows. Line 1. forward slash forward slash reads information for one person comma computes their B M I comma and returns it. Line 2. public static double person left parenthesis Scanner console right parenthesis left brace. Line 3, indented once. System period out period print l n left parenthesis double quote Enter next person's information colon double quote right parenthesis semicolon. Line 4, indented once. System period out period print left parenthesis double quote height left parenthesis in inches right parenthesis question mark double quote right parenthesis semicolon. Line 5, indented once. double height equals console period next Double left parenthesis right parenthesis semicolon. Line 6, indented once. System period out period print left parenthesis double quote weight left parenthesis in pounds right parenthesis question mark double quote right parenthesis semicolon. Line 7, indented once. double weight equals console period next Double left parenthesis right parenthesis semicolon. Line 8, indented once. System period out period print l n left parenthesis right parenthesis semicolon. Line 9, indented once. double body Mass equals b m i left parenthesis height comma weight right parenthesis semicolon. Line 10, indented once. return body Mass semicolon. Line 11. right brace. Line 12. forward slash forward slash Computes forward slash returns a person's B M I based on their height and weight period. Line 13. public static double b m i left parenthesis double height comma double weight right parenthesis left brace. Line 14. return left parenthesis weight asterisk 703 forward slash height forward slash height right parenthesis semicolon. Line 15. right brace. Line 16. forward slash forward slash Outputs information about a person's B M I and weight status period. Line 17. public static void report left parenthesis i n t number comma double b m i right parenthesis left brace System period out period print l n left parenthesis double quote Person double quote plus number plus double quote B M I equals double quote plus b m i right parenthesis semicolon. Line 18, indented once. if left parenthesis b m i left angle bracket 18 period 5 right parenthesis left brace. Line 19, indented twice. System period out period print l n left parenthesis double quote underweight double quote right parenthesis semicolon. Line 20, indented once. right brace else if left parenthesis b m i left angle bracket 25 right parenthesis left brace. Line 21, indented twice. System period out period print l n left parenthesis double quote normal double quote right parenthesis semicolon. Line 22, indented once. right brace else if left parenthesis b m i left angle bracket 30 right parenthesis left brace. Line 23, indented twice. System period out period print l n left parenthesis double quote overweight double quote right parenthesis semicolon. Line 24, indented once. right brace else left brace. Line 25, indented twice. System period out period print l n left parenthesis double quote obese double quote right parenthesis semicolon. Line 26, indented once. right brace. Line 27. right brace."/>
          <p:cNvPicPr>
            <a:picLocks noChangeAspect="1"/>
          </p:cNvPicPr>
          <p:nvPr/>
        </p:nvPicPr>
        <p:blipFill>
          <a:blip r:embed="rId3"/>
          <a:stretch>
            <a:fillRect/>
          </a:stretch>
        </p:blipFill>
        <p:spPr>
          <a:xfrm>
            <a:off x="477078" y="1610346"/>
            <a:ext cx="6768548" cy="4526258"/>
          </a:xfrm>
          <a:prstGeom prst="rect">
            <a:avLst/>
          </a:prstGeom>
        </p:spPr>
      </p:pic>
    </p:spTree>
    <p:extLst>
      <p:ext uri="{BB962C8B-B14F-4D97-AF65-F5344CB8AC3E}">
        <p14:creationId xmlns:p14="http://schemas.microsoft.com/office/powerpoint/2010/main" val="4067534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3" name="Content Placeholder 2"/>
          <p:cNvSpPr>
            <a:spLocks noGrp="1"/>
          </p:cNvSpPr>
          <p:nvPr>
            <p:ph type="body" idx="1"/>
          </p:nvPr>
        </p:nvSpPr>
        <p:spPr>
          <a:xfrm>
            <a:off x="457200" y="1600200"/>
            <a:ext cx="8229600" cy="516835"/>
          </a:xfrm>
        </p:spPr>
        <p:txBody>
          <a:bodyPr/>
          <a:lstStyle/>
          <a:p>
            <a:r>
              <a:rPr lang="en-US" altLang="en-US" dirty="0"/>
              <a:t>Tests can be combined using </a:t>
            </a:r>
            <a:r>
              <a:rPr lang="en-US" altLang="en-US" b="1" dirty="0"/>
              <a:t>logical operators:</a:t>
            </a:r>
          </a:p>
        </p:txBody>
      </p:sp>
      <p:graphicFrame>
        <p:nvGraphicFramePr>
          <p:cNvPr id="5" name="Table 3"/>
          <p:cNvGraphicFramePr>
            <a:graphicFrameLocks noGrp="1"/>
          </p:cNvGraphicFramePr>
          <p:nvPr>
            <p:extLst>
              <p:ext uri="{D42A27DB-BD31-4B8C-83A1-F6EECF244321}">
                <p14:modId xmlns:p14="http://schemas.microsoft.com/office/powerpoint/2010/main" val="260989609"/>
              </p:ext>
            </p:extLst>
          </p:nvPr>
        </p:nvGraphicFramePr>
        <p:xfrm>
          <a:off x="1103313" y="2253179"/>
          <a:ext cx="6897687" cy="1463040"/>
        </p:xfrm>
        <a:graphic>
          <a:graphicData uri="http://schemas.openxmlformats.org/drawingml/2006/table">
            <a:tbl>
              <a:tblPr firstRow="1"/>
              <a:tblGrid>
                <a:gridCol w="1333500">
                  <a:extLst>
                    <a:ext uri="{9D8B030D-6E8A-4147-A177-3AD203B41FA5}">
                      <a16:colId xmlns:a16="http://schemas.microsoft.com/office/drawing/2014/main" val="2108938133"/>
                    </a:ext>
                  </a:extLst>
                </a:gridCol>
                <a:gridCol w="1652587">
                  <a:extLst>
                    <a:ext uri="{9D8B030D-6E8A-4147-A177-3AD203B41FA5}">
                      <a16:colId xmlns:a16="http://schemas.microsoft.com/office/drawing/2014/main" val="2221171409"/>
                    </a:ext>
                  </a:extLst>
                </a:gridCol>
                <a:gridCol w="2914650">
                  <a:extLst>
                    <a:ext uri="{9D8B030D-6E8A-4147-A177-3AD203B41FA5}">
                      <a16:colId xmlns:a16="http://schemas.microsoft.com/office/drawing/2014/main" val="2857997432"/>
                    </a:ext>
                  </a:extLst>
                </a:gridCol>
                <a:gridCol w="996950">
                  <a:extLst>
                    <a:ext uri="{9D8B030D-6E8A-4147-A177-3AD203B41FA5}">
                      <a16:colId xmlns:a16="http://schemas.microsoft.com/office/drawing/2014/main" val="4130749082"/>
                    </a:ext>
                  </a:extLst>
                </a:gridCol>
              </a:tblGrid>
              <a:tr h="35877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n-lt"/>
                        </a:rPr>
                        <a:t>Operator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n-lt"/>
                        </a:rPr>
                        <a:t>Description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n-lt"/>
                        </a:rPr>
                        <a:t>Example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n-lt"/>
                        </a:rPr>
                        <a:t>Result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85181113"/>
                  </a:ext>
                </a:extLst>
              </a:tr>
              <a:tr h="357188">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&amp;&amp;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and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bg1"/>
                          </a:solidFill>
                          <a:effectLst/>
                          <a:latin typeface="+mn-lt"/>
                        </a:rPr>
                        <a:t>(2 == 3) &amp;&amp; (-1 &lt; 5)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99044582"/>
                  </a:ext>
                </a:extLst>
              </a:tr>
              <a:tr h="35877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or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 b="0" i="0" u="none" strike="noStrike" cap="none" normalizeH="0" baseline="0" dirty="0">
                          <a:ln>
                            <a:noFill/>
                          </a:ln>
                          <a:solidFill>
                            <a:schemeClr val="bg1"/>
                          </a:solidFill>
                          <a:effectLst/>
                          <a:latin typeface="+mn-lt"/>
                        </a:rPr>
                        <a:t>(2 == 3) || (-1 &lt; 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11114789"/>
                  </a:ext>
                </a:extLst>
              </a:tr>
              <a:tr h="357188">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bg1"/>
                          </a:solidFill>
                          <a:effectLst/>
                          <a:latin typeface="+mn-lt"/>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not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bg1"/>
                          </a:solidFill>
                          <a:effectLst/>
                          <a:latin typeface="+mn-lt"/>
                        </a:rPr>
                        <a:t>!(2 == 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04830961"/>
                  </a:ext>
                </a:extLst>
              </a:tr>
            </a:tbl>
          </a:graphicData>
        </a:graphic>
      </p:graphicFrame>
      <p:graphicFrame>
        <p:nvGraphicFramePr>
          <p:cNvPr id="9" name="Object 4" descr="Left parenthesis 2 equals equals 3 right parenthesis ampersand ampersand Left parenthesis negative 1 left angle bracket 5 right parenthesis. "/>
          <p:cNvGraphicFramePr>
            <a:graphicFrameLocks noChangeAspect="1"/>
          </p:cNvGraphicFramePr>
          <p:nvPr>
            <p:extLst>
              <p:ext uri="{D42A27DB-BD31-4B8C-83A1-F6EECF244321}">
                <p14:modId xmlns:p14="http://schemas.microsoft.com/office/powerpoint/2010/main" val="1967602677"/>
              </p:ext>
            </p:extLst>
          </p:nvPr>
        </p:nvGraphicFramePr>
        <p:xfrm>
          <a:off x="4302195" y="2648011"/>
          <a:ext cx="2557462" cy="336550"/>
        </p:xfrm>
        <a:graphic>
          <a:graphicData uri="http://schemas.openxmlformats.org/presentationml/2006/ole">
            <mc:AlternateContent xmlns:mc="http://schemas.openxmlformats.org/markup-compatibility/2006">
              <mc:Choice xmlns:v="urn:schemas-microsoft-com:vml" Requires="v">
                <p:oleObj spid="_x0000_s6692" name="Equation" r:id="rId3" imgW="3276360" imgH="431640" progId="Equation.DSMT4">
                  <p:embed/>
                </p:oleObj>
              </mc:Choice>
              <mc:Fallback>
                <p:oleObj name="Equation" r:id="rId3" imgW="3276360" imgH="431640" progId="Equation.DSMT4">
                  <p:embed/>
                  <p:pic>
                    <p:nvPicPr>
                      <p:cNvPr id="8" name="Object 7"/>
                      <p:cNvPicPr/>
                      <p:nvPr/>
                    </p:nvPicPr>
                    <p:blipFill>
                      <a:blip r:embed="rId4"/>
                      <a:stretch>
                        <a:fillRect/>
                      </a:stretch>
                    </p:blipFill>
                    <p:spPr>
                      <a:xfrm>
                        <a:off x="4302195" y="2648011"/>
                        <a:ext cx="2557462" cy="336550"/>
                      </a:xfrm>
                      <a:prstGeom prst="rect">
                        <a:avLst/>
                      </a:prstGeom>
                    </p:spPr>
                  </p:pic>
                </p:oleObj>
              </mc:Fallback>
            </mc:AlternateContent>
          </a:graphicData>
        </a:graphic>
      </p:graphicFrame>
      <p:graphicFrame>
        <p:nvGraphicFramePr>
          <p:cNvPr id="8" name="Object 5" descr="Left parenthesis 2 equals equals 3 right parenthesis pipe pipe Left parenthesis negative 1 left angle bracket 5 right parenthesis."/>
          <p:cNvGraphicFramePr>
            <a:graphicFrameLocks noChangeAspect="1"/>
          </p:cNvGraphicFramePr>
          <p:nvPr>
            <p:extLst>
              <p:ext uri="{D42A27DB-BD31-4B8C-83A1-F6EECF244321}">
                <p14:modId xmlns:p14="http://schemas.microsoft.com/office/powerpoint/2010/main" val="3528785854"/>
              </p:ext>
            </p:extLst>
          </p:nvPr>
        </p:nvGraphicFramePr>
        <p:xfrm>
          <a:off x="4302195" y="2984699"/>
          <a:ext cx="2287657" cy="336711"/>
        </p:xfrm>
        <a:graphic>
          <a:graphicData uri="http://schemas.openxmlformats.org/presentationml/2006/ole">
            <mc:AlternateContent xmlns:mc="http://schemas.openxmlformats.org/markup-compatibility/2006">
              <mc:Choice xmlns:v="urn:schemas-microsoft-com:vml" Requires="v">
                <p:oleObj spid="_x0000_s6693" name="Equation" r:id="rId5" imgW="2933640" imgH="431640" progId="Equation.DSMT4">
                  <p:embed/>
                </p:oleObj>
              </mc:Choice>
              <mc:Fallback>
                <p:oleObj name="Equation" r:id="rId5" imgW="2933640" imgH="431640" progId="Equation.DSMT4">
                  <p:embed/>
                  <p:pic>
                    <p:nvPicPr>
                      <p:cNvPr id="0" name=""/>
                      <p:cNvPicPr/>
                      <p:nvPr/>
                    </p:nvPicPr>
                    <p:blipFill>
                      <a:blip r:embed="rId6"/>
                      <a:stretch>
                        <a:fillRect/>
                      </a:stretch>
                    </p:blipFill>
                    <p:spPr>
                      <a:xfrm>
                        <a:off x="4302195" y="2984699"/>
                        <a:ext cx="2287657" cy="336711"/>
                      </a:xfrm>
                      <a:prstGeom prst="rect">
                        <a:avLst/>
                      </a:prstGeom>
                    </p:spPr>
                  </p:pic>
                </p:oleObj>
              </mc:Fallback>
            </mc:AlternateContent>
          </a:graphicData>
        </a:graphic>
      </p:graphicFrame>
      <p:graphicFrame>
        <p:nvGraphicFramePr>
          <p:cNvPr id="11" name="Object 6" descr="Exclamation point."/>
          <p:cNvGraphicFramePr>
            <a:graphicFrameLocks noChangeAspect="1"/>
          </p:cNvGraphicFramePr>
          <p:nvPr>
            <p:extLst>
              <p:ext uri="{D42A27DB-BD31-4B8C-83A1-F6EECF244321}">
                <p14:modId xmlns:p14="http://schemas.microsoft.com/office/powerpoint/2010/main" val="206073405"/>
              </p:ext>
            </p:extLst>
          </p:nvPr>
        </p:nvGraphicFramePr>
        <p:xfrm>
          <a:off x="1735487" y="3369365"/>
          <a:ext cx="76200" cy="305352"/>
        </p:xfrm>
        <a:graphic>
          <a:graphicData uri="http://schemas.openxmlformats.org/presentationml/2006/ole">
            <mc:AlternateContent xmlns:mc="http://schemas.openxmlformats.org/markup-compatibility/2006">
              <mc:Choice xmlns:v="urn:schemas-microsoft-com:vml" Requires="v">
                <p:oleObj spid="_x0000_s6694" name="Equation" r:id="rId7" imgW="75960" imgH="279360" progId="Equation.DSMT4">
                  <p:embed/>
                </p:oleObj>
              </mc:Choice>
              <mc:Fallback>
                <p:oleObj name="Equation" r:id="rId7" imgW="75960" imgH="279360" progId="Equation.DSMT4">
                  <p:embed/>
                  <p:pic>
                    <p:nvPicPr>
                      <p:cNvPr id="0" name=""/>
                      <p:cNvPicPr/>
                      <p:nvPr/>
                    </p:nvPicPr>
                    <p:blipFill>
                      <a:blip r:embed="rId8"/>
                      <a:stretch>
                        <a:fillRect/>
                      </a:stretch>
                    </p:blipFill>
                    <p:spPr>
                      <a:xfrm>
                        <a:off x="1735487" y="3369365"/>
                        <a:ext cx="76200" cy="305352"/>
                      </a:xfrm>
                      <a:prstGeom prst="rect">
                        <a:avLst/>
                      </a:prstGeom>
                    </p:spPr>
                  </p:pic>
                </p:oleObj>
              </mc:Fallback>
            </mc:AlternateContent>
          </a:graphicData>
        </a:graphic>
      </p:graphicFrame>
      <p:graphicFrame>
        <p:nvGraphicFramePr>
          <p:cNvPr id="10" name="Object 7" descr="Exclamation point left parenthesis 2 equals equals 3 right parenthesis."/>
          <p:cNvGraphicFramePr>
            <a:graphicFrameLocks noChangeAspect="1"/>
          </p:cNvGraphicFramePr>
          <p:nvPr>
            <p:extLst>
              <p:ext uri="{D42A27DB-BD31-4B8C-83A1-F6EECF244321}">
                <p14:modId xmlns:p14="http://schemas.microsoft.com/office/powerpoint/2010/main" val="2541635124"/>
              </p:ext>
            </p:extLst>
          </p:nvPr>
        </p:nvGraphicFramePr>
        <p:xfrm>
          <a:off x="4929188" y="3345468"/>
          <a:ext cx="1033669" cy="337930"/>
        </p:xfrm>
        <a:graphic>
          <a:graphicData uri="http://schemas.openxmlformats.org/presentationml/2006/ole">
            <mc:AlternateContent xmlns:mc="http://schemas.openxmlformats.org/markup-compatibility/2006">
              <mc:Choice xmlns:v="urn:schemas-microsoft-com:vml" Requires="v">
                <p:oleObj spid="_x0000_s6695" name="Equation" r:id="rId9" imgW="1320480" imgH="431640" progId="Equation.DSMT4">
                  <p:embed/>
                </p:oleObj>
              </mc:Choice>
              <mc:Fallback>
                <p:oleObj name="Equation" r:id="rId9" imgW="1320480" imgH="431640" progId="Equation.DSMT4">
                  <p:embed/>
                  <p:pic>
                    <p:nvPicPr>
                      <p:cNvPr id="0" name=""/>
                      <p:cNvPicPr/>
                      <p:nvPr/>
                    </p:nvPicPr>
                    <p:blipFill>
                      <a:blip r:embed="rId10"/>
                      <a:stretch>
                        <a:fillRect/>
                      </a:stretch>
                    </p:blipFill>
                    <p:spPr>
                      <a:xfrm>
                        <a:off x="4929188" y="3345468"/>
                        <a:ext cx="1033669" cy="337930"/>
                      </a:xfrm>
                      <a:prstGeom prst="rect">
                        <a:avLst/>
                      </a:prstGeom>
                    </p:spPr>
                  </p:pic>
                </p:oleObj>
              </mc:Fallback>
            </mc:AlternateContent>
          </a:graphicData>
        </a:graphic>
      </p:graphicFrame>
      <p:sp>
        <p:nvSpPr>
          <p:cNvPr id="4" name="Content Placeholder 8"/>
          <p:cNvSpPr>
            <a:spLocks noGrp="1"/>
          </p:cNvSpPr>
          <p:nvPr>
            <p:ph type="body" idx="13"/>
          </p:nvPr>
        </p:nvSpPr>
        <p:spPr>
          <a:xfrm>
            <a:off x="457200" y="3852363"/>
            <a:ext cx="8229600" cy="471160"/>
          </a:xfrm>
        </p:spPr>
        <p:txBody>
          <a:bodyPr/>
          <a:lstStyle/>
          <a:p>
            <a:r>
              <a:rPr lang="en-US" altLang="en-US" dirty="0"/>
              <a:t>“Truth tables” for each, used with logical values </a:t>
            </a:r>
            <a:r>
              <a:rPr lang="en-US" altLang="en-US" i="1" dirty="0"/>
              <a:t>p </a:t>
            </a:r>
            <a:r>
              <a:rPr lang="en-US" altLang="en-US" dirty="0"/>
              <a:t>and</a:t>
            </a:r>
            <a:r>
              <a:rPr lang="en-US" altLang="en-US" i="1" dirty="0"/>
              <a:t> q:</a:t>
            </a:r>
          </a:p>
        </p:txBody>
      </p:sp>
      <p:graphicFrame>
        <p:nvGraphicFramePr>
          <p:cNvPr id="6" name="Table 9"/>
          <p:cNvGraphicFramePr>
            <a:graphicFrameLocks noGrp="1"/>
          </p:cNvGraphicFramePr>
          <p:nvPr>
            <p:extLst>
              <p:ext uri="{D42A27DB-BD31-4B8C-83A1-F6EECF244321}">
                <p14:modId xmlns:p14="http://schemas.microsoft.com/office/powerpoint/2010/main" val="262297054"/>
              </p:ext>
            </p:extLst>
          </p:nvPr>
        </p:nvGraphicFramePr>
        <p:xfrm>
          <a:off x="1104900" y="4422775"/>
          <a:ext cx="3721100" cy="1828800"/>
        </p:xfrm>
        <a:graphic>
          <a:graphicData uri="http://schemas.openxmlformats.org/drawingml/2006/table">
            <a:tbl>
              <a:tblPr firstRow="1"/>
              <a:tblGrid>
                <a:gridCol w="866775">
                  <a:extLst>
                    <a:ext uri="{9D8B030D-6E8A-4147-A177-3AD203B41FA5}">
                      <a16:colId xmlns:a16="http://schemas.microsoft.com/office/drawing/2014/main" val="647497763"/>
                    </a:ext>
                  </a:extLst>
                </a:gridCol>
                <a:gridCol w="866775">
                  <a:extLst>
                    <a:ext uri="{9D8B030D-6E8A-4147-A177-3AD203B41FA5}">
                      <a16:colId xmlns:a16="http://schemas.microsoft.com/office/drawing/2014/main" val="4200287495"/>
                    </a:ext>
                  </a:extLst>
                </a:gridCol>
                <a:gridCol w="1054100">
                  <a:extLst>
                    <a:ext uri="{9D8B030D-6E8A-4147-A177-3AD203B41FA5}">
                      <a16:colId xmlns:a16="http://schemas.microsoft.com/office/drawing/2014/main" val="181466065"/>
                    </a:ext>
                  </a:extLst>
                </a:gridCol>
                <a:gridCol w="933450">
                  <a:extLst>
                    <a:ext uri="{9D8B030D-6E8A-4147-A177-3AD203B41FA5}">
                      <a16:colId xmlns:a16="http://schemas.microsoft.com/office/drawing/2014/main" val="1403320016"/>
                    </a:ext>
                  </a:extLst>
                </a:gridCol>
              </a:tblGrid>
              <a:tr h="35877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n-lt"/>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n-lt"/>
                        </a:rPr>
                        <a:t>q</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n-lt"/>
                        </a:rPr>
                        <a:t>p &amp;&amp; q</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mn-lt"/>
                        </a:rPr>
                        <a:t>p || q</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13312349"/>
                  </a:ext>
                </a:extLst>
              </a:tr>
              <a:tr h="357188">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true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true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true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59495206"/>
                  </a:ext>
                </a:extLst>
              </a:tr>
              <a:tr h="35877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true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false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false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16929153"/>
                  </a:ext>
                </a:extLst>
              </a:tr>
              <a:tr h="357188">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false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true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false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24223743"/>
                  </a:ext>
                </a:extLst>
              </a:tr>
              <a:tr h="357188">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false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false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false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55546296"/>
                  </a:ext>
                </a:extLst>
              </a:tr>
            </a:tbl>
          </a:graphicData>
        </a:graphic>
      </p:graphicFrame>
      <p:graphicFrame>
        <p:nvGraphicFramePr>
          <p:cNvPr id="13" name="Object 10" descr="P double pipe q."/>
          <p:cNvGraphicFramePr>
            <a:graphicFrameLocks noChangeAspect="1"/>
          </p:cNvGraphicFramePr>
          <p:nvPr>
            <p:extLst>
              <p:ext uri="{D42A27DB-BD31-4B8C-83A1-F6EECF244321}">
                <p14:modId xmlns:p14="http://schemas.microsoft.com/office/powerpoint/2010/main" val="3147498557"/>
              </p:ext>
            </p:extLst>
          </p:nvPr>
        </p:nvGraphicFramePr>
        <p:xfrm>
          <a:off x="4034631" y="4462303"/>
          <a:ext cx="572220" cy="297114"/>
        </p:xfrm>
        <a:graphic>
          <a:graphicData uri="http://schemas.openxmlformats.org/presentationml/2006/ole">
            <mc:AlternateContent xmlns:mc="http://schemas.openxmlformats.org/markup-compatibility/2006">
              <mc:Choice xmlns:v="urn:schemas-microsoft-com:vml" Requires="v">
                <p:oleObj spid="_x0000_s6696" name="Equation" r:id="rId11" imgW="660240" imgH="342720" progId="Equation.DSMT4">
                  <p:embed/>
                </p:oleObj>
              </mc:Choice>
              <mc:Fallback>
                <p:oleObj name="Equation" r:id="rId11" imgW="660240" imgH="342720" progId="Equation.DSMT4">
                  <p:embed/>
                  <p:pic>
                    <p:nvPicPr>
                      <p:cNvPr id="0" name=""/>
                      <p:cNvPicPr/>
                      <p:nvPr/>
                    </p:nvPicPr>
                    <p:blipFill>
                      <a:blip r:embed="rId12"/>
                      <a:stretch>
                        <a:fillRect/>
                      </a:stretch>
                    </p:blipFill>
                    <p:spPr>
                      <a:xfrm>
                        <a:off x="4034631" y="4462303"/>
                        <a:ext cx="572220" cy="297114"/>
                      </a:xfrm>
                      <a:prstGeom prst="rect">
                        <a:avLst/>
                      </a:prstGeom>
                    </p:spPr>
                  </p:pic>
                </p:oleObj>
              </mc:Fallback>
            </mc:AlternateContent>
          </a:graphicData>
        </a:graphic>
      </p:graphicFrame>
      <p:graphicFrame>
        <p:nvGraphicFramePr>
          <p:cNvPr id="7" name="Table 11"/>
          <p:cNvGraphicFramePr>
            <a:graphicFrameLocks noGrp="1"/>
          </p:cNvGraphicFramePr>
          <p:nvPr>
            <p:extLst>
              <p:ext uri="{D42A27DB-BD31-4B8C-83A1-F6EECF244321}">
                <p14:modId xmlns:p14="http://schemas.microsoft.com/office/powerpoint/2010/main" val="3701402052"/>
              </p:ext>
            </p:extLst>
          </p:nvPr>
        </p:nvGraphicFramePr>
        <p:xfrm>
          <a:off x="6226175" y="4422775"/>
          <a:ext cx="1774825" cy="1097280"/>
        </p:xfrm>
        <a:graphic>
          <a:graphicData uri="http://schemas.openxmlformats.org/drawingml/2006/table">
            <a:tbl>
              <a:tblPr firstRow="1"/>
              <a:tblGrid>
                <a:gridCol w="866775">
                  <a:extLst>
                    <a:ext uri="{9D8B030D-6E8A-4147-A177-3AD203B41FA5}">
                      <a16:colId xmlns:a16="http://schemas.microsoft.com/office/drawing/2014/main" val="4197208382"/>
                    </a:ext>
                  </a:extLst>
                </a:gridCol>
                <a:gridCol w="908050">
                  <a:extLst>
                    <a:ext uri="{9D8B030D-6E8A-4147-A177-3AD203B41FA5}">
                      <a16:colId xmlns:a16="http://schemas.microsoft.com/office/drawing/2014/main" val="3580339537"/>
                    </a:ext>
                  </a:extLst>
                </a:gridCol>
              </a:tblGrid>
              <a:tr h="35877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n-lt"/>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mn-lt"/>
                        </a:rPr>
                        <a:t>!p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00818826"/>
                  </a:ext>
                </a:extLst>
              </a:tr>
              <a:tr h="357188">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true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30838492"/>
                  </a:ext>
                </a:extLst>
              </a:tr>
              <a:tr h="35877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false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89771348"/>
                  </a:ext>
                </a:extLst>
              </a:tr>
            </a:tbl>
          </a:graphicData>
        </a:graphic>
      </p:graphicFrame>
      <p:graphicFrame>
        <p:nvGraphicFramePr>
          <p:cNvPr id="12" name="Object 12" descr="Exclamation point p."/>
          <p:cNvGraphicFramePr>
            <a:graphicFrameLocks noChangeAspect="1"/>
          </p:cNvGraphicFramePr>
          <p:nvPr>
            <p:extLst>
              <p:ext uri="{D42A27DB-BD31-4B8C-83A1-F6EECF244321}">
                <p14:modId xmlns:p14="http://schemas.microsoft.com/office/powerpoint/2010/main" val="1086674498"/>
              </p:ext>
            </p:extLst>
          </p:nvPr>
        </p:nvGraphicFramePr>
        <p:xfrm>
          <a:off x="7335838" y="4459288"/>
          <a:ext cx="266700" cy="342900"/>
        </p:xfrm>
        <a:graphic>
          <a:graphicData uri="http://schemas.openxmlformats.org/presentationml/2006/ole">
            <mc:AlternateContent xmlns:mc="http://schemas.openxmlformats.org/markup-compatibility/2006">
              <mc:Choice xmlns:v="urn:schemas-microsoft-com:vml" Requires="v">
                <p:oleObj spid="_x0000_s6697" name="Equation" r:id="rId13" imgW="266400" imgH="342720" progId="Equation.DSMT4">
                  <p:embed/>
                </p:oleObj>
              </mc:Choice>
              <mc:Fallback>
                <p:oleObj name="Equation" r:id="rId13" imgW="266400" imgH="342720" progId="Equation.DSMT4">
                  <p:embed/>
                  <p:pic>
                    <p:nvPicPr>
                      <p:cNvPr id="0" name=""/>
                      <p:cNvPicPr/>
                      <p:nvPr/>
                    </p:nvPicPr>
                    <p:blipFill>
                      <a:blip r:embed="rId14"/>
                      <a:stretch>
                        <a:fillRect/>
                      </a:stretch>
                    </p:blipFill>
                    <p:spPr>
                      <a:xfrm>
                        <a:off x="7335838" y="4459288"/>
                        <a:ext cx="266700" cy="342900"/>
                      </a:xfrm>
                      <a:prstGeom prst="rect">
                        <a:avLst/>
                      </a:prstGeom>
                    </p:spPr>
                  </p:pic>
                </p:oleObj>
              </mc:Fallback>
            </mc:AlternateContent>
          </a:graphicData>
        </a:graphic>
      </p:graphicFrame>
    </p:spTree>
    <p:extLst>
      <p:ext uri="{BB962C8B-B14F-4D97-AF65-F5344CB8AC3E}">
        <p14:creationId xmlns:p14="http://schemas.microsoft.com/office/powerpoint/2010/main" val="58513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logic expressions </a:t>
            </a:r>
            <a:r>
              <a:rPr lang="en-US" sz="2000" b="0" dirty="0"/>
              <a:t>(1 of 2)</a:t>
            </a:r>
          </a:p>
        </p:txBody>
      </p:sp>
      <p:sp>
        <p:nvSpPr>
          <p:cNvPr id="3" name="Text Placeholder 2"/>
          <p:cNvSpPr>
            <a:spLocks noGrp="1"/>
          </p:cNvSpPr>
          <p:nvPr>
            <p:ph type="body" idx="1"/>
          </p:nvPr>
        </p:nvSpPr>
        <p:spPr>
          <a:xfrm>
            <a:off x="457200" y="1610141"/>
            <a:ext cx="8229600" cy="502172"/>
          </a:xfrm>
        </p:spPr>
        <p:txBody>
          <a:bodyPr/>
          <a:lstStyle/>
          <a:p>
            <a:r>
              <a:rPr lang="en-US" altLang="en-US" dirty="0"/>
              <a:t>Relational operators have lower precedence than math.</a:t>
            </a:r>
          </a:p>
        </p:txBody>
      </p:sp>
      <p:graphicFrame>
        <p:nvGraphicFramePr>
          <p:cNvPr id="6" name="Object 5" descr="5 times 7 right angle bracket equals 3 + 5 times left parenthesis 7 minus 1 right parenthesis."/>
          <p:cNvGraphicFramePr>
            <a:graphicFrameLocks noChangeAspect="1"/>
          </p:cNvGraphicFramePr>
          <p:nvPr>
            <p:extLst>
              <p:ext uri="{D42A27DB-BD31-4B8C-83A1-F6EECF244321}">
                <p14:modId xmlns:p14="http://schemas.microsoft.com/office/powerpoint/2010/main" val="1905396654"/>
              </p:ext>
            </p:extLst>
          </p:nvPr>
        </p:nvGraphicFramePr>
        <p:xfrm>
          <a:off x="1279939" y="2365511"/>
          <a:ext cx="3262244" cy="458753"/>
        </p:xfrm>
        <a:graphic>
          <a:graphicData uri="http://schemas.openxmlformats.org/presentationml/2006/ole">
            <mc:AlternateContent xmlns:mc="http://schemas.openxmlformats.org/markup-compatibility/2006">
              <mc:Choice xmlns:v="urn:schemas-microsoft-com:vml" Requires="v">
                <p:oleObj spid="_x0000_s6106" name="Equation" r:id="rId3" imgW="2438280" imgH="342720" progId="Equation.DSMT4">
                  <p:embed/>
                </p:oleObj>
              </mc:Choice>
              <mc:Fallback>
                <p:oleObj name="Equation" r:id="rId3" imgW="2438280" imgH="342720" progId="Equation.DSMT4">
                  <p:embed/>
                  <p:pic>
                    <p:nvPicPr>
                      <p:cNvPr id="0" name=""/>
                      <p:cNvPicPr/>
                      <p:nvPr/>
                    </p:nvPicPr>
                    <p:blipFill>
                      <a:blip r:embed="rId4"/>
                      <a:stretch>
                        <a:fillRect/>
                      </a:stretch>
                    </p:blipFill>
                    <p:spPr>
                      <a:xfrm>
                        <a:off x="1279939" y="2365511"/>
                        <a:ext cx="3262244" cy="458753"/>
                      </a:xfrm>
                      <a:prstGeom prst="rect">
                        <a:avLst/>
                      </a:prstGeom>
                    </p:spPr>
                  </p:pic>
                </p:oleObj>
              </mc:Fallback>
            </mc:AlternateContent>
          </a:graphicData>
        </a:graphic>
      </p:graphicFrame>
      <p:graphicFrame>
        <p:nvGraphicFramePr>
          <p:cNvPr id="7" name="Object 6" descr="5 times 7 right angle bracket equals 3 + 5 times 6."/>
          <p:cNvGraphicFramePr>
            <a:graphicFrameLocks noChangeAspect="1"/>
          </p:cNvGraphicFramePr>
          <p:nvPr>
            <p:extLst>
              <p:ext uri="{D42A27DB-BD31-4B8C-83A1-F6EECF244321}">
                <p14:modId xmlns:p14="http://schemas.microsoft.com/office/powerpoint/2010/main" val="3261815120"/>
              </p:ext>
            </p:extLst>
          </p:nvPr>
        </p:nvGraphicFramePr>
        <p:xfrm>
          <a:off x="1292639" y="2872859"/>
          <a:ext cx="2245691" cy="412474"/>
        </p:xfrm>
        <a:graphic>
          <a:graphicData uri="http://schemas.openxmlformats.org/presentationml/2006/ole">
            <mc:AlternateContent xmlns:mc="http://schemas.openxmlformats.org/markup-compatibility/2006">
              <mc:Choice xmlns:v="urn:schemas-microsoft-com:vml" Requires="v">
                <p:oleObj spid="_x0000_s6107" name="Equation" r:id="rId5" imgW="1866600" imgH="342720" progId="Equation.DSMT4">
                  <p:embed/>
                </p:oleObj>
              </mc:Choice>
              <mc:Fallback>
                <p:oleObj name="Equation" r:id="rId5" imgW="1866600" imgH="342720" progId="Equation.DSMT4">
                  <p:embed/>
                  <p:pic>
                    <p:nvPicPr>
                      <p:cNvPr id="6" name="Object 5"/>
                      <p:cNvPicPr/>
                      <p:nvPr/>
                    </p:nvPicPr>
                    <p:blipFill>
                      <a:blip r:embed="rId6"/>
                      <a:stretch>
                        <a:fillRect/>
                      </a:stretch>
                    </p:blipFill>
                    <p:spPr>
                      <a:xfrm>
                        <a:off x="1292639" y="2872859"/>
                        <a:ext cx="2245691" cy="412474"/>
                      </a:xfrm>
                      <a:prstGeom prst="rect">
                        <a:avLst/>
                      </a:prstGeom>
                    </p:spPr>
                  </p:pic>
                </p:oleObj>
              </mc:Fallback>
            </mc:AlternateContent>
          </a:graphicData>
        </a:graphic>
      </p:graphicFrame>
      <p:graphicFrame>
        <p:nvGraphicFramePr>
          <p:cNvPr id="8" name="Object 7" descr="35 right angle bracket equals 3 + 30."/>
          <p:cNvGraphicFramePr>
            <a:graphicFrameLocks noChangeAspect="1"/>
          </p:cNvGraphicFramePr>
          <p:nvPr>
            <p:extLst>
              <p:ext uri="{D42A27DB-BD31-4B8C-83A1-F6EECF244321}">
                <p14:modId xmlns:p14="http://schemas.microsoft.com/office/powerpoint/2010/main" val="4135716898"/>
              </p:ext>
            </p:extLst>
          </p:nvPr>
        </p:nvGraphicFramePr>
        <p:xfrm>
          <a:off x="1279939" y="3380208"/>
          <a:ext cx="2359890" cy="436418"/>
        </p:xfrm>
        <a:graphic>
          <a:graphicData uri="http://schemas.openxmlformats.org/presentationml/2006/ole">
            <mc:AlternateContent xmlns:mc="http://schemas.openxmlformats.org/markup-compatibility/2006">
              <mc:Choice xmlns:v="urn:schemas-microsoft-com:vml" Requires="v">
                <p:oleObj spid="_x0000_s6108" name="Equation" r:id="rId7" imgW="1854000" imgH="342720" progId="Equation.DSMT4">
                  <p:embed/>
                </p:oleObj>
              </mc:Choice>
              <mc:Fallback>
                <p:oleObj name="Equation" r:id="rId7" imgW="1854000" imgH="342720" progId="Equation.DSMT4">
                  <p:embed/>
                  <p:pic>
                    <p:nvPicPr>
                      <p:cNvPr id="7" name="Object 6"/>
                      <p:cNvPicPr/>
                      <p:nvPr/>
                    </p:nvPicPr>
                    <p:blipFill>
                      <a:blip r:embed="rId8"/>
                      <a:stretch>
                        <a:fillRect/>
                      </a:stretch>
                    </p:blipFill>
                    <p:spPr>
                      <a:xfrm>
                        <a:off x="1279939" y="3380208"/>
                        <a:ext cx="2359890" cy="436418"/>
                      </a:xfrm>
                      <a:prstGeom prst="rect">
                        <a:avLst/>
                      </a:prstGeom>
                    </p:spPr>
                  </p:pic>
                </p:oleObj>
              </mc:Fallback>
            </mc:AlternateContent>
          </a:graphicData>
        </a:graphic>
      </p:graphicFrame>
      <p:graphicFrame>
        <p:nvGraphicFramePr>
          <p:cNvPr id="9" name="Object 8" descr="35 right angle bracket equals 3, true"/>
          <p:cNvGraphicFramePr>
            <a:graphicFrameLocks noChangeAspect="1"/>
          </p:cNvGraphicFramePr>
          <p:nvPr>
            <p:extLst>
              <p:ext uri="{D42A27DB-BD31-4B8C-83A1-F6EECF244321}">
                <p14:modId xmlns:p14="http://schemas.microsoft.com/office/powerpoint/2010/main" val="105065596"/>
              </p:ext>
            </p:extLst>
          </p:nvPr>
        </p:nvGraphicFramePr>
        <p:xfrm>
          <a:off x="1292639" y="3926091"/>
          <a:ext cx="1904782" cy="744778"/>
        </p:xfrm>
        <a:graphic>
          <a:graphicData uri="http://schemas.openxmlformats.org/presentationml/2006/ole">
            <mc:AlternateContent xmlns:mc="http://schemas.openxmlformats.org/markup-compatibility/2006">
              <mc:Choice xmlns:v="urn:schemas-microsoft-com:vml" Requires="v">
                <p:oleObj spid="_x0000_s6109" name="Equation" r:id="rId9" imgW="1282680" imgH="736560" progId="Equation.DSMT4">
                  <p:embed/>
                </p:oleObj>
              </mc:Choice>
              <mc:Fallback>
                <p:oleObj name="Equation" r:id="rId9" imgW="1282680" imgH="736560" progId="Equation.DSMT4">
                  <p:embed/>
                  <p:pic>
                    <p:nvPicPr>
                      <p:cNvPr id="8" name="Object 7"/>
                      <p:cNvPicPr/>
                      <p:nvPr/>
                    </p:nvPicPr>
                    <p:blipFill>
                      <a:blip r:embed="rId10"/>
                      <a:stretch>
                        <a:fillRect/>
                      </a:stretch>
                    </p:blipFill>
                    <p:spPr>
                      <a:xfrm>
                        <a:off x="1292639" y="3926091"/>
                        <a:ext cx="1904782" cy="744778"/>
                      </a:xfrm>
                      <a:prstGeom prst="rect">
                        <a:avLst/>
                      </a:prstGeom>
                    </p:spPr>
                  </p:pic>
                </p:oleObj>
              </mc:Fallback>
            </mc:AlternateContent>
          </a:graphicData>
        </a:graphic>
      </p:graphicFrame>
    </p:spTree>
    <p:extLst>
      <p:ext uri="{BB962C8B-B14F-4D97-AF65-F5344CB8AC3E}">
        <p14:creationId xmlns:p14="http://schemas.microsoft.com/office/powerpoint/2010/main" val="4228239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logic expressions </a:t>
            </a:r>
            <a:r>
              <a:rPr lang="en-US" sz="2000" b="0" dirty="0"/>
              <a:t>(2 of 2)</a:t>
            </a:r>
          </a:p>
        </p:txBody>
      </p:sp>
      <p:sp>
        <p:nvSpPr>
          <p:cNvPr id="4" name="Text Placeholder 2"/>
          <p:cNvSpPr>
            <a:spLocks noGrp="1"/>
          </p:cNvSpPr>
          <p:nvPr>
            <p:ph type="body" idx="13"/>
          </p:nvPr>
        </p:nvSpPr>
        <p:spPr>
          <a:xfrm>
            <a:off x="457200" y="1603461"/>
            <a:ext cx="8229600" cy="1739400"/>
          </a:xfrm>
        </p:spPr>
        <p:txBody>
          <a:bodyPr/>
          <a:lstStyle/>
          <a:p>
            <a:r>
              <a:rPr lang="en-US" altLang="en-US" dirty="0"/>
              <a:t>Relational operators cannot be “chained” as in algebra.</a:t>
            </a:r>
          </a:p>
          <a:p>
            <a:pPr lvl="2">
              <a:lnSpc>
                <a:spcPct val="80000"/>
              </a:lnSpc>
              <a:buFontTx/>
              <a:buNone/>
            </a:pPr>
            <a:r>
              <a:rPr lang="en-US" altLang="en-US" b="1" dirty="0">
                <a:solidFill>
                  <a:schemeClr val="tx1"/>
                </a:solidFill>
              </a:rPr>
              <a:t>2 &lt;= x</a:t>
            </a:r>
            <a:r>
              <a:rPr lang="en-US" altLang="en-US" dirty="0">
                <a:solidFill>
                  <a:schemeClr val="tx1"/>
                </a:solidFill>
              </a:rPr>
              <a:t> &lt;= 10</a:t>
            </a:r>
          </a:p>
          <a:p>
            <a:pPr lvl="2">
              <a:lnSpc>
                <a:spcPct val="80000"/>
              </a:lnSpc>
              <a:buFontTx/>
              <a:buNone/>
            </a:pPr>
            <a:r>
              <a:rPr lang="en-US" altLang="en-US" dirty="0">
                <a:solidFill>
                  <a:schemeClr val="tx1"/>
                </a:solidFill>
              </a:rPr>
              <a:t>true   &lt;= 10                (assume that x is 15)</a:t>
            </a:r>
            <a:endParaRPr lang="en-US" altLang="en-US" b="1" dirty="0">
              <a:solidFill>
                <a:schemeClr val="tx1"/>
              </a:solidFill>
            </a:endParaRPr>
          </a:p>
          <a:p>
            <a:pPr lvl="2">
              <a:lnSpc>
                <a:spcPct val="80000"/>
              </a:lnSpc>
              <a:buFontTx/>
              <a:buNone/>
            </a:pPr>
            <a:r>
              <a:rPr lang="en-US" altLang="en-US" dirty="0">
                <a:solidFill>
                  <a:schemeClr val="tx1"/>
                </a:solidFill>
              </a:rPr>
              <a:t>error!</a:t>
            </a:r>
          </a:p>
        </p:txBody>
      </p:sp>
      <p:sp>
        <p:nvSpPr>
          <p:cNvPr id="5" name="Text Placeholder 3"/>
          <p:cNvSpPr>
            <a:spLocks noGrp="1"/>
          </p:cNvSpPr>
          <p:nvPr>
            <p:ph type="body" idx="14"/>
          </p:nvPr>
        </p:nvSpPr>
        <p:spPr>
          <a:xfrm>
            <a:off x="457200" y="3577811"/>
            <a:ext cx="8229600" cy="1650172"/>
          </a:xfrm>
        </p:spPr>
        <p:txBody>
          <a:bodyPr/>
          <a:lstStyle/>
          <a:p>
            <a:pPr lvl="1"/>
            <a:r>
              <a:rPr lang="en-US" altLang="en-US" dirty="0">
                <a:solidFill>
                  <a:schemeClr val="tx1"/>
                </a:solidFill>
              </a:rPr>
              <a:t>Instead, combine multiple tests with &amp;&amp; or ||</a:t>
            </a:r>
            <a:endParaRPr lang="en-US" altLang="en-US" b="1" dirty="0">
              <a:solidFill>
                <a:schemeClr val="tx1"/>
              </a:solidFill>
            </a:endParaRPr>
          </a:p>
          <a:p>
            <a:pPr lvl="2">
              <a:lnSpc>
                <a:spcPct val="80000"/>
              </a:lnSpc>
              <a:buFontTx/>
              <a:buNone/>
            </a:pPr>
            <a:r>
              <a:rPr lang="en-US" altLang="en-US" b="1" dirty="0">
                <a:solidFill>
                  <a:schemeClr val="tx1"/>
                </a:solidFill>
              </a:rPr>
              <a:t>2 &lt;= x</a:t>
            </a:r>
            <a:r>
              <a:rPr lang="en-US" altLang="en-US" dirty="0">
                <a:solidFill>
                  <a:schemeClr val="tx1"/>
                </a:solidFill>
              </a:rPr>
              <a:t> &amp;&amp; </a:t>
            </a:r>
            <a:r>
              <a:rPr lang="en-US" altLang="en-US" b="1" dirty="0">
                <a:solidFill>
                  <a:schemeClr val="tx1"/>
                </a:solidFill>
              </a:rPr>
              <a:t>x &lt;= 10</a:t>
            </a:r>
            <a:endParaRPr lang="en-US" altLang="en-US" dirty="0">
              <a:solidFill>
                <a:schemeClr val="tx1"/>
              </a:solidFill>
            </a:endParaRPr>
          </a:p>
          <a:p>
            <a:pPr lvl="2">
              <a:lnSpc>
                <a:spcPct val="80000"/>
              </a:lnSpc>
              <a:buFontTx/>
              <a:buNone/>
            </a:pPr>
            <a:r>
              <a:rPr lang="en-US" altLang="en-US" b="1" dirty="0">
                <a:solidFill>
                  <a:schemeClr val="tx1"/>
                </a:solidFill>
              </a:rPr>
              <a:t>true   &amp;&amp; false</a:t>
            </a:r>
          </a:p>
          <a:p>
            <a:pPr lvl="2">
              <a:lnSpc>
                <a:spcPct val="80000"/>
              </a:lnSpc>
              <a:buFontTx/>
              <a:buNone/>
            </a:pPr>
            <a:r>
              <a:rPr lang="en-US" altLang="en-US" dirty="0">
                <a:solidFill>
                  <a:schemeClr val="tx1"/>
                </a:solidFill>
              </a:rPr>
              <a:t>false</a:t>
            </a:r>
          </a:p>
        </p:txBody>
      </p:sp>
    </p:spTree>
    <p:extLst>
      <p:ext uri="{BB962C8B-B14F-4D97-AF65-F5344CB8AC3E}">
        <p14:creationId xmlns:p14="http://schemas.microsoft.com/office/powerpoint/2010/main" val="2023003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Questions</a:t>
            </a:r>
          </a:p>
        </p:txBody>
      </p:sp>
      <p:sp>
        <p:nvSpPr>
          <p:cNvPr id="3" name="Text Placeholder 2"/>
          <p:cNvSpPr>
            <a:spLocks noGrp="1"/>
          </p:cNvSpPr>
          <p:nvPr>
            <p:ph type="body" idx="1"/>
          </p:nvPr>
        </p:nvSpPr>
        <p:spPr>
          <a:xfrm>
            <a:off x="457200" y="1600201"/>
            <a:ext cx="8229600" cy="384334"/>
          </a:xfrm>
        </p:spPr>
        <p:txBody>
          <a:bodyPr/>
          <a:lstStyle/>
          <a:p>
            <a:r>
              <a:rPr lang="en-US" altLang="en-US" sz="2000" dirty="0"/>
              <a:t>What is the result of each of the following expressions?</a:t>
            </a:r>
          </a:p>
        </p:txBody>
      </p:sp>
      <p:pic>
        <p:nvPicPr>
          <p:cNvPr id="6" name="Picture 3" descr="Computer code has 3 lines. The lines read as follows. Line 1. i n t, x equals 42 semicolon. Line 2. i n t, y equals 17 semicolon. Line 3. i n t, z equals 25 semicolon. Five expressions are below the computer code and are as follows. y left angle bracket x ampersand ampersand y left angle bracket equals z. x percent 2 equals equals y percent 2 I I x percent 2 equals equals z percent 2. x left angle bracket equals y plus z ampersand ampersand x right angle bracket equals y plus z. exclamation point left parenthesis x left angle bracket y ampersand ampersand x left angle bracket z right parenthesis. left parenthesis x plus y right parenthesis percent 2 equals equals 0 pipe pipe exclamation point left parenthesis left parenthesis z minus y right parenthesis percent 2 equals equals 0 right parenthesis. The answers for the expressions are, true, false, true, true, false."/>
          <p:cNvPicPr>
            <a:picLocks noChangeAspect="1"/>
          </p:cNvPicPr>
          <p:nvPr/>
        </p:nvPicPr>
        <p:blipFill>
          <a:blip r:embed="rId2"/>
          <a:stretch>
            <a:fillRect/>
          </a:stretch>
        </p:blipFill>
        <p:spPr>
          <a:xfrm>
            <a:off x="1066800" y="2093878"/>
            <a:ext cx="5876925" cy="3187221"/>
          </a:xfrm>
          <a:prstGeom prst="rect">
            <a:avLst/>
          </a:prstGeom>
        </p:spPr>
      </p:pic>
      <p:sp>
        <p:nvSpPr>
          <p:cNvPr id="4" name="Text Placeholder 4"/>
          <p:cNvSpPr>
            <a:spLocks noGrp="1"/>
          </p:cNvSpPr>
          <p:nvPr>
            <p:ph type="body" idx="13"/>
          </p:nvPr>
        </p:nvSpPr>
        <p:spPr>
          <a:xfrm>
            <a:off x="457200" y="5390443"/>
            <a:ext cx="8229600" cy="726078"/>
          </a:xfrm>
        </p:spPr>
        <p:txBody>
          <a:bodyPr/>
          <a:lstStyle/>
          <a:p>
            <a:r>
              <a:rPr lang="en-US" altLang="en-US" sz="2000" dirty="0"/>
              <a:t>Exercise: Write a program that prompts for information about a person and uses it to decide whether to date them.</a:t>
            </a:r>
            <a:endParaRPr lang="en-US" altLang="en-US" sz="2000" dirty="0">
              <a:latin typeface="Courier New" panose="02070309020205020404" pitchFamily="49" charset="0"/>
            </a:endParaRPr>
          </a:p>
        </p:txBody>
      </p:sp>
    </p:spTree>
    <p:extLst>
      <p:ext uri="{BB962C8B-B14F-4D97-AF65-F5344CB8AC3E}">
        <p14:creationId xmlns:p14="http://schemas.microsoft.com/office/powerpoint/2010/main" val="59863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if Statement</a:t>
            </a:r>
          </a:p>
        </p:txBody>
      </p:sp>
      <p:sp>
        <p:nvSpPr>
          <p:cNvPr id="3" name="Content Placeholder 2"/>
          <p:cNvSpPr>
            <a:spLocks noGrp="1"/>
          </p:cNvSpPr>
          <p:nvPr>
            <p:ph type="body" idx="1"/>
          </p:nvPr>
        </p:nvSpPr>
        <p:spPr>
          <a:xfrm>
            <a:off x="457200" y="1600200"/>
            <a:ext cx="8229600" cy="493678"/>
          </a:xfrm>
        </p:spPr>
        <p:txBody>
          <a:bodyPr/>
          <a:lstStyle/>
          <a:p>
            <a:pPr marL="432" indent="0">
              <a:buNone/>
            </a:pPr>
            <a:r>
              <a:rPr lang="en-US" altLang="en-US" dirty="0"/>
              <a:t>Executes a block of statements only if a test is true</a:t>
            </a:r>
          </a:p>
        </p:txBody>
      </p:sp>
      <p:pic>
        <p:nvPicPr>
          <p:cNvPr id="8" name="Picture 3" descr="Computer code has 5 lines. The lines read as follows. Line 1. if left parenthesis test right parenthesis left brace. Line 2, indented once. statement semicolon. Line 3, indented once. An incomplete line of code. Line 4, indented once. statement semicolon. Line 5. right brace."/>
          <p:cNvPicPr>
            <a:picLocks noChangeAspect="1"/>
          </p:cNvPicPr>
          <p:nvPr/>
        </p:nvPicPr>
        <p:blipFill>
          <a:blip r:embed="rId2"/>
          <a:stretch>
            <a:fillRect/>
          </a:stretch>
        </p:blipFill>
        <p:spPr>
          <a:xfrm>
            <a:off x="954778" y="2231456"/>
            <a:ext cx="2543175" cy="1809750"/>
          </a:xfrm>
          <a:prstGeom prst="rect">
            <a:avLst/>
          </a:prstGeom>
        </p:spPr>
      </p:pic>
      <p:pic>
        <p:nvPicPr>
          <p:cNvPr id="7" name="Picture 4" descr="A flowchart begins with the question, is the test true? If the answer to the question is yes, execute the controlled statement or statements and then execute statement after if statement. If the answer is no, execute statement after if stat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6837" y="2093878"/>
            <a:ext cx="2239963" cy="2095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5"/>
          <p:cNvSpPr>
            <a:spLocks noGrp="1"/>
          </p:cNvSpPr>
          <p:nvPr>
            <p:ph type="body" idx="13"/>
          </p:nvPr>
        </p:nvSpPr>
        <p:spPr>
          <a:xfrm>
            <a:off x="457200" y="4041206"/>
            <a:ext cx="1769166" cy="451281"/>
          </a:xfrm>
        </p:spPr>
        <p:txBody>
          <a:bodyPr/>
          <a:lstStyle/>
          <a:p>
            <a:r>
              <a:rPr lang="en-US" dirty="0"/>
              <a:t>Example:</a:t>
            </a:r>
          </a:p>
        </p:txBody>
      </p:sp>
      <p:pic>
        <p:nvPicPr>
          <p:cNvPr id="9" name="Picture 6" descr="Computer code has 4 lines. The lines read as follows. Line 1. double g p a equals console period next Double left parenthesis right parenthesis semicolon. Line 2. if left parenthesis g p a right angle bracket equals 2.0 right parenthesis left brace. Line 3, indented once. System period out period print l n left parenthesis double quote Application accepted period double quote right parenthesis semicolon. Line 4. right brace."/>
          <p:cNvPicPr>
            <a:picLocks noChangeAspect="1"/>
          </p:cNvPicPr>
          <p:nvPr/>
        </p:nvPicPr>
        <p:blipFill>
          <a:blip r:embed="rId4"/>
          <a:stretch>
            <a:fillRect/>
          </a:stretch>
        </p:blipFill>
        <p:spPr>
          <a:xfrm>
            <a:off x="600075" y="4593586"/>
            <a:ext cx="8086725" cy="1352550"/>
          </a:xfrm>
          <a:prstGeom prst="rect">
            <a:avLst/>
          </a:prstGeom>
        </p:spPr>
      </p:pic>
    </p:spTree>
    <p:extLst>
      <p:ext uri="{BB962C8B-B14F-4D97-AF65-F5344CB8AC3E}">
        <p14:creationId xmlns:p14="http://schemas.microsoft.com/office/powerpoint/2010/main" val="1461962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Factoring if/else Code</a:t>
            </a:r>
          </a:p>
        </p:txBody>
      </p:sp>
      <p:sp>
        <p:nvSpPr>
          <p:cNvPr id="3" name="Content Placeholder 2"/>
          <p:cNvSpPr>
            <a:spLocks noGrp="1"/>
          </p:cNvSpPr>
          <p:nvPr>
            <p:ph type="body" idx="1"/>
          </p:nvPr>
        </p:nvSpPr>
        <p:spPr>
          <a:xfrm>
            <a:off x="457200" y="1600201"/>
            <a:ext cx="8229600" cy="1295400"/>
          </a:xfrm>
        </p:spPr>
        <p:txBody>
          <a:bodyPr/>
          <a:lstStyle/>
          <a:p>
            <a:r>
              <a:rPr lang="en-US" altLang="en-US" sz="2000" b="1" dirty="0"/>
              <a:t>factoring</a:t>
            </a:r>
            <a:r>
              <a:rPr lang="en-US" altLang="en-US" sz="2000" dirty="0"/>
              <a:t>: Extracting common/redundant code.</a:t>
            </a:r>
          </a:p>
          <a:p>
            <a:pPr lvl="1"/>
            <a:r>
              <a:rPr lang="en-US" altLang="en-US" sz="2000" dirty="0"/>
              <a:t>Can reduce or eliminate redundancy from </a:t>
            </a:r>
            <a:r>
              <a:rPr lang="en-US" altLang="en-US" sz="2000" b="1" dirty="0"/>
              <a:t>if/else </a:t>
            </a:r>
            <a:r>
              <a:rPr lang="en-US" altLang="en-US" sz="2000" dirty="0"/>
              <a:t>code.</a:t>
            </a:r>
          </a:p>
          <a:p>
            <a:r>
              <a:rPr lang="en-US" altLang="en-US" sz="2000" dirty="0"/>
              <a:t>Example:</a:t>
            </a:r>
          </a:p>
        </p:txBody>
      </p:sp>
      <p:pic>
        <p:nvPicPr>
          <p:cNvPr id="4" name="Picture 3" descr="Computer code has 14 lines. The lines read as follows. Line 1. if left parenthesis a equals equals 1 right parenthesis left brace. Line 2, indented once. System period out period print l n left parenthesis a right parenthesis semicolon. Line 3, indented once. x equals 3 semicolon. Line 4, indented once. b equals b plus x semicolon. Line 5. right brace else if left parenthesis a equals equals 2 right parenthesis left brace. Line 6, indented once. System period out period print l n left parenthesis a right parenthesis semicolon. Line 7, indented once. x equals 6 semicolon. Line 8, indented once. y equals y plus 10 semicolon. Line 9, indented once. b equals b plus x semicolon. Line 10. right brace else left brace forward slash forward slash a equals equals 3. Line 11, indented once. System period out period print l n left parenthesis a right parenthesis semicolon. Line 12, indented once. x equals 9 semicolon. Line 13, indented once. b equals b plus x semicolon. Line 14. right brace."/>
          <p:cNvPicPr>
            <a:picLocks noChangeAspect="1"/>
          </p:cNvPicPr>
          <p:nvPr/>
        </p:nvPicPr>
        <p:blipFill>
          <a:blip r:embed="rId2"/>
          <a:stretch>
            <a:fillRect/>
          </a:stretch>
        </p:blipFill>
        <p:spPr>
          <a:xfrm>
            <a:off x="1047750" y="2895601"/>
            <a:ext cx="3561669" cy="3324224"/>
          </a:xfrm>
          <a:prstGeom prst="rect">
            <a:avLst/>
          </a:prstGeom>
        </p:spPr>
      </p:pic>
      <p:grpSp>
        <p:nvGrpSpPr>
          <p:cNvPr id="5" name="Group 4" descr="The common computer code has 6 lines. The lines read as follows. Line 1. System period out period print l n left parenthesis a right parenthesis semicolon. Line 2. x equals 3 asterisk a semicolon. Line 3. if left parenthesis a equals equals 2 right parenthesis left brace. Line 4, indented once. y equals y plus 10 semicolon. Line 5. right brace. Line 6. b equals b plus x semicolon. "/>
          <p:cNvGrpSpPr>
            <a:grpSpLocks/>
          </p:cNvGrpSpPr>
          <p:nvPr/>
        </p:nvGrpSpPr>
        <p:grpSpPr bwMode="auto">
          <a:xfrm>
            <a:off x="4752975" y="2946935"/>
            <a:ext cx="3783454" cy="3099317"/>
            <a:chOff x="2674" y="1891"/>
            <a:chExt cx="2942" cy="2300"/>
          </a:xfrm>
        </p:grpSpPr>
        <p:sp>
          <p:nvSpPr>
            <p:cNvPr id="6" name="Text Box 5"/>
            <p:cNvSpPr txBox="1">
              <a:spLocks noChangeArrowheads="1"/>
            </p:cNvSpPr>
            <p:nvPr/>
          </p:nvSpPr>
          <p:spPr bwMode="auto">
            <a:xfrm>
              <a:off x="3552" y="2448"/>
              <a:ext cx="2064" cy="11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latin typeface="Courier New" panose="02070309020205020404" pitchFamily="49" charset="0"/>
                  <a:cs typeface="Times New Roman" panose="02020603050405020304" pitchFamily="18" charset="0"/>
                </a:rPr>
                <a:t>System.out.println(a);</a:t>
              </a:r>
            </a:p>
            <a:p>
              <a:pPr algn="l"/>
              <a:r>
                <a:rPr lang="en-US" altLang="en-US" dirty="0">
                  <a:latin typeface="Courier New" panose="02070309020205020404" pitchFamily="49" charset="0"/>
                  <a:cs typeface="Times New Roman" panose="02020603050405020304" pitchFamily="18" charset="0"/>
                </a:rPr>
                <a:t>x = 3 * a;</a:t>
              </a:r>
            </a:p>
            <a:p>
              <a:pPr algn="l"/>
              <a:r>
                <a:rPr lang="en-US" altLang="en-US" dirty="0">
                  <a:latin typeface="Courier New" panose="02070309020205020404" pitchFamily="49" charset="0"/>
                  <a:cs typeface="Times New Roman" panose="02020603050405020304" pitchFamily="18" charset="0"/>
                </a:rPr>
                <a:t>if (a == 2) {</a:t>
              </a:r>
            </a:p>
            <a:p>
              <a:pPr algn="l"/>
              <a:r>
                <a:rPr lang="en-US" altLang="en-US" dirty="0">
                  <a:latin typeface="Courier New" panose="02070309020205020404" pitchFamily="49" charset="0"/>
                  <a:cs typeface="Times New Roman" panose="02020603050405020304" pitchFamily="18" charset="0"/>
                </a:rPr>
                <a:t>    y = y + 10;</a:t>
              </a:r>
            </a:p>
            <a:p>
              <a:pPr algn="l"/>
              <a:r>
                <a:rPr lang="en-US" altLang="en-US" dirty="0">
                  <a:latin typeface="Courier New" panose="02070309020205020404" pitchFamily="49" charset="0"/>
                  <a:cs typeface="Times New Roman" panose="02020603050405020304" pitchFamily="18" charset="0"/>
                </a:rPr>
                <a:t>}</a:t>
              </a:r>
            </a:p>
            <a:p>
              <a:pPr algn="l"/>
              <a:r>
                <a:rPr lang="en-US" altLang="en-US" dirty="0">
                  <a:latin typeface="Courier New" panose="02070309020205020404" pitchFamily="49" charset="0"/>
                  <a:cs typeface="Times New Roman" panose="02020603050405020304" pitchFamily="18" charset="0"/>
                </a:rPr>
                <a:t>b = b + x;</a:t>
              </a:r>
            </a:p>
          </p:txBody>
        </p:sp>
        <p:grpSp>
          <p:nvGrpSpPr>
            <p:cNvPr id="7" name="Group 6"/>
            <p:cNvGrpSpPr>
              <a:grpSpLocks/>
            </p:cNvGrpSpPr>
            <p:nvPr/>
          </p:nvGrpSpPr>
          <p:grpSpPr bwMode="auto">
            <a:xfrm>
              <a:off x="2674" y="1891"/>
              <a:ext cx="878" cy="2300"/>
              <a:chOff x="2674" y="1891"/>
              <a:chExt cx="878" cy="2300"/>
            </a:xfrm>
          </p:grpSpPr>
          <p:sp>
            <p:nvSpPr>
              <p:cNvPr id="8" name="Line 7"/>
              <p:cNvSpPr>
                <a:spLocks noChangeShapeType="1"/>
              </p:cNvSpPr>
              <p:nvPr/>
            </p:nvSpPr>
            <p:spPr bwMode="auto">
              <a:xfrm flipV="1">
                <a:off x="3119" y="3042"/>
                <a:ext cx="433"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9" name="AutoShape 8"/>
              <p:cNvSpPr>
                <a:spLocks/>
              </p:cNvSpPr>
              <p:nvPr/>
            </p:nvSpPr>
            <p:spPr bwMode="auto">
              <a:xfrm>
                <a:off x="2674" y="1891"/>
                <a:ext cx="428" cy="2300"/>
              </a:xfrm>
              <a:prstGeom prst="rightBrace">
                <a:avLst>
                  <a:gd name="adj1" fmla="val 44792"/>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grpSp>
    </p:spTree>
    <p:extLst>
      <p:ext uri="{BB962C8B-B14F-4D97-AF65-F5344CB8AC3E}">
        <p14:creationId xmlns:p14="http://schemas.microsoft.com/office/powerpoint/2010/main" val="2371376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solidFill>
            <a:srgbClr val="00B0F0"/>
          </a:solidFill>
        </p:spPr>
        <p:txBody>
          <a:bodyPr/>
          <a:lstStyle/>
          <a:p>
            <a:r>
              <a:rPr lang="en-US" sz="4400" dirty="0">
                <a:solidFill>
                  <a:schemeClr val="bg1"/>
                </a:solidFill>
              </a:rPr>
              <a:t>In-Class Assignment 1, Part 3</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a:xfrm>
            <a:off x="457200" y="1398069"/>
            <a:ext cx="8229600" cy="4525963"/>
          </a:xfrm>
        </p:spPr>
        <p:txBody>
          <a:bodyPr/>
          <a:lstStyle/>
          <a:p>
            <a:r>
              <a:rPr lang="en-US" dirty="0"/>
              <a:t>Update the main program in the </a:t>
            </a:r>
            <a:r>
              <a:rPr lang="en-US" b="1" dirty="0" err="1"/>
              <a:t>MathOps</a:t>
            </a:r>
            <a:r>
              <a:rPr lang="en-US" dirty="0"/>
              <a:t> class to do the following:</a:t>
            </a:r>
          </a:p>
          <a:p>
            <a:pPr lvl="1"/>
            <a:r>
              <a:rPr lang="en-US" dirty="0"/>
              <a:t>Change the conditions in the if statements so that both upper case and lower case letters are checked.</a:t>
            </a:r>
          </a:p>
          <a:p>
            <a:pPr lvl="1"/>
            <a:r>
              <a:rPr lang="en-US" dirty="0"/>
              <a:t>When checking for division, add a third check to make sure the second number entered is not 0.</a:t>
            </a:r>
          </a:p>
        </p:txBody>
      </p:sp>
    </p:spTree>
    <p:extLst>
      <p:ext uri="{BB962C8B-B14F-4D97-AF65-F5344CB8AC3E}">
        <p14:creationId xmlns:p14="http://schemas.microsoft.com/office/powerpoint/2010/main" val="1646114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if/else Statement</a:t>
            </a:r>
          </a:p>
        </p:txBody>
      </p:sp>
      <p:sp>
        <p:nvSpPr>
          <p:cNvPr id="3" name="Content Placeholder 2"/>
          <p:cNvSpPr>
            <a:spLocks noGrp="1"/>
          </p:cNvSpPr>
          <p:nvPr>
            <p:ph type="body" idx="1"/>
          </p:nvPr>
        </p:nvSpPr>
        <p:spPr>
          <a:xfrm>
            <a:off x="457200" y="1600200"/>
            <a:ext cx="8229600" cy="493678"/>
          </a:xfrm>
        </p:spPr>
        <p:txBody>
          <a:bodyPr/>
          <a:lstStyle/>
          <a:p>
            <a:pPr marL="432" indent="0">
              <a:buNone/>
            </a:pPr>
            <a:r>
              <a:rPr lang="en-US" altLang="en-US" dirty="0"/>
              <a:t>Executes one block if a test is true, another if false</a:t>
            </a:r>
          </a:p>
        </p:txBody>
      </p:sp>
      <p:pic>
        <p:nvPicPr>
          <p:cNvPr id="5" name="Picture 3" descr="Computer code has 5 lines. The lines read as follows. Line 1. if left parenthesis test right parenthesis left brace. Line 2, indented once. statement or statements semicolon. Line 3. right brace else left brace. Line 4, indented once. statement or statements semicolon. Line 5. right brace."/>
          <p:cNvPicPr>
            <a:picLocks noChangeAspect="1"/>
          </p:cNvPicPr>
          <p:nvPr/>
        </p:nvPicPr>
        <p:blipFill>
          <a:blip r:embed="rId2"/>
          <a:stretch>
            <a:fillRect/>
          </a:stretch>
        </p:blipFill>
        <p:spPr>
          <a:xfrm>
            <a:off x="990946" y="2194977"/>
            <a:ext cx="2838450" cy="1743075"/>
          </a:xfrm>
          <a:prstGeom prst="rect">
            <a:avLst/>
          </a:prstGeom>
        </p:spPr>
      </p:pic>
      <p:pic>
        <p:nvPicPr>
          <p:cNvPr id="10" name="Picture 4" descr="if_el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2425" y="2155471"/>
            <a:ext cx="3254375" cy="2111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5"/>
          <p:cNvSpPr>
            <a:spLocks noGrp="1"/>
          </p:cNvSpPr>
          <p:nvPr>
            <p:ph type="body" idx="13"/>
          </p:nvPr>
        </p:nvSpPr>
        <p:spPr>
          <a:xfrm>
            <a:off x="457200" y="4041206"/>
            <a:ext cx="1769166" cy="451281"/>
          </a:xfrm>
        </p:spPr>
        <p:txBody>
          <a:bodyPr/>
          <a:lstStyle/>
          <a:p>
            <a:r>
              <a:rPr lang="en-US" dirty="0"/>
              <a:t>Example:</a:t>
            </a:r>
          </a:p>
        </p:txBody>
      </p:sp>
      <p:pic>
        <p:nvPicPr>
          <p:cNvPr id="6" name="Picture 6" descr="Computer code has 6 lines. The lines read as follows. Line 1. double g p a equals console period next Double left parenthesis right parenthesis semicolon. Line 2. if left parenthesis g p a right angle bracket equals 2.0 right parentheses left brace. Line 3, indented once. System period out period print l n left parenthesis double quote Welcome to Mars University exclamation point double quote right parenthesis semicolon. Line 4. right brace else left brace. Line 5, indented once. System period out period print l n left parenthesis double quote Application denied period double quote right parenthesis semicolon. Line 6. Right brace. "/>
          <p:cNvPicPr>
            <a:picLocks noChangeAspect="1"/>
          </p:cNvPicPr>
          <p:nvPr/>
        </p:nvPicPr>
        <p:blipFill>
          <a:blip r:embed="rId4"/>
          <a:stretch>
            <a:fillRect/>
          </a:stretch>
        </p:blipFill>
        <p:spPr>
          <a:xfrm>
            <a:off x="919162" y="4595641"/>
            <a:ext cx="7767638" cy="1705762"/>
          </a:xfrm>
          <a:prstGeom prst="rect">
            <a:avLst/>
          </a:prstGeom>
        </p:spPr>
      </p:pic>
    </p:spTree>
    <p:extLst>
      <p:ext uri="{BB962C8B-B14F-4D97-AF65-F5344CB8AC3E}">
        <p14:creationId xmlns:p14="http://schemas.microsoft.com/office/powerpoint/2010/main" val="83048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Expressions</a:t>
            </a:r>
          </a:p>
        </p:txBody>
      </p:sp>
      <p:sp>
        <p:nvSpPr>
          <p:cNvPr id="3" name="Content Placeholder 2"/>
          <p:cNvSpPr>
            <a:spLocks noGrp="1"/>
          </p:cNvSpPr>
          <p:nvPr>
            <p:ph type="body" idx="1"/>
          </p:nvPr>
        </p:nvSpPr>
        <p:spPr>
          <a:xfrm>
            <a:off x="457200" y="1600200"/>
            <a:ext cx="8229600" cy="493678"/>
          </a:xfrm>
        </p:spPr>
        <p:txBody>
          <a:bodyPr/>
          <a:lstStyle/>
          <a:p>
            <a:pPr marL="432" indent="0">
              <a:buNone/>
            </a:pPr>
            <a:r>
              <a:rPr lang="en-US" altLang="en-US" sz="2000" dirty="0">
                <a:latin typeface="Courier New" panose="02070309020205020404" pitchFamily="49" charset="0"/>
                <a:cs typeface="Courier New" panose="02070309020205020404" pitchFamily="49" charset="0"/>
              </a:rPr>
              <a:t>if</a:t>
            </a:r>
            <a:r>
              <a:rPr lang="en-US" altLang="en-US" sz="2000" dirty="0"/>
              <a:t> statements and </a:t>
            </a:r>
            <a:r>
              <a:rPr lang="en-US" altLang="en-US" sz="2000" dirty="0">
                <a:latin typeface="Courier New" panose="02070309020205020404" pitchFamily="49" charset="0"/>
                <a:cs typeface="Courier New" panose="02070309020205020404" pitchFamily="49" charset="0"/>
              </a:rPr>
              <a:t>for</a:t>
            </a:r>
            <a:r>
              <a:rPr lang="en-US" altLang="en-US" sz="2000" b="1" dirty="0"/>
              <a:t> </a:t>
            </a:r>
            <a:r>
              <a:rPr lang="en-US" altLang="en-US" sz="2000" dirty="0"/>
              <a:t>loops both use logical tests.</a:t>
            </a:r>
          </a:p>
        </p:txBody>
      </p:sp>
      <p:pic>
        <p:nvPicPr>
          <p:cNvPr id="7" name="Picture 3" descr="Computer code has two lines. The lines read as follows. Line 1. For left parenthesis i n t i = 1 semicolon i left angle bracket equals 10 semicolon i + + right parenthesis left brace unspecified. Line 2. if left parenthesis i left angle bracket equals 10 right parenthesis right brace unspecified. "/>
          <p:cNvPicPr>
            <a:picLocks noChangeAspect="1"/>
          </p:cNvPicPr>
          <p:nvPr/>
        </p:nvPicPr>
        <p:blipFill>
          <a:blip r:embed="rId3"/>
          <a:stretch>
            <a:fillRect/>
          </a:stretch>
        </p:blipFill>
        <p:spPr>
          <a:xfrm>
            <a:off x="1219200" y="2143143"/>
            <a:ext cx="6162675" cy="723900"/>
          </a:xfrm>
          <a:prstGeom prst="rect">
            <a:avLst/>
          </a:prstGeom>
        </p:spPr>
      </p:pic>
      <p:sp>
        <p:nvSpPr>
          <p:cNvPr id="4" name="Text Placeholder 4"/>
          <p:cNvSpPr>
            <a:spLocks noGrp="1"/>
          </p:cNvSpPr>
          <p:nvPr>
            <p:ph type="body" idx="13"/>
          </p:nvPr>
        </p:nvSpPr>
        <p:spPr>
          <a:xfrm>
            <a:off x="457199" y="2922812"/>
            <a:ext cx="7812157" cy="858614"/>
          </a:xfrm>
        </p:spPr>
        <p:txBody>
          <a:bodyPr/>
          <a:lstStyle/>
          <a:p>
            <a:pPr lvl="1"/>
            <a:r>
              <a:rPr lang="en-US" sz="2000" dirty="0"/>
              <a:t>These are boolean expressions, seen in Ch. 5.</a:t>
            </a:r>
          </a:p>
          <a:p>
            <a:r>
              <a:rPr lang="en-US" sz="2000" b="1" dirty="0"/>
              <a:t>Tests use relational operators:</a:t>
            </a:r>
          </a:p>
        </p:txBody>
      </p:sp>
      <p:graphicFrame>
        <p:nvGraphicFramePr>
          <p:cNvPr id="8" name="Table 5"/>
          <p:cNvGraphicFramePr>
            <a:graphicFrameLocks noGrp="1"/>
          </p:cNvGraphicFramePr>
          <p:nvPr>
            <p:extLst>
              <p:ext uri="{D42A27DB-BD31-4B8C-83A1-F6EECF244321}">
                <p14:modId xmlns:p14="http://schemas.microsoft.com/office/powerpoint/2010/main" val="918985937"/>
              </p:ext>
            </p:extLst>
          </p:nvPr>
        </p:nvGraphicFramePr>
        <p:xfrm>
          <a:off x="1219200" y="3883025"/>
          <a:ext cx="6735763" cy="2346960"/>
        </p:xfrm>
        <a:graphic>
          <a:graphicData uri="http://schemas.openxmlformats.org/drawingml/2006/table">
            <a:tbl>
              <a:tblPr firstRow="1"/>
              <a:tblGrid>
                <a:gridCol w="1333500">
                  <a:extLst>
                    <a:ext uri="{9D8B030D-6E8A-4147-A177-3AD203B41FA5}">
                      <a16:colId xmlns:a16="http://schemas.microsoft.com/office/drawing/2014/main" val="1049822188"/>
                    </a:ext>
                  </a:extLst>
                </a:gridCol>
                <a:gridCol w="2947988">
                  <a:extLst>
                    <a:ext uri="{9D8B030D-6E8A-4147-A177-3AD203B41FA5}">
                      <a16:colId xmlns:a16="http://schemas.microsoft.com/office/drawing/2014/main" val="2563935536"/>
                    </a:ext>
                  </a:extLst>
                </a:gridCol>
                <a:gridCol w="1549400">
                  <a:extLst>
                    <a:ext uri="{9D8B030D-6E8A-4147-A177-3AD203B41FA5}">
                      <a16:colId xmlns:a16="http://schemas.microsoft.com/office/drawing/2014/main" val="1420523608"/>
                    </a:ext>
                  </a:extLst>
                </a:gridCol>
                <a:gridCol w="904875">
                  <a:extLst>
                    <a:ext uri="{9D8B030D-6E8A-4147-A177-3AD203B41FA5}">
                      <a16:colId xmlns:a16="http://schemas.microsoft.com/office/drawing/2014/main" val="4150044217"/>
                    </a:ext>
                  </a:extLst>
                </a:gridCol>
              </a:tblGrid>
              <a:tr h="2254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rPr>
                        <a:t>Operator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rPr>
                        <a:t>Meaning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rPr>
                        <a:t>Example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rPr>
                        <a:t>Value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18875462"/>
                  </a:ext>
                </a:extLst>
              </a:tr>
              <a:tr h="223838">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equals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1 + 1 ==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3376290"/>
                  </a:ext>
                </a:extLst>
              </a:tr>
              <a:tr h="2254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does not equal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3.2 != 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40047243"/>
                  </a:ext>
                </a:extLst>
              </a:tr>
              <a:tr h="2254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&lt;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less than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10 &lt; 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20420218"/>
                  </a:ext>
                </a:extLst>
              </a:tr>
              <a:tr h="2254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&gt;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greater than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10 &gt; 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28689134"/>
                  </a:ext>
                </a:extLst>
              </a:tr>
              <a:tr h="223838">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&lt;=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less than or equal 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126 &lt;= 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78141859"/>
                  </a:ext>
                </a:extLst>
              </a:tr>
              <a:tr h="2254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&gt;=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greater than or equal 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5.0 &gt;= 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68360504"/>
                  </a:ext>
                </a:extLst>
              </a:tr>
            </a:tbl>
          </a:graphicData>
        </a:graphic>
      </p:graphicFrame>
    </p:spTree>
    <p:extLst>
      <p:ext uri="{BB962C8B-B14F-4D97-AF65-F5344CB8AC3E}">
        <p14:creationId xmlns:p14="http://schemas.microsoft.com/office/powerpoint/2010/main" val="4143984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solidFill>
            <a:srgbClr val="00B0F0"/>
          </a:solidFill>
        </p:spPr>
        <p:txBody>
          <a:bodyPr/>
          <a:lstStyle/>
          <a:p>
            <a:r>
              <a:rPr lang="en-US" sz="4400" dirty="0">
                <a:solidFill>
                  <a:schemeClr val="bg1"/>
                </a:solidFill>
              </a:rPr>
              <a:t>In-Class Assignment 1, Part 1</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p:txBody>
          <a:bodyPr/>
          <a:lstStyle/>
          <a:p>
            <a:r>
              <a:rPr lang="en-US" dirty="0"/>
              <a:t>Create the class </a:t>
            </a:r>
            <a:r>
              <a:rPr lang="en-US" b="1" dirty="0" err="1"/>
              <a:t>MathOps</a:t>
            </a:r>
            <a:r>
              <a:rPr lang="en-US" dirty="0"/>
              <a:t> in BluJ</a:t>
            </a:r>
          </a:p>
          <a:p>
            <a:r>
              <a:rPr lang="en-US" dirty="0"/>
              <a:t>In the main program, do the following:</a:t>
            </a:r>
          </a:p>
          <a:p>
            <a:pPr lvl="1"/>
            <a:r>
              <a:rPr lang="en-US" dirty="0"/>
              <a:t>Prompt the user to input two double values, one at a time</a:t>
            </a:r>
          </a:p>
          <a:p>
            <a:pPr lvl="1"/>
            <a:r>
              <a:rPr lang="en-US" dirty="0"/>
              <a:t>Prompt the user to input a character (one letter)</a:t>
            </a:r>
          </a:p>
          <a:p>
            <a:pPr lvl="2"/>
            <a:r>
              <a:rPr lang="en-US" dirty="0"/>
              <a:t>If the character is ‘A’, add the two numbers and output the sum.</a:t>
            </a:r>
          </a:p>
          <a:p>
            <a:pPr lvl="2"/>
            <a:r>
              <a:rPr lang="en-US" dirty="0"/>
              <a:t>If the character is anything else, subtract the two numbers and output the difference.</a:t>
            </a:r>
          </a:p>
        </p:txBody>
      </p:sp>
    </p:spTree>
    <p:extLst>
      <p:ext uri="{BB962C8B-B14F-4D97-AF65-F5344CB8AC3E}">
        <p14:creationId xmlns:p14="http://schemas.microsoft.com/office/powerpoint/2010/main" val="687092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itle 1"/>
          <p:cNvSpPr>
            <a:spLocks noGrp="1" noChangeArrowheads="1"/>
          </p:cNvSpPr>
          <p:nvPr>
            <p:ph type="title"/>
          </p:nvPr>
        </p:nvSpPr>
        <p:spPr/>
        <p:txBody>
          <a:bodyPr/>
          <a:lstStyle/>
          <a:p>
            <a:r>
              <a:rPr lang="en-US" altLang="en-US" dirty="0"/>
              <a:t>Misuse of if</a:t>
            </a:r>
            <a:endParaRPr lang="en-US" altLang="en-US" sz="2000" b="0" dirty="0"/>
          </a:p>
        </p:txBody>
      </p:sp>
      <p:sp>
        <p:nvSpPr>
          <p:cNvPr id="2" name="Content Placeholder 2"/>
          <p:cNvSpPr>
            <a:spLocks noGrp="1"/>
          </p:cNvSpPr>
          <p:nvPr>
            <p:ph type="body" idx="1"/>
          </p:nvPr>
        </p:nvSpPr>
        <p:spPr>
          <a:xfrm>
            <a:off x="457200" y="1600200"/>
            <a:ext cx="5705061" cy="427383"/>
          </a:xfrm>
        </p:spPr>
        <p:txBody>
          <a:bodyPr/>
          <a:lstStyle/>
          <a:p>
            <a:r>
              <a:rPr lang="en-US" altLang="en-US" dirty="0">
                <a:solidFill>
                  <a:schemeClr val="tx1"/>
                </a:solidFill>
              </a:rPr>
              <a:t>What’s wrong with the following code?</a:t>
            </a:r>
          </a:p>
        </p:txBody>
      </p:sp>
      <p:pic>
        <p:nvPicPr>
          <p:cNvPr id="3" name="Picture 3" descr="Computer code has 19 lines. The lines read as follows. Line 1. Scanner console equals new Scanner left parenthesis System period in right parenthesis semicolon. Line 2. System period out period print left parenthesis double quote What percentage did you earn question mark double quote right parenthesis semicolon. Line 3. i n t percent equals console period next I n t left parenthesis right parenthesis semicolon. Line 4. if left parenthesis percent right angle bracket equals 90 right parenthesis left brace. Line 5, indented once. System period out period print l n left parenthesis double quote You got an A exclamation point double quote right parenthesis semicolon. Line 6. right brace. Line 7. if left parenthesis percent right angle bracket equals 80 right parenthesis left brace. Line 8, indented once. System period out period print l n left parenthesis double quote You got a B exclamation point double quote right parenthesis semicolon. Line 9. right brace. Line 10. if left parenthesis percent right angle bracket equals 70 right parenthesis left brace. Line 11, indented once. System period out period print l n left parenthesis double quote You got a C exclamation point double quote right parenthesis semicolon. Line 12. right brace. Line 13. if left parenthesis percent right angle bracket equals 60 right parenthesis left brace. Line 14, indented once. System period out period print l n left parenthesis double quote You got a D exclamation point double quote right parenthesis semicolon. Line 15. right brace. Line 16. if left parenthesis percent left angle bracket 60 right parenthesis left brace. Line 17, indented once. System period out period print l n left parenthesis double quote You got an F exclamation point double quote right parenthesis semicolon. Line 18. right brace. Line 19. The code goes on."/>
          <p:cNvPicPr>
            <a:picLocks noChangeAspect="1"/>
          </p:cNvPicPr>
          <p:nvPr/>
        </p:nvPicPr>
        <p:blipFill>
          <a:blip r:embed="rId2"/>
          <a:stretch>
            <a:fillRect/>
          </a:stretch>
        </p:blipFill>
        <p:spPr>
          <a:xfrm>
            <a:off x="606287" y="2156584"/>
            <a:ext cx="6100868" cy="4102169"/>
          </a:xfrm>
          <a:prstGeom prst="rect">
            <a:avLst/>
          </a:prstGeom>
        </p:spPr>
      </p:pic>
      <p:pic>
        <p:nvPicPr>
          <p:cNvPr id="4" name="Picture 4" descr="A flowchart begins with the question, is test 1 true? If the answer is yes, it leads to statement 1, which then leads to the second question, is test 2 true? If the answer to first question is no, it also leads to the second question. If the answer to the second question is yes, it leads to statement 2, which then leads to the third question, is test 3 true? If the answer to second question is no, it also leads to the third question. If the answer to the third question is yes, it leads to statement 3, and then exit. If the answer to third question is no, then exi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900" y="1813891"/>
            <a:ext cx="1497401" cy="4378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668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if/else</a:t>
            </a:r>
          </a:p>
        </p:txBody>
      </p:sp>
      <p:sp>
        <p:nvSpPr>
          <p:cNvPr id="3" name="Content Placeholder 2"/>
          <p:cNvSpPr>
            <a:spLocks noGrp="1"/>
          </p:cNvSpPr>
          <p:nvPr>
            <p:ph type="body" idx="1"/>
          </p:nvPr>
        </p:nvSpPr>
        <p:spPr>
          <a:xfrm>
            <a:off x="457200" y="1600200"/>
            <a:ext cx="8229600" cy="493678"/>
          </a:xfrm>
        </p:spPr>
        <p:txBody>
          <a:bodyPr/>
          <a:lstStyle/>
          <a:p>
            <a:pPr marL="432" indent="0">
              <a:buNone/>
            </a:pPr>
            <a:r>
              <a:rPr lang="en-US" altLang="en-US" dirty="0"/>
              <a:t>Chooses between outcomes using many tests</a:t>
            </a:r>
          </a:p>
        </p:txBody>
      </p:sp>
      <p:pic>
        <p:nvPicPr>
          <p:cNvPr id="7" name="Picture 3" descr="Computer code. The code has 7 lines. The lines read as follows. Line 1. if left parenthesis test right parenthesis left brace. Line 2, indented once. statement left parenthesis s right parenthesis semicolon. Line 3. right brace else if left parenthesis test right parenthesis left brace. Line 4, indented once. statement left parenthesis s right parenthesis semicolon. Line 5. right brace else left brace. Line 6, indented once. statement left parenthesis s right parenthesis semicolon. Line 7. right brace."/>
          <p:cNvPicPr>
            <a:picLocks noChangeAspect="1"/>
          </p:cNvPicPr>
          <p:nvPr/>
        </p:nvPicPr>
        <p:blipFill>
          <a:blip r:embed="rId2"/>
          <a:stretch>
            <a:fillRect/>
          </a:stretch>
        </p:blipFill>
        <p:spPr>
          <a:xfrm>
            <a:off x="1546225" y="2131978"/>
            <a:ext cx="2549525" cy="1986643"/>
          </a:xfrm>
          <a:prstGeom prst="rect">
            <a:avLst/>
          </a:prstGeom>
        </p:spPr>
      </p:pic>
      <p:pic>
        <p:nvPicPr>
          <p:cNvPr id="8" name="Picture 4" descr="A flowchart begins with a question, is test 1 true? If the answer is yes, it leads to statement 1 and then exit. If the answer is no, it leads to the second question, is test 2 true? If the answer to second question is yes, it leads to statement 2 and then exit. If the answer is no, it leads to statement 3 and then exi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950" y="2141503"/>
            <a:ext cx="3117850" cy="243522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5"/>
          <p:cNvSpPr>
            <a:spLocks noGrp="1"/>
          </p:cNvSpPr>
          <p:nvPr>
            <p:ph type="body" idx="13"/>
          </p:nvPr>
        </p:nvSpPr>
        <p:spPr>
          <a:xfrm>
            <a:off x="457200" y="4145981"/>
            <a:ext cx="1769166" cy="451281"/>
          </a:xfrm>
        </p:spPr>
        <p:txBody>
          <a:bodyPr/>
          <a:lstStyle/>
          <a:p>
            <a:r>
              <a:rPr lang="en-US" dirty="0"/>
              <a:t>Example:</a:t>
            </a:r>
          </a:p>
        </p:txBody>
      </p:sp>
      <p:pic>
        <p:nvPicPr>
          <p:cNvPr id="9" name="Picture 6" descr="Computer code. The code has 7 lines. The lines read as follows. Line 1. if left parenthesis x right angle bracket 0 right parenthesis left brace. Line 2, indented once. System period out period print l n left parenthesis double quote Positive double quote right parenthesis semicolon. Line 3. right brace else if left parenthesis x left angle bracket 0 right parenthesis left brace. Line 4, indented once. System period out period print l n left parenthesis double quote Negative double quote right parenthesis semicolon. Line 5. right brace else left brace. Line 6, indented once. System period out period print l n left parenthesis double quote Zero double quote right parenthesis semicolon. Line 7. right brace."/>
          <p:cNvPicPr>
            <a:picLocks noChangeAspect="1"/>
          </p:cNvPicPr>
          <p:nvPr/>
        </p:nvPicPr>
        <p:blipFill>
          <a:blip r:embed="rId4"/>
          <a:stretch>
            <a:fillRect/>
          </a:stretch>
        </p:blipFill>
        <p:spPr>
          <a:xfrm>
            <a:off x="1341783" y="4646790"/>
            <a:ext cx="4906617" cy="1788228"/>
          </a:xfrm>
          <a:prstGeom prst="rect">
            <a:avLst/>
          </a:prstGeom>
        </p:spPr>
      </p:pic>
    </p:spTree>
    <p:extLst>
      <p:ext uri="{BB962C8B-B14F-4D97-AF65-F5344CB8AC3E}">
        <p14:creationId xmlns:p14="http://schemas.microsoft.com/office/powerpoint/2010/main" val="2289615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if/else/if </a:t>
            </a:r>
            <a:r>
              <a:rPr lang="en-US" sz="2000" b="0" dirty="0"/>
              <a:t>(1 of 2)</a:t>
            </a:r>
          </a:p>
        </p:txBody>
      </p:sp>
      <p:sp>
        <p:nvSpPr>
          <p:cNvPr id="3" name="Content Placeholder 2"/>
          <p:cNvSpPr>
            <a:spLocks noGrp="1"/>
          </p:cNvSpPr>
          <p:nvPr>
            <p:ph type="body" idx="1"/>
          </p:nvPr>
        </p:nvSpPr>
        <p:spPr>
          <a:xfrm>
            <a:off x="457200" y="1600200"/>
            <a:ext cx="8229600" cy="1104900"/>
          </a:xfrm>
        </p:spPr>
        <p:txBody>
          <a:bodyPr/>
          <a:lstStyle/>
          <a:p>
            <a:pPr>
              <a:buFont typeface="Arial" panose="020B0604020202020204" pitchFamily="34" charset="0"/>
              <a:buChar char="•"/>
            </a:pPr>
            <a:r>
              <a:rPr lang="en-US" altLang="en-US" dirty="0"/>
              <a:t>If it ends with else, exactly one path must be taken.</a:t>
            </a:r>
          </a:p>
          <a:p>
            <a:pPr>
              <a:buFont typeface="Arial" panose="020B0604020202020204" pitchFamily="34" charset="0"/>
              <a:buChar char="•"/>
            </a:pPr>
            <a:r>
              <a:rPr lang="en-US" altLang="en-US" dirty="0"/>
              <a:t>If it ends with if, the code might not execute any path.</a:t>
            </a:r>
          </a:p>
        </p:txBody>
      </p:sp>
      <p:pic>
        <p:nvPicPr>
          <p:cNvPr id="5" name="Picture 3" descr="Computer code. The code has 7 lines. The lines read as follows. Line 1. if left parenthesis test right parenthesis left brace. Line 2, indented once. statement left parenthesis s right parenthesis semicolon. Line 3. right brace else if left parenthesis test right parenthesis left brace. Line 4, indented once. statement left parenthesis s right parenthesis semicolon. Line 5. right brace else if left parenthesis test right parenthesis left brace. Line 6, indented once. statement left parenthesis s right parenthesis semicolon. Line 7. right brace."/>
          <p:cNvPicPr>
            <a:picLocks noChangeAspect="1"/>
          </p:cNvPicPr>
          <p:nvPr/>
        </p:nvPicPr>
        <p:blipFill>
          <a:blip r:embed="rId2"/>
          <a:stretch>
            <a:fillRect/>
          </a:stretch>
        </p:blipFill>
        <p:spPr>
          <a:xfrm>
            <a:off x="1190625" y="3022887"/>
            <a:ext cx="3048000" cy="2228850"/>
          </a:xfrm>
          <a:prstGeom prst="rect">
            <a:avLst/>
          </a:prstGeom>
        </p:spPr>
      </p:pic>
      <p:pic>
        <p:nvPicPr>
          <p:cNvPr id="11" name="Picture 4" descr="A flowchart begins with a question, is test 1 true? If the answer is yes, it leads to statement 1 and then exit. If the answer is no, it leads to the second question, is test 2 true? If the answer to second question is yes, it leads to statement 2 and then exit. If the answer is no, it leads to the third question, is test 3 true? If the answer to third question is yes, it leads to statement 3 and then exit. If the answer is no, exi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425" y="2812090"/>
            <a:ext cx="3276600" cy="286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97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if/else/if </a:t>
            </a:r>
            <a:r>
              <a:rPr lang="en-US" sz="2000" b="0" dirty="0"/>
              <a:t>(2 of 2)</a:t>
            </a:r>
          </a:p>
        </p:txBody>
      </p:sp>
      <p:sp>
        <p:nvSpPr>
          <p:cNvPr id="3" name="Content Placeholder 2"/>
          <p:cNvSpPr>
            <a:spLocks noGrp="1"/>
          </p:cNvSpPr>
          <p:nvPr>
            <p:ph type="body" idx="1"/>
          </p:nvPr>
        </p:nvSpPr>
        <p:spPr>
          <a:xfrm>
            <a:off x="457200" y="1600200"/>
            <a:ext cx="1866900" cy="457200"/>
          </a:xfrm>
        </p:spPr>
        <p:txBody>
          <a:bodyPr/>
          <a:lstStyle/>
          <a:p>
            <a:pPr marL="255600"/>
            <a:r>
              <a:rPr lang="en-US" altLang="en-US" dirty="0"/>
              <a:t>Example:</a:t>
            </a:r>
          </a:p>
        </p:txBody>
      </p:sp>
      <p:pic>
        <p:nvPicPr>
          <p:cNvPr id="4" name="Picture 3" descr="Computer code. The code has 7 lines. The lines read as follows. Line 1. if left parenthesis place equals equals 1 right parenthesis left brace. Line 2, indented once. System period out period print l n left parenthesis double quote Gold medal exclamation point double quote right parenthesis semicolon. Line 3. right brace else if left parenthesis place equals equals 2 right parenthesis left brace. Line 4, indented once. System period out period print l n left parenthesis double quote Silver medal exclamation point double quote right parenthesis semicolon. Line 5. right brace else if left parenthesis place equals equals 3 right parenthesis left brace. Line 6, indented once. System period out period print l n left parenthesis double quote Bronze medal period double quote right parenthesis semicolon. Line 7. right brace."/>
          <p:cNvPicPr>
            <a:picLocks noChangeAspect="1"/>
          </p:cNvPicPr>
          <p:nvPr/>
        </p:nvPicPr>
        <p:blipFill>
          <a:blip r:embed="rId2"/>
          <a:stretch>
            <a:fillRect/>
          </a:stretch>
        </p:blipFill>
        <p:spPr>
          <a:xfrm>
            <a:off x="928687" y="2344950"/>
            <a:ext cx="6219825" cy="1876425"/>
          </a:xfrm>
          <a:prstGeom prst="rect">
            <a:avLst/>
          </a:prstGeom>
        </p:spPr>
      </p:pic>
    </p:spTree>
    <p:extLst>
      <p:ext uri="{BB962C8B-B14F-4D97-AF65-F5344CB8AC3E}">
        <p14:creationId xmlns:p14="http://schemas.microsoft.com/office/powerpoint/2010/main" val="1500240048"/>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7441</TotalTime>
  <Words>1015</Words>
  <Application>Microsoft Office PowerPoint</Application>
  <PresentationFormat>On-screen Show (4:3)</PresentationFormat>
  <Paragraphs>193</Paragraphs>
  <Slides>22</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Courier New</vt:lpstr>
      <vt:lpstr>Noto Sans Symbols</vt:lpstr>
      <vt:lpstr>Times New Roman</vt:lpstr>
      <vt:lpstr>Verdana</vt:lpstr>
      <vt:lpstr>508 Lecture</vt:lpstr>
      <vt:lpstr>Equation</vt:lpstr>
      <vt:lpstr>Building Java Programs</vt:lpstr>
      <vt:lpstr>The if Statement</vt:lpstr>
      <vt:lpstr>The if/else Statement</vt:lpstr>
      <vt:lpstr>Relational Expressions</vt:lpstr>
      <vt:lpstr>In-Class Assignment 1, Part 1</vt:lpstr>
      <vt:lpstr>Misuse of if</vt:lpstr>
      <vt:lpstr>Nested if/else</vt:lpstr>
      <vt:lpstr>Nested if/else/if (1 of 2)</vt:lpstr>
      <vt:lpstr>Nested if/else/if (2 of 2)</vt:lpstr>
      <vt:lpstr>Nested if Structures</vt:lpstr>
      <vt:lpstr>In-Class Assignment 1, Part 2</vt:lpstr>
      <vt:lpstr>Which Nested if/else?</vt:lpstr>
      <vt:lpstr>Nested if/else Question</vt:lpstr>
      <vt:lpstr>Nested if/else Answer (1 of 2)</vt:lpstr>
      <vt:lpstr>Nested if/else Answer (2 of 2)</vt:lpstr>
      <vt:lpstr>Logical Operators</vt:lpstr>
      <vt:lpstr>Evaluating logic expressions (1 of 2)</vt:lpstr>
      <vt:lpstr>Evaluating logic expressions (2 of 2)</vt:lpstr>
      <vt:lpstr>Logical Questions</vt:lpstr>
      <vt:lpstr>Factoring if/else Code</vt:lpstr>
      <vt:lpstr>In-Class Assignment 1, Part 3</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 4e</dc:title>
  <dc:subject>Engineering Computer Science</dc:subject>
  <dc:creator>Reges/Stepp</dc:creator>
  <cp:keywords>Engineering Computer Science</cp:keywords>
  <cp:lastModifiedBy>kmuldrow</cp:lastModifiedBy>
  <cp:revision>265</cp:revision>
  <dcterms:modified xsi:type="dcterms:W3CDTF">2018-09-30T19:51:28Z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