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m" ContentType="application/vnd.ms-excel.sheet.macroEnabled.12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3" r:id="rId3"/>
    <p:sldId id="270" r:id="rId4"/>
    <p:sldId id="413" r:id="rId5"/>
    <p:sldId id="274" r:id="rId6"/>
    <p:sldId id="414" r:id="rId7"/>
    <p:sldId id="415" r:id="rId8"/>
    <p:sldId id="271" r:id="rId9"/>
    <p:sldId id="275" r:id="rId10"/>
    <p:sldId id="417" r:id="rId11"/>
    <p:sldId id="416" r:id="rId12"/>
    <p:sldId id="418" r:id="rId13"/>
    <p:sldId id="419" r:id="rId14"/>
    <p:sldId id="420" r:id="rId15"/>
    <p:sldId id="440" r:id="rId16"/>
    <p:sldId id="421" r:id="rId17"/>
    <p:sldId id="432" r:id="rId18"/>
    <p:sldId id="433" r:id="rId19"/>
    <p:sldId id="434" r:id="rId20"/>
    <p:sldId id="435" r:id="rId21"/>
    <p:sldId id="425" r:id="rId22"/>
    <p:sldId id="422" r:id="rId23"/>
    <p:sldId id="436" r:id="rId24"/>
    <p:sldId id="423" r:id="rId25"/>
    <p:sldId id="437" r:id="rId26"/>
    <p:sldId id="438" r:id="rId27"/>
    <p:sldId id="426" r:id="rId28"/>
    <p:sldId id="277" r:id="rId29"/>
    <p:sldId id="278" r:id="rId30"/>
    <p:sldId id="292" r:id="rId31"/>
    <p:sldId id="410" r:id="rId32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6E469B8-F7CB-4047-8BF8-F5E38202C833}">
          <p14:sldIdLst>
            <p14:sldId id="256"/>
          </p14:sldIdLst>
        </p14:section>
        <p14:section name="Analysis 4.3 Asymptotic Analysis" id="{57449E3C-FAEA-C44E-A0CB-C9C25DEB0362}">
          <p14:sldIdLst>
            <p14:sldId id="293"/>
            <p14:sldId id="270"/>
            <p14:sldId id="413"/>
            <p14:sldId id="274"/>
            <p14:sldId id="414"/>
            <p14:sldId id="415"/>
            <p14:sldId id="271"/>
            <p14:sldId id="275"/>
            <p14:sldId id="417"/>
          </p14:sldIdLst>
        </p14:section>
        <p14:section name="Analysis 4.3.3 Examples of Algorithm Analysis" id="{F298531D-54DC-8F4C-A0DC-F374A2A37A1C}">
          <p14:sldIdLst>
            <p14:sldId id="416"/>
            <p14:sldId id="418"/>
            <p14:sldId id="419"/>
            <p14:sldId id="420"/>
            <p14:sldId id="440"/>
            <p14:sldId id="421"/>
            <p14:sldId id="432"/>
            <p14:sldId id="433"/>
            <p14:sldId id="434"/>
            <p14:sldId id="435"/>
            <p14:sldId id="425"/>
            <p14:sldId id="422"/>
            <p14:sldId id="436"/>
            <p14:sldId id="423"/>
            <p14:sldId id="437"/>
            <p14:sldId id="438"/>
            <p14:sldId id="426"/>
            <p14:sldId id="277"/>
            <p14:sldId id="278"/>
            <p14:sldId id="292"/>
            <p14:sldId id="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517482517482518"/>
          <c:y val="4.1811846689895474E-2"/>
          <c:w val="0.68531468531468531"/>
          <c:h val="0.78222996515679444"/>
        </c:manualLayout>
      </c:layout>
      <c:scatterChart>
        <c:scatterStyle val="smoothMarker"/>
        <c:varyColors val="0"/>
        <c:ser>
          <c:idx val="1"/>
          <c:order val="0"/>
          <c:tx>
            <c:v>3n</c:v>
          </c:tx>
          <c:spPr>
            <a:ln w="14949">
              <a:solidFill>
                <a:srgbClr val="FF0000"/>
              </a:solidFill>
              <a:prstDash val="sysDash"/>
            </a:ln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Sheet1!$D$2:$D$12</c:f>
              <c:numCache>
                <c:formatCode>0</c:formatCode>
                <c:ptCount val="11"/>
                <c:pt idx="0">
                  <c:v>3</c:v>
                </c:pt>
                <c:pt idx="1">
                  <c:v>6</c:v>
                </c:pt>
                <c:pt idx="2">
                  <c:v>12</c:v>
                </c:pt>
                <c:pt idx="3">
                  <c:v>24</c:v>
                </c:pt>
                <c:pt idx="4">
                  <c:v>48</c:v>
                </c:pt>
                <c:pt idx="5">
                  <c:v>96</c:v>
                </c:pt>
                <c:pt idx="6">
                  <c:v>192</c:v>
                </c:pt>
                <c:pt idx="7">
                  <c:v>384</c:v>
                </c:pt>
                <c:pt idx="8">
                  <c:v>768</c:v>
                </c:pt>
                <c:pt idx="9">
                  <c:v>1536</c:v>
                </c:pt>
                <c:pt idx="10">
                  <c:v>3072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B8F-5B47-B2A3-D4D5BB4AC237}"/>
            </c:ext>
          </c:extLst>
        </c:ser>
        <c:ser>
          <c:idx val="3"/>
          <c:order val="1"/>
          <c:tx>
            <c:v>2n+10</c:v>
          </c:tx>
          <c:spPr>
            <a:ln w="14949">
              <a:solidFill>
                <a:srgbClr val="6F89F7"/>
              </a:solidFill>
              <a:prstDash val="solid"/>
            </a:ln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Sheet1!$C$2:$C$12</c:f>
              <c:numCache>
                <c:formatCode>0</c:formatCode>
                <c:ptCount val="11"/>
                <c:pt idx="0">
                  <c:v>12</c:v>
                </c:pt>
                <c:pt idx="1">
                  <c:v>14</c:v>
                </c:pt>
                <c:pt idx="2">
                  <c:v>18</c:v>
                </c:pt>
                <c:pt idx="3">
                  <c:v>26</c:v>
                </c:pt>
                <c:pt idx="4">
                  <c:v>42</c:v>
                </c:pt>
                <c:pt idx="5">
                  <c:v>74</c:v>
                </c:pt>
                <c:pt idx="6">
                  <c:v>138</c:v>
                </c:pt>
                <c:pt idx="7">
                  <c:v>266</c:v>
                </c:pt>
                <c:pt idx="8">
                  <c:v>522</c:v>
                </c:pt>
                <c:pt idx="9">
                  <c:v>1034</c:v>
                </c:pt>
                <c:pt idx="10">
                  <c:v>2058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B8F-5B47-B2A3-D4D5BB4AC237}"/>
            </c:ext>
          </c:extLst>
        </c:ser>
        <c:ser>
          <c:idx val="0"/>
          <c:order val="2"/>
          <c:tx>
            <c:v>n</c:v>
          </c:tx>
          <c:spPr>
            <a:ln w="14949">
              <a:solidFill>
                <a:srgbClr val="FF0000"/>
              </a:solidFill>
              <a:prstDash val="solid"/>
            </a:ln>
          </c:spPr>
          <c:marker>
            <c:symbol val="none"/>
          </c:marker>
          <c:xVal>
            <c:numRef>
              <c:f>Sheet1!$A$2:$A$12</c:f>
              <c:numCache>
                <c:formatCode>0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xVal>
          <c:yVal>
            <c:numRef>
              <c:f>Sheet1!$B$2:$B$12</c:f>
              <c:numCache>
                <c:formatCode>0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B8F-5B47-B2A3-D4D5BB4AC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7560976"/>
        <c:axId val="1"/>
      </c:scatterChart>
      <c:valAx>
        <c:axId val="2137560976"/>
        <c:scaling>
          <c:logBase val="10"/>
          <c:orientation val="minMax"/>
          <c:max val="1000"/>
        </c:scaling>
        <c:delete val="0"/>
        <c:axPos val="b"/>
        <c:majorGridlines>
          <c:spPr>
            <a:ln w="1246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13" b="1" i="1" u="none" strike="noStrike" baseline="0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</a:defRPr>
                </a:pPr>
                <a:r>
                  <a:rPr lang="en-US"/>
                  <a:t>n</a:t>
                </a:r>
              </a:p>
            </c:rich>
          </c:tx>
          <c:layout>
            <c:manualLayout>
              <c:xMode val="edge"/>
              <c:yMode val="edge"/>
              <c:x val="0.53846153846153844"/>
              <c:y val="0.89198606271777003"/>
            </c:manualLayout>
          </c:layout>
          <c:overlay val="0"/>
          <c:spPr>
            <a:noFill/>
            <a:ln w="9966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498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99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logBase val="10"/>
          <c:orientation val="minMax"/>
        </c:scaling>
        <c:delete val="0"/>
        <c:axPos val="l"/>
        <c:majorGridlines>
          <c:spPr>
            <a:ln w="4983">
              <a:solidFill>
                <a:srgbClr val="000000"/>
              </a:solidFill>
              <a:prstDash val="solid"/>
            </a:ln>
          </c:spPr>
        </c:majorGridlines>
        <c:minorGridlines>
          <c:spPr>
            <a:ln w="1246">
              <a:solidFill>
                <a:srgbClr val="C0C0C0"/>
              </a:solidFill>
              <a:prstDash val="solid"/>
            </a:ln>
          </c:spPr>
        </c:minorGridlines>
        <c:numFmt formatCode="#,##0" sourceLinked="0"/>
        <c:majorTickMark val="out"/>
        <c:minorTickMark val="none"/>
        <c:tickLblPos val="nextTo"/>
        <c:spPr>
          <a:ln w="124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99" b="0" i="0" u="none" strike="noStrik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endParaRPr lang="en-US"/>
          </a:p>
        </c:txPr>
        <c:crossAx val="2137560976"/>
        <c:crosses val="autoZero"/>
        <c:crossBetween val="midCat"/>
      </c:valAx>
      <c:spPr>
        <a:noFill/>
        <a:ln w="4983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24195804195804196"/>
          <c:y val="6.097560975609756E-2"/>
          <c:w val="0.19580419580419581"/>
          <c:h val="0.33972125435540068"/>
        </c:manualLayout>
      </c:layout>
      <c:overlay val="0"/>
      <c:spPr>
        <a:solidFill>
          <a:srgbClr val="FFFFFF"/>
        </a:solidFill>
        <a:ln w="1246">
          <a:solidFill>
            <a:srgbClr val="000000"/>
          </a:solidFill>
          <a:prstDash val="solid"/>
        </a:ln>
      </c:spPr>
      <c:txPr>
        <a:bodyPr/>
        <a:lstStyle/>
        <a:p>
          <a:pPr>
            <a:defRPr sz="865" b="0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0"/>
    <c:dispBlanksAs val="gap"/>
    <c:showDLblsOverMax val="0"/>
  </c:chart>
  <c:spPr>
    <a:noFill/>
    <a:ln>
      <a:noFill/>
    </a:ln>
  </c:spPr>
  <c:txPr>
    <a:bodyPr/>
    <a:lstStyle/>
    <a:p>
      <a:pPr>
        <a:defRPr sz="69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6460F28-81D1-204C-8EAD-7BB90C565C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8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75C754CF-559A-E643-8258-0586FA04E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D4CFC6-59AA-A34E-AB31-8BF0790D2E61}" type="slidenum">
              <a:rPr lang="en-US" sz="1300"/>
              <a:pPr eaLnBrk="1" hangingPunct="1"/>
              <a:t>10</a:t>
            </a:fld>
            <a:endParaRPr lang="en-US" sz="13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9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42A1-F202-7448-97D9-9634B618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13369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5C1F5-68C4-3D40-BD9B-61378355F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0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ED2A3-9287-3642-82BC-ECFD918B9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FE420-2C80-7A43-BC88-EA20DCA0D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8688C-2390-0D49-9F8E-3DC9737E0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FF2C-90E1-4D45-8BE6-3EB067C42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 w 43195"/>
                  <a:gd name="T1" fmla="*/ 0 h 43200"/>
                  <a:gd name="T2" fmla="*/ 0 w 43195"/>
                  <a:gd name="T3" fmla="*/ 1 h 43200"/>
                  <a:gd name="T4" fmla="*/ 1 w 43195"/>
                  <a:gd name="T5" fmla="*/ 1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3E1EFB8-DF9E-1342-8245-F2F6DE1CC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Analysis of Algorithms</a:t>
            </a:r>
          </a:p>
        </p:txBody>
      </p:sp>
      <p:sp>
        <p:nvSpPr>
          <p:cNvPr id="10242" name="Rectangle 9"/>
          <p:cNvSpPr>
            <a:spLocks noChangeArrowheads="1"/>
          </p:cNvSpPr>
          <p:nvPr/>
        </p:nvSpPr>
        <p:spPr bwMode="auto">
          <a:xfrm>
            <a:off x="4497388" y="4268788"/>
            <a:ext cx="13668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Algorithm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3035300" y="42672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Input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4" name="Rectangle 76"/>
          <p:cNvSpPr>
            <a:spLocks noChangeArrowheads="1"/>
          </p:cNvSpPr>
          <p:nvPr/>
        </p:nvSpPr>
        <p:spPr bwMode="auto">
          <a:xfrm>
            <a:off x="6502400" y="4268788"/>
            <a:ext cx="96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rgbClr val="800000"/>
                </a:solidFill>
                <a:latin typeface="Times" charset="0"/>
              </a:rPr>
              <a:t>Output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0245" name="AutoShape 154"/>
          <p:cNvSpPr>
            <a:spLocks noChangeArrowheads="1"/>
          </p:cNvSpPr>
          <p:nvPr/>
        </p:nvSpPr>
        <p:spPr bwMode="auto">
          <a:xfrm>
            <a:off x="4095750" y="35687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155"/>
          <p:cNvSpPr>
            <a:spLocks noChangeArrowheads="1"/>
          </p:cNvSpPr>
          <p:nvPr/>
        </p:nvSpPr>
        <p:spPr bwMode="auto">
          <a:xfrm>
            <a:off x="5837238" y="357028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rgbClr val="E4BB0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Date Placeholder 13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0248" name="Slide Number Placeholder 13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2C272A3-FDE4-A54B-9EE8-9E902CB25656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9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pic>
        <p:nvPicPr>
          <p:cNvPr id="7" name="Picture 6" descr="BU005259.png"/>
          <p:cNvPicPr>
            <a:picLocks noChangeAspect="1"/>
          </p:cNvPicPr>
          <p:nvPr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352800"/>
            <a:ext cx="989322" cy="884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51" name="Picture 9" descr="skd188086sdc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24200"/>
            <a:ext cx="8382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2" name="Picture 10" descr="AA026348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11538"/>
            <a:ext cx="12684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674ACB0-1B54-0F43-833F-39BADD9A4D5D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Tahoma" charset="0"/>
              </a:rPr>
              <a:t>Asymptotic Algorithm Analysis 1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Tahoma" charset="0"/>
              </a:rPr>
              <a:t>The asymptotic analysis of an algorithm determines the running time in big-Oh notation</a:t>
            </a:r>
          </a:p>
          <a:p>
            <a:pPr eaLnBrk="1" hangingPunct="1"/>
            <a:r>
              <a:rPr lang="en-US" sz="2800" dirty="0">
                <a:latin typeface="Tahoma" charset="0"/>
              </a:rPr>
              <a:t>To perform the asymptotic analysis</a:t>
            </a:r>
          </a:p>
          <a:p>
            <a:pPr marL="1028700" lvl="1" indent="-228600" eaLnBrk="1" hangingPunct="1"/>
            <a:r>
              <a:rPr lang="en-US" sz="2400" dirty="0">
                <a:latin typeface="Tahoma" charset="0"/>
              </a:rPr>
              <a:t>We find the worst-case number of primitive operations executed as a function of the input size</a:t>
            </a:r>
          </a:p>
          <a:p>
            <a:pPr marL="1028700" lvl="1" indent="-228600" eaLnBrk="1" hangingPunct="1"/>
            <a:r>
              <a:rPr lang="en-US" sz="2400" dirty="0">
                <a:latin typeface="Tahoma" charset="0"/>
              </a:rPr>
              <a:t>We express this function with big-Oh notation</a:t>
            </a:r>
          </a:p>
        </p:txBody>
      </p:sp>
      <p:sp>
        <p:nvSpPr>
          <p:cNvPr id="33797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85879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218133-0BE6-FC4C-A677-C62073B92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Examples of Algorithm Analysis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29696C9-C596-C147-A1F3-EAC53A17F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4.3.3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995A-3F80-D54D-B549-33CA8BE8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FEEE7-B240-1D41-82C3-4E8C0022C6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0BCD9-42E1-F54B-8235-6A73637EDC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48511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Time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primitive operation considered to be constant time, 1 unit</a:t>
                </a:r>
              </a:p>
              <a:p>
                <a:r>
                  <a:rPr lang="en-US" dirty="0"/>
                  <a:t>Finding </a:t>
                </a:r>
                <a:r>
                  <a:rPr lang="en-US" b="1" dirty="0">
                    <a:latin typeface="Courier" pitchFamily="2" charset="0"/>
                  </a:rPr>
                  <a:t>A[j], </a:t>
                </a:r>
                <a:r>
                  <a:rPr lang="en-US" dirty="0"/>
                  <a:t>retrieving one element from an array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Finding the Maximum of an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00200"/>
                <a:ext cx="7772400" cy="4114800"/>
              </a:xfrm>
            </p:spPr>
            <p:txBody>
              <a:bodyPr/>
              <a:lstStyle/>
              <a:p>
                <a:r>
                  <a:rPr lang="en-US" sz="2400" dirty="0">
                    <a:latin typeface="Tahoma" charset="0"/>
                  </a:rPr>
                  <a:t>Algorithm </a:t>
                </a:r>
                <a:r>
                  <a:rPr lang="en-US" sz="2400" dirty="0" err="1">
                    <a:solidFill>
                      <a:srgbClr val="BE2D00"/>
                    </a:solidFill>
                    <a:latin typeface="Tahoma" charset="0"/>
                  </a:rPr>
                  <a:t>arrayMax</a:t>
                </a:r>
                <a:r>
                  <a:rPr lang="en-US" sz="2400" dirty="0">
                    <a:solidFill>
                      <a:srgbClr val="BE2D00"/>
                    </a:solidFill>
                    <a:latin typeface="Tahoma" charset="0"/>
                  </a:rPr>
                  <a:t> </a:t>
                </a:r>
                <a:r>
                  <a:rPr lang="en-US" sz="2400" dirty="0">
                    <a:latin typeface="Tahoma" charset="0"/>
                  </a:rPr>
                  <a:t>executes </a:t>
                </a:r>
                <a:r>
                  <a:rPr lang="en-US" sz="2400" dirty="0">
                    <a:latin typeface="Times New Roman" charset="0"/>
                    <a:sym typeface="Symbol" charset="0"/>
                  </a:rPr>
                  <a:t>5</a:t>
                </a:r>
                <a:r>
                  <a:rPr lang="en-US" sz="2400" b="1" i="1" dirty="0">
                    <a:latin typeface="Times New Roman" charset="0"/>
                    <a:sym typeface="Symbol" charset="0"/>
                  </a:rPr>
                  <a:t>n</a:t>
                </a:r>
                <a:r>
                  <a:rPr lang="en-US" sz="2400" dirty="0">
                    <a:latin typeface="Times New Roman" charset="0"/>
                    <a:sym typeface="Symbol" charset="0"/>
                  </a:rPr>
                  <a:t> </a:t>
                </a:r>
                <a:r>
                  <a:rPr lang="en-US" sz="2400" dirty="0">
                    <a:latin typeface="Symbol" charset="0"/>
                    <a:sym typeface="Symbol" charset="0"/>
                  </a:rPr>
                  <a:t>+</a:t>
                </a:r>
                <a:r>
                  <a:rPr lang="en-US" sz="2400" dirty="0">
                    <a:latin typeface="Times New Roman" charset="0"/>
                    <a:sym typeface="Symbol" charset="0"/>
                  </a:rPr>
                  <a:t> 5 </a:t>
                </a:r>
                <a:r>
                  <a:rPr lang="en-US" sz="2400" dirty="0">
                    <a:latin typeface="Tahoma" charset="0"/>
                  </a:rPr>
                  <a:t>primitive operations in the worst case </a:t>
                </a:r>
              </a:p>
              <a:p>
                <a:r>
                  <a:rPr lang="en-US" sz="2400" dirty="0"/>
                  <a:t>Runs in linear time: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00200"/>
                <a:ext cx="7772400" cy="4114800"/>
              </a:xfrm>
              <a:blipFill>
                <a:blip r:embed="rId2"/>
                <a:stretch>
                  <a:fillRect l="-163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ACCB7-56B9-2B47-BBB1-D4A221043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" r="877"/>
          <a:stretch/>
        </p:blipFill>
        <p:spPr>
          <a:xfrm>
            <a:off x="164632" y="3164172"/>
            <a:ext cx="8979368" cy="270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0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Composing Long Strings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584264-D2E1-114A-B05C-14667CB5D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9354"/>
            <a:ext cx="7772400" cy="16910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20B48F-F041-324C-A7D7-3CF1C8A9E759}"/>
                  </a:ext>
                </a:extLst>
              </p:cNvPr>
              <p:cNvSpPr txBox="1"/>
              <p:nvPr/>
            </p:nvSpPr>
            <p:spPr>
              <a:xfrm>
                <a:off x="838200" y="1752600"/>
                <a:ext cx="6934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All String objects in java are immutable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Concatenation results in a new object every time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1+2+3…+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quadratic,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20B48F-F041-324C-A7D7-3CF1C8A9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2600"/>
                <a:ext cx="6934200" cy="1938992"/>
              </a:xfrm>
              <a:prstGeom prst="rect">
                <a:avLst/>
              </a:prstGeom>
              <a:blipFill>
                <a:blip r:embed="rId3"/>
                <a:stretch>
                  <a:fillRect l="-1097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70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Composing Long Strings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D492D65-0399-694C-9C70-EAED28C39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Using java </a:t>
                </a:r>
                <a:r>
                  <a:rPr lang="en-US" dirty="0" err="1"/>
                  <a:t>StringBuilder</a:t>
                </a:r>
                <a:r>
                  <a:rPr lang="en-US" dirty="0"/>
                  <a:t> does not create a new object every time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Composing a new string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D492D65-0399-694C-9C70-EAED28C39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538" r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0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Three-way Set </a:t>
            </a:r>
            <a:r>
              <a:rPr lang="en-US" sz="4000" dirty="0" err="1"/>
              <a:t>Disjointness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5AF0-3163-A845-A5B6-79387063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three sets of integers, </a:t>
            </a:r>
            <a:r>
              <a:rPr lang="en-US" i="1" dirty="0"/>
              <a:t>A</a:t>
            </a:r>
            <a:r>
              <a:rPr lang="en-US" dirty="0"/>
              <a:t>, </a:t>
            </a:r>
            <a:r>
              <a:rPr lang="en-US" i="1" dirty="0"/>
              <a:t>B</a:t>
            </a:r>
            <a:r>
              <a:rPr lang="en-US" dirty="0"/>
              <a:t>, and </a:t>
            </a:r>
            <a:r>
              <a:rPr lang="en-US" i="1" dirty="0"/>
              <a:t>C, </a:t>
            </a:r>
            <a:r>
              <a:rPr lang="en-US" dirty="0"/>
              <a:t>stored in three arrays</a:t>
            </a:r>
          </a:p>
          <a:p>
            <a:pPr lvl="1"/>
            <a:r>
              <a:rPr lang="en-US" dirty="0"/>
              <a:t>No duplicates within an array</a:t>
            </a:r>
          </a:p>
          <a:p>
            <a:pPr lvl="1"/>
            <a:r>
              <a:rPr lang="en-US" dirty="0"/>
              <a:t>Some numbers may be in 2 or 3 sets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4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Three-way Set </a:t>
            </a:r>
            <a:r>
              <a:rPr lang="en-US" sz="4000" dirty="0" err="1"/>
              <a:t>Disjointness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5AF0-3163-A845-A5B6-79387063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1: Nested loops with A, B and C</a:t>
            </a:r>
          </a:p>
          <a:p>
            <a:pPr lvl="1"/>
            <a:r>
              <a:rPr lang="en-US" dirty="0"/>
              <a:t>(compare all a, b, and c combinations)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4A681-A026-204D-B761-E02D5E92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0"/>
            <a:ext cx="7772400" cy="2184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B13B3A-EF3B-3947-ADC4-A9CB0320301A}"/>
                  </a:ext>
                </a:extLst>
              </p:cNvPr>
              <p:cNvSpPr txBox="1"/>
              <p:nvPr/>
            </p:nvSpPr>
            <p:spPr>
              <a:xfrm>
                <a:off x="2281469" y="5725180"/>
                <a:ext cx="4581062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This method is cubic,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B13B3A-EF3B-3947-ADC4-A9CB03203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469" y="5725180"/>
                <a:ext cx="4581062" cy="523220"/>
              </a:xfrm>
              <a:prstGeom prst="rect">
                <a:avLst/>
              </a:prstGeom>
              <a:blipFill>
                <a:blip r:embed="rId3"/>
                <a:stretch>
                  <a:fillRect l="-3056" t="-14286" r="-55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41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Three-way Set </a:t>
            </a:r>
            <a:r>
              <a:rPr lang="en-US" sz="4000" dirty="0" err="1"/>
              <a:t>Disjointness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5AF0-3163-A845-A5B6-79387063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2: Match a and b first, then look for matching c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0BA04-1952-294E-B093-6A5AE44A3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24200"/>
            <a:ext cx="7772400" cy="2408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78669E-73FF-734F-A513-99AD11962E87}"/>
                  </a:ext>
                </a:extLst>
              </p:cNvPr>
              <p:cNvSpPr txBox="1"/>
              <p:nvPr/>
            </p:nvSpPr>
            <p:spPr>
              <a:xfrm>
                <a:off x="2281469" y="5725180"/>
                <a:ext cx="523694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This method is quadratic,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78669E-73FF-734F-A513-99AD11962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469" y="5725180"/>
                <a:ext cx="5236946" cy="523220"/>
              </a:xfrm>
              <a:prstGeom prst="rect">
                <a:avLst/>
              </a:prstGeom>
              <a:blipFill>
                <a:blip r:embed="rId3"/>
                <a:stretch>
                  <a:fillRect l="-2670" t="-14286" r="-48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83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Three-way Set </a:t>
            </a:r>
            <a:r>
              <a:rPr lang="en-US" sz="4000" dirty="0" err="1"/>
              <a:t>Disjointness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6400"/>
                <a:ext cx="7772400" cy="4114800"/>
              </a:xfrm>
            </p:spPr>
            <p:txBody>
              <a:bodyPr/>
              <a:lstStyle/>
              <a:p>
                <a:r>
                  <a:rPr lang="en-US" dirty="0"/>
                  <a:t>Method 2: Match a and b first, then look for matching c</a:t>
                </a:r>
              </a:p>
              <a:p>
                <a:r>
                  <a:rPr lang="en-US" dirty="0"/>
                  <a:t>This method is quadratic,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the outer two loops, there can be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matches of a and b</a:t>
                </a:r>
              </a:p>
              <a:p>
                <a:pPr lvl="1"/>
                <a:r>
                  <a:rPr lang="en-US" dirty="0"/>
                  <a:t> For each match, the innermost loop can be executed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6400"/>
                <a:ext cx="7772400" cy="4114800"/>
              </a:xfrm>
              <a:blipFill>
                <a:blip r:embed="rId2"/>
                <a:stretch>
                  <a:fillRect l="-489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Goodrich, </a:t>
            </a:r>
            <a:r>
              <a:rPr lang="en-US" dirty="0" err="1"/>
              <a:t>Tamassia</a:t>
            </a:r>
            <a:r>
              <a:rPr lang="en-US" dirty="0"/>
              <a:t>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7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518672-E600-C848-82DA-09F4DCE9C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"Big-Oh" Notation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16C3CB5-F9DD-E644-A0D1-F687B77DBE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4.3.1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44FC-49DC-DC48-9220-D3492909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FF87-F10B-9B4D-94BA-9B3BD654D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F17B-921B-9B4B-97C1-D7D0C635AE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396777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Three-way Set </a:t>
            </a:r>
            <a:r>
              <a:rPr lang="en-US" sz="4000" dirty="0" err="1"/>
              <a:t>Disjointness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6400"/>
                <a:ext cx="7772400" cy="4114800"/>
              </a:xfrm>
            </p:spPr>
            <p:txBody>
              <a:bodyPr/>
              <a:lstStyle/>
              <a:p>
                <a:r>
                  <a:rPr lang="en-US" dirty="0"/>
                  <a:t>Huge saving in execution time, the larger the n, the better the savings</a:t>
                </a:r>
              </a:p>
              <a:p>
                <a:r>
                  <a:rPr lang="en-US" dirty="0"/>
                  <a:t>Cubic time to quadratic time</a:t>
                </a:r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6400"/>
                <a:ext cx="7772400" cy="4114800"/>
              </a:xfrm>
              <a:blipFill>
                <a:blip r:embed="rId2"/>
                <a:stretch>
                  <a:fillRect l="-489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2014 Goodrich, </a:t>
            </a:r>
            <a:r>
              <a:rPr lang="en-US" dirty="0" err="1"/>
              <a:t>Tamassia</a:t>
            </a:r>
            <a:r>
              <a:rPr lang="en-US" dirty="0"/>
              <a:t>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3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DisJointness</a:t>
            </a:r>
            <a:r>
              <a:rPr lang="en-US" dirty="0"/>
              <a:t> </a:t>
            </a:r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 rot="16200000">
            <a:off x="6134100" y="6050590"/>
            <a:ext cx="571500" cy="2190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7753527" cy="48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9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 Uniqueness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5AF0-3163-A845-A5B6-793870631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0700"/>
            <a:ext cx="7772400" cy="4114800"/>
          </a:xfrm>
        </p:spPr>
        <p:txBody>
          <a:bodyPr/>
          <a:lstStyle/>
          <a:p>
            <a:r>
              <a:rPr lang="en-US" dirty="0"/>
              <a:t>Given an array of n elements, are all elements different from each other?</a:t>
            </a:r>
          </a:p>
          <a:p>
            <a:pPr lvl="1"/>
            <a:r>
              <a:rPr lang="en-US" dirty="0"/>
              <a:t>Nested loop, comparing all </a:t>
            </a:r>
            <a:r>
              <a:rPr lang="en-US" b="1" dirty="0">
                <a:latin typeface="Courier" pitchFamily="2" charset="0"/>
              </a:rPr>
              <a:t>data[j]==data[k]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BFDC2-E79A-B64F-836E-20D75D9E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66483"/>
            <a:ext cx="7772400" cy="218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99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Element Uniqueness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90700"/>
                <a:ext cx="7772400" cy="4114800"/>
              </a:xfrm>
            </p:spPr>
            <p:txBody>
              <a:bodyPr/>
              <a:lstStyle/>
              <a:p>
                <a:r>
                  <a:rPr lang="en-US" dirty="0"/>
                  <a:t>Note that the inner loop, k, depends on the outer loop</a:t>
                </a:r>
              </a:p>
              <a:p>
                <a:pPr lvl="1"/>
                <a:r>
                  <a:rPr lang="en-US" dirty="0"/>
                  <a:t>Worst case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+…+2+1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Gauss' formula! Prop. 4.3,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Algorithm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90700"/>
                <a:ext cx="7772400" cy="4114800"/>
              </a:xfrm>
              <a:blipFill>
                <a:blip r:embed="rId2"/>
                <a:stretch>
                  <a:fillRect l="-489" t="-1846" r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BFDC2-E79A-B64F-836E-20D75D9E92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85" r="54902" b="24915"/>
          <a:stretch/>
        </p:blipFill>
        <p:spPr>
          <a:xfrm>
            <a:off x="1926265" y="4784862"/>
            <a:ext cx="4572000" cy="12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75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Sorting as a Problem-Solving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A5AF0-3163-A845-A5B6-793870631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suppose we sort the data first?</a:t>
            </a:r>
          </a:p>
          <a:p>
            <a:pPr lvl="1"/>
            <a:r>
              <a:rPr lang="en-US" dirty="0"/>
              <a:t>Copy the array and sort first, </a:t>
            </a:r>
            <a:r>
              <a:rPr lang="en-US" dirty="0" err="1"/>
              <a:t>Arrays.sort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Then just compare element j with j+1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DF65-0B3D-DB45-8FC5-E0E444F8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40115"/>
            <a:ext cx="7772400" cy="239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62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Using Sorting as a Problem-Solving Tool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best sorting algorithms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remaining loop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Overall, this algorithm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DF65-0B3D-DB45-8FC5-E0E444F891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932" r="58824" b="20689"/>
          <a:stretch/>
        </p:blipFill>
        <p:spPr>
          <a:xfrm>
            <a:off x="1828800" y="4267200"/>
            <a:ext cx="4572000" cy="141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14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EB69-4A33-354F-9680-FC07C08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Uniqueness Problem / Using Sorting as a Problem-Solving Tool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Huge saving in execution time, the larger the n, the better the savings</a:t>
                </a:r>
              </a:p>
              <a:p>
                <a:r>
                  <a:rPr lang="en-US" dirty="0"/>
                  <a:t>Quadratic time to n log n time</a:t>
                </a:r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2A5AF0-3163-A845-A5B6-7938706315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E6DE-8CFC-BF45-BFB0-1028AEE9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4B42-EFC1-D245-A2B1-53A18085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Analysis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2B7E-6008-D644-99AF-664BE933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45C1F5-68C4-3D40-BD9B-61378355F3B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21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</a:t>
            </a:r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 rot="10800000">
            <a:off x="7986713" y="4557713"/>
            <a:ext cx="571500" cy="2190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30" y="1678415"/>
            <a:ext cx="7547033" cy="45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93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814ABCA-5370-DC43-AD86-73D5EFCD1807}" type="slidenum">
              <a:rPr lang="en-US" sz="1400"/>
              <a:pPr eaLnBrk="1" hangingPunct="1"/>
              <a:t>28</a:t>
            </a:fld>
            <a:endParaRPr lang="en-US" sz="140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>
                <a:solidFill>
                  <a:schemeClr val="tx2"/>
                </a:solidFill>
              </a:rPr>
              <a:t>Prefix Averages (Quadratic)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computes prefix averages in quadratic time by applying the definition</a:t>
            </a:r>
          </a:p>
        </p:txBody>
      </p:sp>
      <p:sp>
        <p:nvSpPr>
          <p:cNvPr id="3686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9" y="2438400"/>
            <a:ext cx="8777551" cy="344523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6AEF34B-92C3-BB4E-AB3E-D8ABE608E88D}" type="slidenum">
              <a:rPr lang="en-US" sz="1400"/>
              <a:pPr eaLnBrk="1" hangingPunct="1"/>
              <a:t>29</a:t>
            </a:fld>
            <a:endParaRPr 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Arithmetic Progression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3886200" cy="3962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The running time of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is</a:t>
            </a:r>
            <a:br>
              <a:rPr lang="en-US" sz="2400" dirty="0">
                <a:latin typeface="Tahoma" charset="0"/>
              </a:rPr>
            </a:b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(1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2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The sum of the first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ahoma" charset="0"/>
              </a:rPr>
              <a:t> integers is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1) </a:t>
            </a:r>
            <a:r>
              <a:rPr lang="en-US" sz="2400" b="1" dirty="0">
                <a:latin typeface="Symbol" charset="0"/>
                <a:sym typeface="Symbol" charset="0"/>
              </a:rPr>
              <a:t>/ </a:t>
            </a:r>
            <a:r>
              <a:rPr lang="en-US" sz="2400" dirty="0">
                <a:latin typeface="Times New Roman" charset="0"/>
                <a:sym typeface="Symbol" charset="0"/>
              </a:rPr>
              <a:t>2</a:t>
            </a:r>
          </a:p>
          <a:p>
            <a:pPr lvl="1" eaLnBrk="1" hangingPunct="1"/>
            <a:r>
              <a:rPr lang="en-US" sz="2000" dirty="0">
                <a:latin typeface="Tahoma" charset="0"/>
                <a:sym typeface="Symbol" charset="0"/>
              </a:rPr>
              <a:t>There is a simple visual proof of this fact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Thus, algorithm </a:t>
            </a:r>
            <a:r>
              <a:rPr lang="en-US" sz="2400" dirty="0">
                <a:solidFill>
                  <a:schemeClr val="tx2"/>
                </a:solidFill>
              </a:rPr>
              <a:t>prefixAverage1</a:t>
            </a:r>
            <a:r>
              <a:rPr lang="en-US" sz="2400" b="1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400" dirty="0">
                <a:latin typeface="Tahoma" charset="0"/>
              </a:rPr>
              <a:t>runs in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</a:p>
        </p:txBody>
      </p:sp>
      <p:graphicFrame>
        <p:nvGraphicFramePr>
          <p:cNvPr id="37893" name="Object 6"/>
          <p:cNvGraphicFramePr>
            <a:graphicFrameLocks noChangeAspect="1"/>
          </p:cNvGraphicFramePr>
          <p:nvPr/>
        </p:nvGraphicFramePr>
        <p:xfrm>
          <a:off x="4876800" y="1514475"/>
          <a:ext cx="3981450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6" name="Chart" r:id="rId3" imgW="3771900" imgH="4051300" progId="MSGraph.Chart.8">
                  <p:embed followColorScheme="full"/>
                </p:oleObj>
              </mc:Choice>
              <mc:Fallback>
                <p:oleObj name="Chart" r:id="rId3" imgW="3771900" imgH="4051300" progId="MSGraph.Chart.8">
                  <p:embed followColorScheme="full"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514475"/>
                        <a:ext cx="3981450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Notation 1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419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Given functions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latin typeface="Tahoma" charset="0"/>
                <a:sym typeface="Symbol" charset="0"/>
              </a:rPr>
              <a:t>, </a:t>
            </a:r>
            <a:r>
              <a:rPr lang="en-US" sz="2400" dirty="0">
                <a:latin typeface="Tahoma" charset="0"/>
              </a:rPr>
              <a:t>we say that 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</a:t>
            </a:r>
            <a:r>
              <a:rPr lang="en-US" sz="2400" dirty="0">
                <a:latin typeface="Tahoma" charset="0"/>
              </a:rPr>
              <a:t>is </a:t>
            </a:r>
            <a:r>
              <a:rPr lang="en-US" sz="2400" b="1" i="1" dirty="0">
                <a:latin typeface="Times New Roman" charset="0"/>
                <a:sym typeface="Symbol" charset="0"/>
              </a:rPr>
              <a:t>O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))</a:t>
            </a:r>
            <a:r>
              <a:rPr lang="en-US" sz="2400" dirty="0">
                <a:latin typeface="Tahoma" charset="0"/>
                <a:sym typeface="Symbol" charset="0"/>
              </a:rPr>
              <a:t> </a:t>
            </a:r>
            <a:r>
              <a:rPr lang="en-US" sz="2400" dirty="0">
                <a:latin typeface="Tahoma" charset="0"/>
              </a:rPr>
              <a:t>if there are positive constants </a:t>
            </a:r>
            <a:r>
              <a:rPr lang="en-US" sz="2400" b="1" i="1" dirty="0">
                <a:latin typeface="Times New Roman" charset="0"/>
                <a:sym typeface="Symbol" charset="0"/>
              </a:rPr>
              <a:t>c</a:t>
            </a:r>
            <a:r>
              <a:rPr lang="en-US" sz="2400" dirty="0">
                <a:latin typeface="Tahoma" charset="0"/>
              </a:rPr>
              <a:t> and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latin typeface="Times New Roman" charset="0"/>
                <a:sym typeface="Symbol" charset="0"/>
              </a:rPr>
              <a:t>0</a:t>
            </a:r>
            <a:r>
              <a:rPr lang="en-US" sz="2400" dirty="0">
                <a:latin typeface="Tahoma" charset="0"/>
              </a:rPr>
              <a:t> such that</a:t>
            </a:r>
          </a:p>
          <a:p>
            <a:pPr eaLnBrk="1" hangingPunct="1">
              <a:buFont typeface="Wingdings" charset="0"/>
              <a:buNone/>
            </a:pPr>
            <a:r>
              <a:rPr lang="en-US" sz="2800" b="1" i="1" dirty="0">
                <a:latin typeface="Times New Roman" charset="0"/>
                <a:sym typeface="Symbol" charset="0"/>
              </a:rPr>
              <a:t>	</a:t>
            </a:r>
            <a:r>
              <a:rPr lang="en-US" sz="2400" b="1" i="1" dirty="0">
                <a:latin typeface="Times New Roman" charset="0"/>
                <a:sym typeface="Symbol" charset="0"/>
              </a:rPr>
              <a:t>f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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  <a:sym typeface="Symbol" charset="0"/>
              </a:rPr>
              <a:t>cg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dirty="0">
                <a:latin typeface="Times New Roman" charset="0"/>
                <a:sym typeface="Symbol" charset="0"/>
              </a:rPr>
              <a:t>)  </a:t>
            </a:r>
            <a:r>
              <a:rPr lang="en-US" sz="2400" dirty="0">
                <a:latin typeface="Tahoma" charset="0"/>
              </a:rPr>
              <a:t>for </a:t>
            </a:r>
            <a:r>
              <a:rPr lang="en-US" sz="2400" b="1" i="1" dirty="0"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latin typeface="Symbol" charset="0"/>
                <a:sym typeface="Symbol" charset="0"/>
              </a:rPr>
              <a:t>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latin typeface="Times New Roman" charset="0"/>
                <a:sym typeface="Symbol" charset="0"/>
              </a:rPr>
              <a:t>0</a:t>
            </a:r>
          </a:p>
          <a:p>
            <a:pPr eaLnBrk="1" hangingPunct="1"/>
            <a:endParaRPr lang="en-US" sz="2400" dirty="0">
              <a:latin typeface="Tahoma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887865"/>
              </p:ext>
            </p:extLst>
          </p:nvPr>
        </p:nvGraphicFramePr>
        <p:xfrm>
          <a:off x="4343400" y="2819400"/>
          <a:ext cx="4114800" cy="3287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DCBC4F-D038-274F-9A65-786A10AB474E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4400" dirty="0">
                <a:solidFill>
                  <a:schemeClr val="tx2"/>
                </a:solidFill>
              </a:rPr>
              <a:t>Prefix Averages 2 (Linear)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002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dirty="0"/>
              <a:t>The following algorithm uses a running summation to improve the efficiency</a:t>
            </a:r>
            <a:endParaRPr lang="en-US" b="1" i="1" dirty="0">
              <a:latin typeface="Times New Roman" charset="0"/>
              <a:sym typeface="Symbol" charset="0"/>
            </a:endParaRPr>
          </a:p>
        </p:txBody>
      </p:sp>
      <p:sp>
        <p:nvSpPr>
          <p:cNvPr id="3891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en-US" dirty="0">
                <a:latin typeface="+mj-lt"/>
              </a:rPr>
              <a:t>Algorithm </a:t>
            </a:r>
            <a:r>
              <a:rPr lang="en-US" dirty="0">
                <a:solidFill>
                  <a:schemeClr val="tx2"/>
                </a:solidFill>
              </a:rPr>
              <a:t>prefixAverage2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latin typeface="+mj-lt"/>
              </a:rPr>
              <a:t>runs in</a:t>
            </a:r>
            <a:r>
              <a:rPr lang="en-US" dirty="0"/>
              <a:t>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time!</a:t>
            </a:r>
          </a:p>
        </p:txBody>
      </p:sp>
      <p:sp>
        <p:nvSpPr>
          <p:cNvPr id="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41233"/>
            <a:ext cx="8902836" cy="324996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A725-A472-1949-BAF9-BD97F6AB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Averages </a:t>
            </a:r>
            <a:r>
              <a:rPr lang="en-US" dirty="0" smtClean="0"/>
              <a:t>Sample Code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4D71-CC40-7540-964A-618C1EE6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34A4332-82A0-514C-A0B8-1F6F1FAE3CA5}"/>
              </a:ext>
            </a:extLst>
          </p:cNvPr>
          <p:cNvSpPr/>
          <p:nvPr/>
        </p:nvSpPr>
        <p:spPr bwMode="auto">
          <a:xfrm>
            <a:off x="4096941" y="4448175"/>
            <a:ext cx="571500" cy="2190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786728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33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7A68B24-0A9F-A84C-870B-32611727D20D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Big-Oh Notation 2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Example: </a:t>
            </a:r>
            <a:r>
              <a:rPr lang="en-US" sz="2800" dirty="0">
                <a:latin typeface="Times New Roman" charset="0"/>
                <a:sym typeface="Symbol" charset="0"/>
              </a:rPr>
              <a:t>2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b="1" dirty="0">
                <a:latin typeface="Times New Roman" charset="0"/>
                <a:sym typeface="Symbol" charset="0"/>
              </a:rPr>
              <a:t> </a:t>
            </a:r>
            <a:r>
              <a:rPr lang="en-US" sz="2800" dirty="0">
                <a:latin typeface="Symbol" charset="0"/>
                <a:sym typeface="Symbol" charset="0"/>
              </a:rPr>
              <a:t>+</a:t>
            </a:r>
            <a:r>
              <a:rPr lang="en-US" sz="2800" b="1" dirty="0">
                <a:latin typeface="Times New Roman" charset="0"/>
                <a:sym typeface="Symbol" charset="0"/>
              </a:rPr>
              <a:t> </a:t>
            </a:r>
            <a:r>
              <a:rPr lang="en-US" sz="2800" dirty="0">
                <a:latin typeface="Times New Roman" charset="0"/>
                <a:sym typeface="Symbol" charset="0"/>
              </a:rPr>
              <a:t>10</a:t>
            </a:r>
            <a:r>
              <a:rPr lang="en-US" sz="2800" dirty="0">
                <a:latin typeface="Tahoma" charset="0"/>
                <a:sym typeface="Symbol" charset="0"/>
              </a:rPr>
              <a:t> is </a:t>
            </a:r>
            <a:r>
              <a:rPr lang="en-US" sz="2800" b="1" i="1" dirty="0">
                <a:latin typeface="Times New Roman" charset="0"/>
                <a:sym typeface="Symbol" charset="0"/>
              </a:rPr>
              <a:t>O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400" dirty="0">
                <a:latin typeface="Times New Roman" charset="0"/>
                <a:sym typeface="Symbol" charset="0"/>
              </a:rPr>
              <a:t>2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+</a:t>
            </a:r>
            <a:r>
              <a:rPr lang="en-US" sz="2400" b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b="1" i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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cn</a:t>
            </a:r>
            <a:endParaRPr lang="en-US" sz="24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c</a:t>
            </a:r>
            <a:r>
              <a:rPr lang="en-US" sz="2400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</a:t>
            </a:r>
            <a:r>
              <a:rPr lang="en-US" sz="2400" dirty="0">
                <a:latin typeface="Times New Roman" charset="0"/>
                <a:sym typeface="Symbol" charset="0"/>
              </a:rPr>
              <a:t> 2) </a:t>
            </a:r>
            <a:r>
              <a:rPr lang="en-US" sz="2400" b="1" i="1" dirty="0"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latin typeface="Symbol" charset="0"/>
                <a:sym typeface="Symbol" charset="0"/>
              </a:rPr>
              <a:t>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</a:p>
          <a:p>
            <a:pPr lvl="1" eaLnBrk="1" hangingPunct="1"/>
            <a:r>
              <a:rPr lang="en-US" sz="2400" b="1" i="1" dirty="0"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latin typeface="Symbol" charset="0"/>
                <a:sym typeface="Symbol" charset="0"/>
              </a:rPr>
              <a:t>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r>
              <a:rPr lang="en-US" sz="2400" dirty="0">
                <a:latin typeface="Symbol" charset="0"/>
                <a:sym typeface="Symbol" charset="0"/>
              </a:rPr>
              <a:t>/</a:t>
            </a:r>
            <a:r>
              <a:rPr lang="en-US" sz="2400" dirty="0">
                <a:latin typeface="Times New Roman" charset="0"/>
                <a:sym typeface="Symbol" charset="0"/>
              </a:rPr>
              <a:t>(</a:t>
            </a:r>
            <a:r>
              <a:rPr lang="en-US" sz="2400" b="1" i="1" dirty="0">
                <a:latin typeface="Times New Roman" charset="0"/>
                <a:sym typeface="Symbol" charset="0"/>
              </a:rPr>
              <a:t>c</a:t>
            </a:r>
            <a:r>
              <a:rPr lang="en-US" sz="2400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</a:t>
            </a:r>
            <a:r>
              <a:rPr lang="en-US" sz="2400" dirty="0">
                <a:latin typeface="Times New Roman" charset="0"/>
                <a:sym typeface="Symbol" charset="0"/>
              </a:rPr>
              <a:t> 2)</a:t>
            </a:r>
          </a:p>
          <a:p>
            <a:pPr lvl="1" eaLnBrk="1" hangingPunct="1"/>
            <a:r>
              <a:rPr lang="en-US" sz="2400" dirty="0">
                <a:latin typeface="Tahoma" charset="0"/>
              </a:rPr>
              <a:t>Pick </a:t>
            </a:r>
            <a:r>
              <a:rPr lang="en-US" sz="2400" b="1" i="1" dirty="0">
                <a:latin typeface="Times New Roman" charset="0"/>
                <a:sym typeface="Symbol" charset="0"/>
              </a:rPr>
              <a:t>c </a:t>
            </a:r>
            <a:r>
              <a:rPr lang="en-US" sz="2400" dirty="0">
                <a:latin typeface="Symbol" charset="0"/>
                <a:sym typeface="Symbol" charset="0"/>
              </a:rPr>
              <a:t>= </a:t>
            </a:r>
            <a:r>
              <a:rPr lang="en-US" sz="2400" dirty="0">
                <a:latin typeface="Times New Roman" charset="0"/>
                <a:sym typeface="Symbol" charset="0"/>
              </a:rPr>
              <a:t>3 </a:t>
            </a:r>
            <a:r>
              <a:rPr lang="en-US" sz="2400" dirty="0">
                <a:latin typeface="Tahoma" charset="0"/>
              </a:rPr>
              <a:t>and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="1" baseline="-25000" dirty="0">
                <a:latin typeface="Times New Roman" charset="0"/>
                <a:sym typeface="Symbol" charset="0"/>
              </a:rPr>
              <a:t>0 </a:t>
            </a:r>
            <a:r>
              <a:rPr lang="en-US" sz="2400" dirty="0">
                <a:latin typeface="Symbol" charset="0"/>
                <a:sym typeface="Symbol" charset="0"/>
              </a:rPr>
              <a:t>= </a:t>
            </a:r>
            <a:r>
              <a:rPr lang="en-US" sz="2400" dirty="0">
                <a:latin typeface="Times New Roman" charset="0"/>
                <a:sym typeface="Symbol" charset="0"/>
              </a:rPr>
              <a:t>10</a:t>
            </a:r>
            <a:endParaRPr lang="en-US" sz="2400" dirty="0">
              <a:latin typeface="Tahoma" charset="0"/>
            </a:endParaRPr>
          </a:p>
          <a:p>
            <a:pPr eaLnBrk="1" hangingPunct="1"/>
            <a:endParaRPr lang="en-US" sz="2800" dirty="0">
              <a:latin typeface="Tahoma" charset="0"/>
            </a:endParaRPr>
          </a:p>
        </p:txBody>
      </p:sp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3810000" y="1371600"/>
          <a:ext cx="5324475" cy="428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Chart" r:id="rId3" imgW="8686800" imgH="6553200" progId="Excel.Chart.8">
                  <p:embed followColorScheme="full"/>
                </p:oleObj>
              </mc:Choice>
              <mc:Fallback>
                <p:oleObj name="Chart" r:id="rId3" imgW="8686800" imgH="6553200" progId="Excel.Chart.8">
                  <p:embed followColorScheme="full"/>
                  <p:pic>
                    <p:nvPicPr>
                      <p:cNvPr id="286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5324475" cy="428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16626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9F218C3-C266-8B46-8A2F-5927D972E6B6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Example</a:t>
            </a:r>
          </a:p>
        </p:txBody>
      </p:sp>
      <p:sp>
        <p:nvSpPr>
          <p:cNvPr id="2970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3581400" cy="38862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Example: the function 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baseline="30000" dirty="0">
                <a:latin typeface="Times New Roman" charset="0"/>
                <a:sym typeface="Symbol" charset="0"/>
              </a:rPr>
              <a:t>2</a:t>
            </a:r>
            <a:r>
              <a:rPr lang="en-US" sz="2800" b="1" dirty="0">
                <a:latin typeface="Times New Roman" charset="0"/>
                <a:sym typeface="Symbol" charset="0"/>
              </a:rPr>
              <a:t> </a:t>
            </a:r>
            <a:r>
              <a:rPr lang="en-US" sz="2800" dirty="0">
                <a:latin typeface="Tahoma" charset="0"/>
                <a:sym typeface="Symbol" charset="0"/>
              </a:rPr>
              <a:t>is not </a:t>
            </a:r>
            <a:r>
              <a:rPr lang="en-US" sz="2800" b="1" i="1" dirty="0">
                <a:latin typeface="Times New Roman" charset="0"/>
                <a:sym typeface="Symbol" charset="0"/>
              </a:rPr>
              <a:t>O</a:t>
            </a:r>
            <a:r>
              <a:rPr lang="en-US" sz="2800" dirty="0">
                <a:latin typeface="Times New Roman" charset="0"/>
                <a:sym typeface="Symbol" charset="0"/>
              </a:rPr>
              <a:t>(</a:t>
            </a:r>
            <a:r>
              <a:rPr lang="en-US" sz="2800" b="1" i="1" dirty="0">
                <a:latin typeface="Times New Roman" charset="0"/>
                <a:sym typeface="Symbol" charset="0"/>
              </a:rPr>
              <a:t>n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</a:p>
          <a:p>
            <a:pPr lvl="1" eaLnBrk="1" hangingPunct="1"/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r>
              <a:rPr lang="en-US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sz="2400" b="1" i="1" dirty="0">
                <a:latin typeface="Times New Roman" charset="0"/>
                <a:sym typeface="Symbol" charset="0"/>
              </a:rPr>
              <a:t> </a:t>
            </a:r>
            <a:r>
              <a:rPr lang="en-US" sz="2400" dirty="0">
                <a:latin typeface="Symbol" charset="0"/>
                <a:sym typeface="Symbol" charset="0"/>
              </a:rPr>
              <a:t>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cn</a:t>
            </a:r>
            <a:endParaRPr lang="en-US" sz="2400" b="1" i="1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400" b="1" i="1" dirty="0"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latin typeface="Symbol" charset="0"/>
                <a:sym typeface="Symbol" charset="0"/>
              </a:rPr>
              <a:t>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  <a:sym typeface="Symbol" charset="0"/>
              </a:rPr>
              <a:t>c</a:t>
            </a:r>
            <a:endParaRPr lang="en-US" sz="2400" dirty="0">
              <a:latin typeface="Times New Roman" charset="0"/>
              <a:sym typeface="Symbol" charset="0"/>
            </a:endParaRPr>
          </a:p>
          <a:p>
            <a:pPr lvl="1" eaLnBrk="1" hangingPunct="1"/>
            <a:r>
              <a:rPr lang="en-US" sz="2400" dirty="0">
                <a:latin typeface="Tahoma" charset="0"/>
              </a:rPr>
              <a:t>The above inequality cannot be satisfied since </a:t>
            </a:r>
            <a:r>
              <a:rPr lang="en-US" sz="2400" b="1" i="1" dirty="0">
                <a:latin typeface="Times New Roman" charset="0"/>
                <a:sym typeface="Symbol" charset="0"/>
              </a:rPr>
              <a:t>c</a:t>
            </a:r>
            <a:r>
              <a:rPr lang="en-US" sz="2400" dirty="0">
                <a:latin typeface="Tahoma" charset="0"/>
              </a:rPr>
              <a:t> must be a constant </a:t>
            </a:r>
          </a:p>
          <a:p>
            <a:pPr eaLnBrk="1" hangingPunct="1"/>
            <a:endParaRPr lang="en-US" sz="3600" dirty="0">
              <a:latin typeface="Tahoma" charset="0"/>
            </a:endParaRP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3810000" y="1562100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Chart" r:id="rId3" imgW="7988300" imgH="6718300" progId="Excel.Chart.8">
                  <p:embed followColorScheme="full"/>
                </p:oleObj>
              </mc:Choice>
              <mc:Fallback>
                <p:oleObj name="Chart" r:id="rId3" imgW="7988300" imgH="6718300" progId="Excel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2100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81CD07-4CD9-3644-8D29-823D2ECC1E70}" type="slidenum">
              <a:rPr lang="en-US" sz="1400"/>
              <a:pPr eaLnBrk="1" hangingPunct="1"/>
              <a:t>6</a:t>
            </a:fld>
            <a:endParaRPr lang="en-US" sz="1400" dirty="0"/>
          </a:p>
        </p:txBody>
      </p:sp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 2</a:t>
            </a:r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685800" y="15240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3200" dirty="0"/>
              <a:t>3 n</a:t>
            </a:r>
            <a:r>
              <a:rPr lang="en-US" sz="3200" baseline="30000" dirty="0"/>
              <a:t>3</a:t>
            </a:r>
            <a:r>
              <a:rPr lang="en-US" sz="3200" dirty="0"/>
              <a:t> + 20 n</a:t>
            </a:r>
            <a:r>
              <a:rPr lang="en-US" sz="3200" baseline="30000" dirty="0"/>
              <a:t>2</a:t>
            </a:r>
            <a:r>
              <a:rPr lang="en-US" sz="3200" dirty="0"/>
              <a:t> 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Char char="n"/>
            </a:pPr>
            <a:endParaRPr lang="en-US" sz="3200" dirty="0">
              <a:latin typeface="Times New Roman" charset="0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381000" y="2286000"/>
            <a:ext cx="8305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800" dirty="0"/>
              <a:t>3 n</a:t>
            </a:r>
            <a:r>
              <a:rPr lang="en-US" sz="2800" baseline="30000" dirty="0"/>
              <a:t>3</a:t>
            </a:r>
            <a:r>
              <a:rPr lang="en-US" sz="2800" dirty="0"/>
              <a:t> + 20 n</a:t>
            </a:r>
            <a:r>
              <a:rPr lang="en-US" sz="2800" baseline="30000" dirty="0"/>
              <a:t>2</a:t>
            </a:r>
            <a:r>
              <a:rPr lang="en-US" sz="2800" dirty="0"/>
              <a:t> + 5 is O(n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dirty="0"/>
              <a:t>need c &gt; 0 and n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 1 </a:t>
            </a:r>
            <a:br>
              <a:rPr lang="en-US" dirty="0">
                <a:sym typeface="Symbol" charset="0"/>
              </a:rPr>
            </a:br>
            <a:r>
              <a:rPr lang="en-US" dirty="0">
                <a:sym typeface="Symbol" charset="0"/>
              </a:rPr>
              <a:t>such that</a:t>
            </a:r>
            <a:r>
              <a:rPr lang="en-US" dirty="0"/>
              <a:t> 3 n</a:t>
            </a:r>
            <a:r>
              <a:rPr lang="en-US" baseline="30000" dirty="0"/>
              <a:t>3</a:t>
            </a:r>
            <a:r>
              <a:rPr lang="en-US" dirty="0"/>
              <a:t> + 20 n</a:t>
            </a:r>
            <a:r>
              <a:rPr lang="en-US" baseline="30000" dirty="0"/>
              <a:t>2</a:t>
            </a:r>
            <a:r>
              <a:rPr lang="en-US" dirty="0"/>
              <a:t> + 5 </a:t>
            </a:r>
            <a:r>
              <a:rPr lang="en-US" dirty="0">
                <a:sym typeface="Symbol" charset="0"/>
              </a:rPr>
              <a:t> c </a:t>
            </a:r>
            <a:r>
              <a:rPr lang="en-US" dirty="0">
                <a:cs typeface="Arial" charset="0"/>
                <a:sym typeface="Symbol" charset="0"/>
              </a:rPr>
              <a:t>n</a:t>
            </a:r>
            <a:r>
              <a:rPr lang="en-US" baseline="30000" dirty="0">
                <a:cs typeface="Arial" charset="0"/>
                <a:sym typeface="Symbol" charset="0"/>
              </a:rPr>
              <a:t>3</a:t>
            </a:r>
            <a:r>
              <a:rPr lang="en-US" dirty="0">
                <a:cs typeface="Arial" charset="0"/>
                <a:sym typeface="Symbol" charset="0"/>
              </a:rPr>
              <a:t> for n </a:t>
            </a:r>
            <a:r>
              <a:rPr lang="en-US" dirty="0">
                <a:sym typeface="Symbol" charset="0"/>
              </a:rPr>
              <a:t> n</a:t>
            </a:r>
            <a:r>
              <a:rPr lang="en-US" baseline="-25000" dirty="0">
                <a:sym typeface="Symbol" charset="0"/>
              </a:rPr>
              <a:t>0</a:t>
            </a:r>
            <a:endParaRPr lang="en-US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dirty="0">
                <a:sym typeface="Symbol" charset="0"/>
              </a:rPr>
              <a:t>this is true for c = 4 and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>
                <a:sym typeface="Symbol" charset="0"/>
              </a:rPr>
              <a:t> = 21</a:t>
            </a:r>
            <a:endParaRPr lang="en-US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Clip" r:id="rId3" imgW="1804737" imgH="1190201" progId="MS_ClipArt_Gallery.5">
                  <p:embed/>
                </p:oleObj>
              </mc:Choice>
              <mc:Fallback>
                <p:oleObj name="Clip" r:id="rId3" imgW="1804737" imgH="1190201" progId="MS_ClipArt_Gallery.5">
                  <p:embed/>
                  <p:pic>
                    <p:nvPicPr>
                      <p:cNvPr id="3073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24125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Analysis of Algorithms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081CD07-4CD9-3644-8D29-823D2ECC1E70}" type="slidenum">
              <a:rPr lang="en-US" sz="1400"/>
              <a:pPr eaLnBrk="1" hangingPunct="1"/>
              <a:t>7</a:t>
            </a:fld>
            <a:endParaRPr lang="en-US" sz="1400" dirty="0"/>
          </a:p>
        </p:txBody>
      </p:sp>
      <p:sp>
        <p:nvSpPr>
          <p:cNvPr id="30723" name="Rectangle 1026"/>
          <p:cNvSpPr>
            <a:spLocks noChangeArrowheads="1"/>
          </p:cNvSpPr>
          <p:nvPr/>
        </p:nvSpPr>
        <p:spPr bwMode="auto">
          <a:xfrm>
            <a:off x="381000" y="533400"/>
            <a:ext cx="6248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400" dirty="0">
                <a:solidFill>
                  <a:schemeClr val="tx2"/>
                </a:solidFill>
              </a:rPr>
              <a:t>More Big-Oh Examples 3</a:t>
            </a:r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685800" y="1600200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Wingdings" charset="2"/>
              <a:buChar char="q"/>
            </a:pPr>
            <a:r>
              <a:rPr lang="en-US" sz="3600" dirty="0"/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547577" y="2286000"/>
            <a:ext cx="8610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800" dirty="0"/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800" dirty="0"/>
              <a:t>need c &gt; 0 and n</a:t>
            </a:r>
            <a:r>
              <a:rPr lang="en-US" sz="2800" baseline="-25000" dirty="0"/>
              <a:t>0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 1 </a:t>
            </a:r>
            <a:br>
              <a:rPr lang="en-US" sz="2800" dirty="0">
                <a:sym typeface="Symbol" charset="0"/>
              </a:rPr>
            </a:br>
            <a:r>
              <a:rPr lang="en-US" sz="2800" dirty="0">
                <a:sym typeface="Symbol" charset="0"/>
              </a:rPr>
              <a:t>such that</a:t>
            </a:r>
            <a:r>
              <a:rPr lang="en-US" sz="2800" dirty="0"/>
              <a:t> 3 log n + 5 </a:t>
            </a:r>
            <a:r>
              <a:rPr lang="en-US" sz="2800" dirty="0">
                <a:sym typeface="Symbol" charset="0"/>
              </a:rPr>
              <a:t> c </a:t>
            </a:r>
            <a:r>
              <a:rPr lang="en-US" sz="2800" dirty="0">
                <a:cs typeface="Arial" charset="0"/>
                <a:sym typeface="Symbol" charset="0"/>
              </a:rPr>
              <a:t>log n for n </a:t>
            </a:r>
            <a:r>
              <a:rPr lang="en-US" sz="2800" dirty="0">
                <a:sym typeface="Symbol" charset="0"/>
              </a:rPr>
              <a:t> n</a:t>
            </a:r>
            <a:r>
              <a:rPr lang="en-US" sz="2800" baseline="-25000" dirty="0">
                <a:sym typeface="Symbol" charset="0"/>
              </a:rPr>
              <a:t>0</a:t>
            </a:r>
            <a:endParaRPr lang="en-US" sz="2800" dirty="0">
              <a:sym typeface="Symbol" charset="0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0"/>
              <a:buNone/>
            </a:pPr>
            <a:r>
              <a:rPr lang="en-US" sz="2800" dirty="0">
                <a:sym typeface="Symbol" charset="0"/>
              </a:rPr>
              <a:t>this is true for c = 8 and </a:t>
            </a:r>
            <a:r>
              <a:rPr lang="en-US" sz="2800" dirty="0"/>
              <a:t>n</a:t>
            </a:r>
            <a:r>
              <a:rPr lang="en-US" sz="2800" baseline="-25000" dirty="0"/>
              <a:t>0</a:t>
            </a:r>
            <a:r>
              <a:rPr lang="en-US" sz="2800" dirty="0">
                <a:sym typeface="Symbol" charset="0"/>
              </a:rPr>
              <a:t> = 2</a:t>
            </a:r>
            <a:endParaRPr lang="en-US" sz="3200" dirty="0"/>
          </a:p>
        </p:txBody>
      </p:sp>
      <p:graphicFrame>
        <p:nvGraphicFramePr>
          <p:cNvPr id="30730" name="Object 1033"/>
          <p:cNvGraphicFramePr>
            <a:graphicFrameLocks noChangeAspect="1"/>
          </p:cNvGraphicFramePr>
          <p:nvPr/>
        </p:nvGraphicFramePr>
        <p:xfrm>
          <a:off x="6705600" y="228600"/>
          <a:ext cx="2057400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Clip" r:id="rId3" imgW="1804737" imgH="1190201" progId="MS_ClipArt_Gallery.5">
                  <p:embed/>
                </p:oleObj>
              </mc:Choice>
              <mc:Fallback>
                <p:oleObj name="Clip" r:id="rId3" imgW="1804737" imgH="1190201" progId="MS_ClipArt_Gallery.5">
                  <p:embed/>
                  <p:pic>
                    <p:nvPicPr>
                      <p:cNvPr id="3073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2057400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  <p:extLst>
      <p:ext uri="{BB962C8B-B14F-4D97-AF65-F5344CB8AC3E}">
        <p14:creationId xmlns:p14="http://schemas.microsoft.com/office/powerpoint/2010/main" val="36870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1FDEA13-476D-894B-B8FC-F704FABCBF5D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and Growth Rate</a:t>
            </a:r>
          </a:p>
        </p:txBody>
      </p:sp>
      <p:sp>
        <p:nvSpPr>
          <p:cNvPr id="317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The big-Oh notation gives an upper bound on the growth rate of a function</a:t>
            </a:r>
          </a:p>
          <a:p>
            <a:pPr eaLnBrk="1" hangingPunct="1"/>
            <a:r>
              <a:rPr lang="en-US" sz="2400">
                <a:latin typeface="Tahoma" charset="0"/>
              </a:rPr>
              <a:t>The statement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f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 </a:t>
            </a:r>
            <a:r>
              <a:rPr lang="en-US" altLang="ja-JP" sz="2400">
                <a:latin typeface="Tahoma" charset="0"/>
              </a:rPr>
              <a:t>is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O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g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))</a:t>
            </a:r>
            <a:r>
              <a:rPr lang="ja-JP" altLang="en-US" sz="2400">
                <a:latin typeface="Tahoma" charset="0"/>
              </a:rPr>
              <a:t>”</a:t>
            </a:r>
            <a:r>
              <a:rPr lang="en-US" altLang="ja-JP" sz="2400">
                <a:latin typeface="Tahoma" charset="0"/>
              </a:rPr>
              <a:t> means that the growth rate of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f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 </a:t>
            </a:r>
            <a:r>
              <a:rPr lang="en-US" altLang="ja-JP" sz="2400">
                <a:latin typeface="Tahoma" charset="0"/>
              </a:rPr>
              <a:t>is no more than the growth rate of 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g</a:t>
            </a:r>
            <a:r>
              <a:rPr lang="en-US" altLang="ja-JP" sz="240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>
                <a:latin typeface="Times New Roman" charset="0"/>
                <a:sym typeface="Symbol" charset="0"/>
              </a:rPr>
              <a:t>n</a:t>
            </a:r>
            <a:r>
              <a:rPr lang="en-US" altLang="ja-JP" sz="2400">
                <a:latin typeface="Times New Roman" charset="0"/>
                <a:sym typeface="Symbol" charset="0"/>
              </a:rPr>
              <a:t>)</a:t>
            </a:r>
          </a:p>
          <a:p>
            <a:pPr eaLnBrk="1" hangingPunct="1"/>
            <a:r>
              <a:rPr lang="en-US" sz="2400">
                <a:latin typeface="Tahoma" charset="0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/>
        </p:nvGraphicFramePr>
        <p:xfrm>
          <a:off x="1066800" y="4343400"/>
          <a:ext cx="7239000" cy="189547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is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O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grows more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7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Analysis of Algorithms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8A69158-139B-4F4F-9633-BAEFEA5FCF6A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396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Big-Oh Rules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54162"/>
            <a:ext cx="7924800" cy="4114800"/>
          </a:xfrm>
        </p:spPr>
        <p:txBody>
          <a:bodyPr/>
          <a:lstStyle/>
          <a:p>
            <a:pPr eaLnBrk="1" hangingPunct="1">
              <a:tabLst>
                <a:tab pos="1028700" algn="l"/>
              </a:tabLst>
            </a:pPr>
            <a:r>
              <a:rPr lang="en-US" sz="2800">
                <a:latin typeface="Tahoma" charset="0"/>
              </a:rPr>
              <a:t>If is </a:t>
            </a:r>
            <a:r>
              <a:rPr lang="en-US" sz="2800" b="1" i="1">
                <a:latin typeface="Times New Roman" charset="0"/>
                <a:sym typeface="Symbol" charset="0"/>
              </a:rPr>
              <a:t>f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 a polynomial of degree </a:t>
            </a:r>
            <a:r>
              <a:rPr lang="en-US" sz="2800" b="1" i="1">
                <a:latin typeface="Times New Roman" charset="0"/>
                <a:sym typeface="Symbol" charset="0"/>
              </a:rPr>
              <a:t>d</a:t>
            </a:r>
            <a:r>
              <a:rPr lang="en-US" sz="2800">
                <a:latin typeface="Tahoma" charset="0"/>
              </a:rPr>
              <a:t>, then </a:t>
            </a:r>
            <a:r>
              <a:rPr lang="en-US" sz="2800" b="1" i="1">
                <a:latin typeface="Times New Roman" charset="0"/>
                <a:sym typeface="Symbol" charset="0"/>
              </a:rPr>
              <a:t>f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>
                <a:latin typeface="Times New Roman" charset="0"/>
                <a:sym typeface="Symbol" charset="0"/>
              </a:rPr>
              <a:t>n</a:t>
            </a:r>
            <a:r>
              <a:rPr lang="en-US" sz="2800">
                <a:latin typeface="Times New Roman" charset="0"/>
                <a:sym typeface="Symbol" charset="0"/>
              </a:rPr>
              <a:t>)</a:t>
            </a:r>
            <a:r>
              <a:rPr lang="en-US" sz="2800">
                <a:latin typeface="Tahoma" charset="0"/>
              </a:rPr>
              <a:t> is </a:t>
            </a:r>
            <a:r>
              <a:rPr lang="en-US" sz="2800" b="1" i="1">
                <a:latin typeface="Times New Roman" charset="0"/>
                <a:sym typeface="Symbol" charset="0"/>
              </a:rPr>
              <a:t>O</a:t>
            </a:r>
            <a:r>
              <a:rPr lang="en-US" sz="2800">
                <a:latin typeface="Times New Roman" charset="0"/>
                <a:sym typeface="Symbol" charset="0"/>
              </a:rPr>
              <a:t>(</a:t>
            </a:r>
            <a:r>
              <a:rPr lang="en-US" sz="2800" b="1" i="1" dirty="0" err="1">
                <a:latin typeface="Times New Roman" charset="0"/>
                <a:sym typeface="Symbol" charset="0"/>
              </a:rPr>
              <a:t>n</a:t>
            </a:r>
            <a:r>
              <a:rPr lang="en-US" sz="2800" b="1" i="1" baseline="30000" dirty="0" err="1">
                <a:latin typeface="Times New Roman" charset="0"/>
                <a:sym typeface="Symbol" charset="0"/>
              </a:rPr>
              <a:t>d</a:t>
            </a:r>
            <a:r>
              <a:rPr lang="en-US" sz="2800" dirty="0">
                <a:latin typeface="Times New Roman" charset="0"/>
                <a:sym typeface="Symbol" charset="0"/>
              </a:rPr>
              <a:t>)</a:t>
            </a:r>
            <a:r>
              <a:rPr lang="en-US" sz="2800" dirty="0">
                <a:latin typeface="Tahoma" charset="0"/>
              </a:rPr>
              <a:t>, i.e.,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lower-order terms</a:t>
            </a:r>
          </a:p>
          <a:p>
            <a:pPr marL="1028700" lvl="1" eaLnBrk="1" hangingPunct="1">
              <a:buFont typeface="Wingdings" charset="0"/>
              <a:buAutoNum type="arabicPeriod"/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Say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r>
              <a:rPr lang="en-US" altLang="ja-JP" sz="2400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ahoma" charset="0"/>
              </a:rPr>
              <a:t>instead of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aseline="30000" dirty="0">
                <a:latin typeface="Times New Roman" charset="0"/>
                <a:sym typeface="Symbol" charset="0"/>
              </a:rPr>
              <a:t>2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endParaRPr lang="en-US" altLang="ja-JP" sz="2400" dirty="0">
              <a:latin typeface="Tahoma" charset="0"/>
              <a:sym typeface="Symbol" charset="0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sz="2800" dirty="0">
                <a:latin typeface="Tahoma" charset="0"/>
                <a:sym typeface="Symbol" charset="0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sz="2400" dirty="0">
                <a:latin typeface="Tahoma" charset="0"/>
              </a:rPr>
              <a:t>Say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Symbol" charset="0"/>
                <a:sym typeface="Symbol" charset="0"/>
              </a:rPr>
              <a:t>+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imes New Roman" charset="0"/>
                <a:sym typeface="Symbol" charset="0"/>
              </a:rPr>
              <a:t>5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r>
              <a:rPr lang="en-US" altLang="ja-JP" sz="2400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ahoma" charset="0"/>
              </a:rPr>
              <a:t>instead of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altLang="ja-JP" sz="2400" dirty="0">
                <a:latin typeface="Times New Roman" charset="0"/>
                <a:sym typeface="Symbol" charset="0"/>
              </a:rPr>
              <a:t>3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Symbol" charset="0"/>
                <a:sym typeface="Symbol" charset="0"/>
              </a:rPr>
              <a:t>+</a:t>
            </a:r>
            <a:r>
              <a:rPr lang="en-US" altLang="ja-JP" sz="2400" b="1" dirty="0">
                <a:latin typeface="Times New Roman" charset="0"/>
                <a:sym typeface="Symbol" charset="0"/>
              </a:rPr>
              <a:t> </a:t>
            </a:r>
            <a:r>
              <a:rPr lang="en-US" altLang="ja-JP" sz="2400" dirty="0">
                <a:latin typeface="Times New Roman" charset="0"/>
                <a:sym typeface="Symbol" charset="0"/>
              </a:rPr>
              <a:t>5</a:t>
            </a:r>
            <a:r>
              <a:rPr lang="en-US" altLang="ja-JP" sz="2400" dirty="0">
                <a:latin typeface="Tahoma" charset="0"/>
                <a:sym typeface="Symbol" charset="0"/>
              </a:rPr>
              <a:t> is 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O</a:t>
            </a:r>
            <a:r>
              <a:rPr lang="en-US" altLang="ja-JP" sz="2400" dirty="0">
                <a:latin typeface="Times New Roman" charset="0"/>
                <a:sym typeface="Symbol" charset="0"/>
              </a:rPr>
              <a:t>(3</a:t>
            </a:r>
            <a:r>
              <a:rPr lang="en-US" altLang="ja-JP" sz="2400" b="1" i="1" dirty="0">
                <a:latin typeface="Times New Roman" charset="0"/>
                <a:sym typeface="Symbol" charset="0"/>
              </a:rPr>
              <a:t>n</a:t>
            </a:r>
            <a:r>
              <a:rPr lang="en-US" altLang="ja-JP" sz="2400" dirty="0">
                <a:latin typeface="Times New Roman" charset="0"/>
                <a:sym typeface="Symbol" charset="0"/>
              </a:rPr>
              <a:t>)</a:t>
            </a:r>
            <a:r>
              <a:rPr lang="ja-JP" altLang="en-US" sz="2400" dirty="0">
                <a:latin typeface="Tahoma" charset="0"/>
                <a:sym typeface="Symbol" charset="0"/>
              </a:rPr>
              <a:t>”</a:t>
            </a:r>
            <a:endParaRPr lang="en-US" sz="2400" dirty="0">
              <a:latin typeface="Tahoma" charset="0"/>
              <a:sym typeface="Symbol" charset="0"/>
            </a:endParaRPr>
          </a:p>
        </p:txBody>
      </p:sp>
      <p:graphicFrame>
        <p:nvGraphicFramePr>
          <p:cNvPr id="32773" name="Object 4"/>
          <p:cNvGraphicFramePr>
            <a:graphicFrameLocks noChangeAspect="1"/>
          </p:cNvGraphicFramePr>
          <p:nvPr/>
        </p:nvGraphicFramePr>
        <p:xfrm>
          <a:off x="7024688" y="152400"/>
          <a:ext cx="1662112" cy="187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Clip" r:id="rId3" imgW="1593245" imgH="1797269" progId="MS_ClipArt_Gallery.2">
                  <p:embed/>
                </p:oleObj>
              </mc:Choice>
              <mc:Fallback>
                <p:oleObj name="Clip" r:id="rId3" imgW="1593245" imgH="1797269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88" y="152400"/>
                        <a:ext cx="1662112" cy="187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1708</TotalTime>
  <Words>1128</Words>
  <Application>Microsoft Office PowerPoint</Application>
  <PresentationFormat>On-screen Show (4:3)</PresentationFormat>
  <Paragraphs>214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Arial</vt:lpstr>
      <vt:lpstr>Cambria Math</vt:lpstr>
      <vt:lpstr>Courier</vt:lpstr>
      <vt:lpstr>Symbol</vt:lpstr>
      <vt:lpstr>Tahoma</vt:lpstr>
      <vt:lpstr>Times</vt:lpstr>
      <vt:lpstr>Times New Roman</vt:lpstr>
      <vt:lpstr>Wingdings</vt:lpstr>
      <vt:lpstr>Blueprint</vt:lpstr>
      <vt:lpstr>Chart</vt:lpstr>
      <vt:lpstr>Clip</vt:lpstr>
      <vt:lpstr>Analysis of Algorithms</vt:lpstr>
      <vt:lpstr>The "Big-Oh" Notation</vt:lpstr>
      <vt:lpstr>Big-Oh Notation 1</vt:lpstr>
      <vt:lpstr>Big-Oh Notation 2</vt:lpstr>
      <vt:lpstr>Big-Oh Example</vt:lpstr>
      <vt:lpstr>PowerPoint Presentation</vt:lpstr>
      <vt:lpstr>PowerPoint Presentation</vt:lpstr>
      <vt:lpstr>Big-Oh and Growth Rate</vt:lpstr>
      <vt:lpstr>Big-Oh Rules</vt:lpstr>
      <vt:lpstr>Asymptotic Algorithm Analysis 1</vt:lpstr>
      <vt:lpstr>Examples of Algorithm Analysis</vt:lpstr>
      <vt:lpstr>Constant Time Operations</vt:lpstr>
      <vt:lpstr>Finding the Maximum of an Array</vt:lpstr>
      <vt:lpstr>Composing Long Strings</vt:lpstr>
      <vt:lpstr>Composing Long Strings</vt:lpstr>
      <vt:lpstr>Three-way Set Disjointness</vt:lpstr>
      <vt:lpstr>Three-way Set Disjointness</vt:lpstr>
      <vt:lpstr>Three-way Set Disjointness</vt:lpstr>
      <vt:lpstr>Three-way Set Disjointness</vt:lpstr>
      <vt:lpstr>Three-way Set Disjointness</vt:lpstr>
      <vt:lpstr>DisJointness Sample Code</vt:lpstr>
      <vt:lpstr>Element Uniqueness Problem</vt:lpstr>
      <vt:lpstr>Element Uniqueness Problem</vt:lpstr>
      <vt:lpstr>Using Sorting as a Problem-Solving Tool</vt:lpstr>
      <vt:lpstr>Using Sorting as a Problem-Solving Tool</vt:lpstr>
      <vt:lpstr>Uniqueness Problem / Using Sorting as a Problem-Solving Tool</vt:lpstr>
      <vt:lpstr>Uniqueness Sample Code</vt:lpstr>
      <vt:lpstr>PowerPoint Presentation</vt:lpstr>
      <vt:lpstr>Arithmetic Progression</vt:lpstr>
      <vt:lpstr>PowerPoint Presentation</vt:lpstr>
      <vt:lpstr>Prefix Averages Sample Code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Kimberly Davis</cp:lastModifiedBy>
  <cp:revision>183</cp:revision>
  <dcterms:created xsi:type="dcterms:W3CDTF">2002-01-21T02:22:10Z</dcterms:created>
  <dcterms:modified xsi:type="dcterms:W3CDTF">2019-10-19T19:59:42Z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