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6" r:id="rId3"/>
    <p:sldId id="483" r:id="rId4"/>
    <p:sldId id="293" r:id="rId5"/>
    <p:sldId id="258" r:id="rId6"/>
    <p:sldId id="295" r:id="rId7"/>
    <p:sldId id="259" r:id="rId8"/>
    <p:sldId id="480" r:id="rId9"/>
    <p:sldId id="488" r:id="rId10"/>
    <p:sldId id="409" r:id="rId11"/>
    <p:sldId id="490" r:id="rId12"/>
    <p:sldId id="260" r:id="rId13"/>
    <p:sldId id="294" r:id="rId14"/>
    <p:sldId id="261" r:id="rId15"/>
    <p:sldId id="281" r:id="rId16"/>
    <p:sldId id="264" r:id="rId17"/>
    <p:sldId id="485" r:id="rId18"/>
    <p:sldId id="265" r:id="rId19"/>
    <p:sldId id="486" r:id="rId20"/>
    <p:sldId id="484" r:id="rId21"/>
    <p:sldId id="487" r:id="rId2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AA8CEB8-4FEF-3F4A-8E4D-0CC86D62CB7D}">
          <p14:sldIdLst>
            <p14:sldId id="256"/>
            <p14:sldId id="296"/>
            <p14:sldId id="483"/>
          </p14:sldIdLst>
        </p14:section>
        <p14:section name="Analysis 4.1 Experimental Studies" id="{01560EE4-4811-8846-AAAF-CA2F93587A48}">
          <p14:sldIdLst>
            <p14:sldId id="293"/>
            <p14:sldId id="258"/>
            <p14:sldId id="295"/>
            <p14:sldId id="259"/>
            <p14:sldId id="480"/>
            <p14:sldId id="488"/>
            <p14:sldId id="409"/>
            <p14:sldId id="490"/>
            <p14:sldId id="260"/>
          </p14:sldIdLst>
        </p14:section>
        <p14:section name="Analysis 4.1.1 Moving Beyond Experimental Analysis" id="{00444390-90B9-AC47-B602-4BC1A148E49B}">
          <p14:sldIdLst>
            <p14:sldId id="294"/>
            <p14:sldId id="261"/>
            <p14:sldId id="281"/>
            <p14:sldId id="264"/>
            <p14:sldId id="485"/>
            <p14:sldId id="265"/>
            <p14:sldId id="486"/>
            <p14:sldId id="484"/>
            <p14:sldId id="4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Experiment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C264-7AF9-784B-97C1-5B26F7DC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r>
              <a:rPr lang="en-US" dirty="0"/>
              <a:t>Open up DSAJ-</a:t>
            </a:r>
            <a:r>
              <a:rPr lang="en-US" dirty="0" err="1"/>
              <a:t>sourcecode</a:t>
            </a:r>
            <a:r>
              <a:rPr lang="en-US" dirty="0"/>
              <a:t> with </a:t>
            </a:r>
            <a:r>
              <a:rPr lang="en-US" dirty="0" err="1"/>
              <a:t>BlueJ</a:t>
            </a:r>
            <a:endParaRPr lang="en-US" dirty="0"/>
          </a:p>
          <a:p>
            <a:r>
              <a:rPr lang="en-US" dirty="0"/>
              <a:t>find package </a:t>
            </a:r>
            <a:r>
              <a:rPr lang="en-US" b="1" dirty="0" err="1">
                <a:latin typeface="Courier" pitchFamily="2" charset="0"/>
              </a:rPr>
              <a:t>dsaj.asymptotics</a:t>
            </a:r>
            <a:r>
              <a:rPr lang="en-US" b="1" dirty="0">
                <a:latin typeface="Courier" pitchFamily="2" charset="0"/>
              </a:rPr>
              <a:t> </a:t>
            </a:r>
          </a:p>
          <a:p>
            <a:pPr lvl="1"/>
            <a:r>
              <a:rPr lang="en-US" dirty="0"/>
              <a:t>open </a:t>
            </a:r>
          </a:p>
          <a:p>
            <a:pPr lvl="2"/>
            <a:r>
              <a:rPr lang="en-US" dirty="0"/>
              <a:t>file </a:t>
            </a:r>
            <a:r>
              <a:rPr lang="en-US" b="1" dirty="0" err="1">
                <a:latin typeface="Courier" pitchFamily="2" charset="0"/>
              </a:rPr>
              <a:t>StringExperiment.java</a:t>
            </a:r>
            <a:endParaRPr lang="en-US" b="1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CB896-E2AD-634A-9A1E-652D1164A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3771900"/>
            <a:ext cx="3886200" cy="27813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CC28A57-0575-7D4F-AA8E-39353AF7BD12}"/>
              </a:ext>
            </a:extLst>
          </p:cNvPr>
          <p:cNvSpPr/>
          <p:nvPr/>
        </p:nvSpPr>
        <p:spPr bwMode="auto">
          <a:xfrm flipH="1">
            <a:off x="5943600" y="4267200"/>
            <a:ext cx="762000" cy="2921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E9B8-4AF8-144D-9EB6-23BE9C8B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String Experiment on log-log Chart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700B-602A-274A-B325-74C7F168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7FB65-DB23-9F4E-A063-D57901AF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3698-3E6E-B041-A6DC-E0C965A7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365B6-CC46-9348-A967-27D6075E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828800"/>
            <a:ext cx="75946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9B7914-5DCF-2D47-BA11-0C89E3B3A4FB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Limitations of Experiments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It is necessary to implement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In order to compare two algorithms, the same hardware and software environments must be used</a:t>
            </a:r>
          </a:p>
        </p:txBody>
      </p:sp>
      <p:sp>
        <p:nvSpPr>
          <p:cNvPr id="1331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13318" name="Picture 3" descr="skd188257sdc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800600"/>
            <a:ext cx="1916113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08867-8F9E-BA4B-8C72-8668A4081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Beyond Experimental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59F89B7-0A97-C64E-8244-26FE4445F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92FC-6A8C-0640-A016-C63E5AE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A3331-4D19-1641-9684-ABECE516AD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0D0D-81F0-A54E-8E23-663DF732B6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837439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F40199E-1946-6E4B-893F-0ED72128E568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Theoretical Analysis</a:t>
            </a:r>
          </a:p>
        </p:txBody>
      </p:sp>
      <p:sp>
        <p:nvSpPr>
          <p:cNvPr id="143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Uses a high-level description of the algorithm instead of an implementation</a:t>
            </a:r>
          </a:p>
          <a:p>
            <a:pPr eaLnBrk="1" hangingPunct="1"/>
            <a:r>
              <a:rPr lang="en-US" dirty="0">
                <a:latin typeface="Tahoma" charset="0"/>
              </a:rPr>
              <a:t>Characterizes running time as a function of the input size, </a:t>
            </a:r>
            <a:r>
              <a:rPr lang="en-US" b="1" dirty="0">
                <a:latin typeface="Tahoma" charset="0"/>
              </a:rPr>
              <a:t>n</a:t>
            </a:r>
          </a:p>
          <a:p>
            <a:pPr eaLnBrk="1" hangingPunct="1"/>
            <a:r>
              <a:rPr lang="en-US" dirty="0">
                <a:latin typeface="Tahoma" charset="0"/>
              </a:rPr>
              <a:t>Takes into account all possible inputs</a:t>
            </a:r>
          </a:p>
          <a:p>
            <a:pPr eaLnBrk="1" hangingPunct="1"/>
            <a:r>
              <a:rPr lang="en-US" dirty="0">
                <a:latin typeface="Tahoma" charset="0"/>
              </a:rPr>
              <a:t>Allows us to evaluate the speed of an algorithm independent of the hardware/software environment</a:t>
            </a:r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7162800" y="228600"/>
          <a:ext cx="14954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Clip" r:id="rId3" imgW="2310233" imgH="3176167" progId="MS_ClipArt_Gallery.2">
                  <p:embed/>
                </p:oleObj>
              </mc:Choice>
              <mc:Fallback>
                <p:oleObj name="Clip" r:id="rId3" imgW="2310233" imgH="3176167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8600"/>
                        <a:ext cx="14954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DD3CAFA-2F47-2C4A-8BDB-B5795CD59471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25604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Random Access Machine (RAM) Model</a:t>
            </a:r>
          </a:p>
        </p:txBody>
      </p:sp>
      <p:sp>
        <p:nvSpPr>
          <p:cNvPr id="17412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48089"/>
            <a:ext cx="5791200" cy="383831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Tahoma" charset="0"/>
              </a:rPr>
              <a:t>A RAM consists of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A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CPU</a:t>
            </a:r>
            <a:endParaRPr lang="en-US" sz="2800" dirty="0">
              <a:latin typeface="Tahoma" charset="0"/>
            </a:endParaRPr>
          </a:p>
          <a:p>
            <a:pPr eaLnBrk="1" hangingPunct="1"/>
            <a:r>
              <a:rPr lang="en-US" sz="2800" dirty="0">
                <a:latin typeface="Tahoma" charset="0"/>
              </a:rPr>
              <a:t>An potentially unbounded bank of </a:t>
            </a:r>
            <a:r>
              <a:rPr lang="en-US" sz="2800" dirty="0">
                <a:solidFill>
                  <a:srgbClr val="BE2D00"/>
                </a:solidFill>
                <a:latin typeface="Tahoma" charset="0"/>
              </a:rPr>
              <a:t>memory </a:t>
            </a:r>
            <a:r>
              <a:rPr lang="en-US" sz="2800" dirty="0">
                <a:latin typeface="Tahoma" charset="0"/>
              </a:rPr>
              <a:t>cells, each of which can hold an arbitrary number or character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Memory cells are numbered and accessing any cell in memory takes unit time</a:t>
            </a: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pSp>
        <p:nvGrpSpPr>
          <p:cNvPr id="17413" name="Group 2052"/>
          <p:cNvGrpSpPr>
            <a:grpSpLocks/>
          </p:cNvGrpSpPr>
          <p:nvPr/>
        </p:nvGrpSpPr>
        <p:grpSpPr bwMode="auto">
          <a:xfrm>
            <a:off x="4724400" y="1885950"/>
            <a:ext cx="3886200" cy="2914650"/>
            <a:chOff x="3024" y="960"/>
            <a:chExt cx="2448" cy="1836"/>
          </a:xfrm>
        </p:grpSpPr>
        <p:grpSp>
          <p:nvGrpSpPr>
            <p:cNvPr id="1741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1742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1750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1750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52"/>
                      <a:gd name="T22" fmla="*/ 0 h 70"/>
                      <a:gd name="T23" fmla="*/ 252 w 252"/>
                      <a:gd name="T24" fmla="*/ 70 h 7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750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750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50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1750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367"/>
                          <a:gd name="T22" fmla="*/ 0 h 84"/>
                          <a:gd name="T23" fmla="*/ 367 w 367"/>
                          <a:gd name="T24" fmla="*/ 84 h 84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1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  <a:gd name="T9" fmla="*/ 0 w 338"/>
                          <a:gd name="T10" fmla="*/ 0 h 52"/>
                          <a:gd name="T11" fmla="*/ 338 w 338"/>
                          <a:gd name="T12" fmla="*/ 52 h 52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750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0"/>
                    <a:gd name="T79" fmla="*/ 0 h 95"/>
                    <a:gd name="T80" fmla="*/ 560 w 560"/>
                    <a:gd name="T81" fmla="*/ 95 h 9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2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1742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1745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1745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6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1746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1749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1750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50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9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1749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9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6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1746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1748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1749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1749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9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9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9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8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1748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1748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8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1747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1747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1748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8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8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1747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1747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1747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747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=""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747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1746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1746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47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=""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746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6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745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12"/>
                      <a:gd name="T17" fmla="*/ 373 w 373"/>
                      <a:gd name="T18" fmla="*/ 12 h 1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2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1743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1743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291"/>
                        <a:gd name="T28" fmla="*/ 0 h 226"/>
                        <a:gd name="T29" fmla="*/ 291 w 291"/>
                        <a:gd name="T30" fmla="*/ 226 h 22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43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1743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1745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1745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5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1745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1744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1744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5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1744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743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1743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1744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744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1744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744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=""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743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1743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35"/>
                        <a:gd name="T34" fmla="*/ 0 h 250"/>
                        <a:gd name="T35" fmla="*/ 135 w 135"/>
                        <a:gd name="T36" fmla="*/ 250 h 250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3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741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1742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742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742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86308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4DE3CC1-CA98-C043-84E8-F32A571F58D6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Primitive Operations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4876800" cy="4343400"/>
          </a:xfrm>
        </p:spPr>
        <p:txBody>
          <a:bodyPr/>
          <a:lstStyle/>
          <a:p>
            <a:pPr eaLnBrk="1" hangingPunct="1"/>
            <a:r>
              <a:rPr lang="en-US" sz="2600">
                <a:latin typeface="Tahoma" charset="0"/>
              </a:rPr>
              <a:t>Basic computations performed by an algorithm</a:t>
            </a:r>
          </a:p>
          <a:p>
            <a:pPr eaLnBrk="1" hangingPunct="1"/>
            <a:r>
              <a:rPr lang="en-US" sz="2600">
                <a:latin typeface="Tahoma" charset="0"/>
              </a:rPr>
              <a:t>Identifiable in pseudocode</a:t>
            </a:r>
          </a:p>
          <a:p>
            <a:pPr eaLnBrk="1" hangingPunct="1"/>
            <a:r>
              <a:rPr lang="en-US" sz="2600">
                <a:latin typeface="Tahoma" charset="0"/>
              </a:rPr>
              <a:t>Largely independent from the programming language</a:t>
            </a:r>
          </a:p>
          <a:p>
            <a:pPr eaLnBrk="1" hangingPunct="1"/>
            <a:r>
              <a:rPr lang="en-US" sz="2600">
                <a:latin typeface="Tahoma" charset="0"/>
              </a:rPr>
              <a:t>Exact definition not important (we will see why later)</a:t>
            </a:r>
          </a:p>
          <a:p>
            <a:pPr eaLnBrk="1" hangingPunct="1"/>
            <a:r>
              <a:rPr lang="en-US" sz="2600">
                <a:latin typeface="Tahoma" charset="0"/>
              </a:rPr>
              <a:t>Assumed to take a constant amount of time in the RAM model</a:t>
            </a:r>
            <a:endParaRPr lang="en-US" sz="3000">
              <a:latin typeface="Tahoma" charset="0"/>
            </a:endParaRPr>
          </a:p>
        </p:txBody>
      </p:sp>
      <p:sp>
        <p:nvSpPr>
          <p:cNvPr id="2150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86400" y="1905000"/>
            <a:ext cx="3124200" cy="4114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Examples: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Evaluating an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Assigning a value to a variable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Indexing into an array</a:t>
            </a:r>
          </a:p>
          <a:p>
            <a:pPr lvl="1" eaLnBrk="1" hangingPunct="1"/>
            <a:r>
              <a:rPr lang="en-US" sz="2000">
                <a:latin typeface="Tahoma" charset="0"/>
              </a:rPr>
              <a:t>Calling a method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Returning from a method</a:t>
            </a:r>
          </a:p>
        </p:txBody>
      </p:sp>
      <p:graphicFrame>
        <p:nvGraphicFramePr>
          <p:cNvPr id="21510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215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477576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AC3D-F0F9-1E42-B293-2DEB361B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Primitive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A2E2-5C31-2449-B851-B3775531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method of theoretical analysis is to account for primitive actions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 value to a variable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an object reference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an arithmetic operation (for example, adding two numbers)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two numbers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single element of an array by index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a method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from a method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E4CF0-3FC6-2844-8BB6-9E3F06B7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6611-0210-814B-A76B-E08EAF83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4732-102F-0348-8F7C-8C8F8A7C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B05BDF-C091-0B4F-AB02-4952210E5E38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Counting Primitive Operations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8153400" cy="9906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latin typeface="Tahoma" charset="0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253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2534" name="Content Placeholder 1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990600" y="5181600"/>
            <a:ext cx="7543800" cy="1143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Step 3: 2 ops, 4: 2 ops, 5: 2n ops,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6: 2n ops, 7: 0 to n ops, 8: 1 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7" r="877"/>
          <a:stretch/>
        </p:blipFill>
        <p:spPr>
          <a:xfrm>
            <a:off x="164633" y="2554572"/>
            <a:ext cx="8979368" cy="27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9D42-8AF9-1240-BB2C-17DF0885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Measuring Operations </a:t>
            </a:r>
            <a:r>
              <a:rPr lang="en-US" sz="3600" dirty="0"/>
              <a:t>as a Function of Input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282C1-9025-474A-A485-69CF5FB9C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long will the algorithm run?</a:t>
                </a:r>
              </a:p>
              <a:p>
                <a:r>
                  <a:rPr lang="en-US" dirty="0"/>
                  <a:t>We estimate a count of primitive operations</a:t>
                </a:r>
              </a:p>
              <a:p>
                <a:r>
                  <a:rPr lang="en-US" dirty="0"/>
                  <a:t>We try to get an idea of the count as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based  the input size, </a:t>
                </a:r>
                <a:r>
                  <a:rPr lang="en-US" i="1" dirty="0"/>
                  <a:t>n</a:t>
                </a:r>
              </a:p>
              <a:p>
                <a:r>
                  <a:rPr lang="en-US" dirty="0"/>
                  <a:t>(Input could be size of a file, or number of elements of an array,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282C1-9025-474A-A485-69CF5FB9C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538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E999-0868-DF4C-B461-C986091AA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A18B-DBE0-7948-888B-30D49157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4D40-CA2F-5F42-A9D2-E6B67BF7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E63-A0B8-C94E-BE52-814C08AE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8853-8952-8844-88C0-6FC3DB2B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data structure </a:t>
            </a:r>
            <a:r>
              <a:rPr lang="en-US" dirty="0"/>
              <a:t>is a systematic way of organizing and accessing data</a:t>
            </a:r>
          </a:p>
          <a:p>
            <a:r>
              <a:rPr lang="en-US" dirty="0"/>
              <a:t>An </a:t>
            </a:r>
            <a:r>
              <a:rPr lang="en-US" i="1" dirty="0"/>
              <a:t>algorithm</a:t>
            </a:r>
            <a:r>
              <a:rPr lang="en-US" dirty="0"/>
              <a:t> is a step-by-step procedure for performing some task in a finite amount of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49BA-138B-1D48-9E9D-F5D7E82A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3155-AC26-CC42-B592-A9A83493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DE26F-1F3A-BC4F-9E88-F1C12427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44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6063-4D40-AA41-9B91-7EE094A3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Best case, worst case, average case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F236E6-CB01-7E41-ADFE-27C23911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58" y="1752600"/>
            <a:ext cx="5832505" cy="3200400"/>
          </a:xfrm>
          <a:solidFill>
            <a:schemeClr val="bg1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E8A4-4480-3C41-AFA3-71FEAD7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6117-7C24-3F4F-A584-75BF1E89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E8DD8-4FC9-9E40-B5A9-8AD087E1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E4A3-4E10-614D-BA3B-04B656FC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25FF-392B-2449-92BF-4D7CDB2FC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the average case can be hard</a:t>
            </a:r>
          </a:p>
          <a:p>
            <a:pPr lvl="1"/>
            <a:r>
              <a:rPr lang="en-US" dirty="0"/>
              <a:t>Your data may be, at random, all easy cases</a:t>
            </a:r>
          </a:p>
          <a:p>
            <a:pPr lvl="1"/>
            <a:r>
              <a:rPr lang="en-US" dirty="0"/>
              <a:t>The worst cases may be many magnitudes of time longer, will dominate average</a:t>
            </a:r>
          </a:p>
          <a:p>
            <a:pPr lvl="1"/>
            <a:r>
              <a:rPr lang="en-US" dirty="0"/>
              <a:t>Focus on the worst-case 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F08-AA32-F048-80FA-C7E2DF30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F54CA-5AAF-D946-8176-09E31345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33C2-5E2D-6942-9834-DD39C216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2AFCAD-7E6F-354D-9FEF-7115BEBD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1AEE27-F129-3547-967A-E86A8B5B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algorithm?</a:t>
            </a:r>
          </a:p>
          <a:p>
            <a:pPr lvl="1"/>
            <a:r>
              <a:rPr lang="en-US" dirty="0"/>
              <a:t>Running time</a:t>
            </a:r>
          </a:p>
          <a:p>
            <a:pPr lvl="1"/>
            <a:r>
              <a:rPr lang="en-US" dirty="0"/>
              <a:t>Amount of memory needed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59E59-0528-2044-BE33-E8129DC3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1B71B-541A-CE47-AA34-267B6AA1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2C36D-B16C-DF4C-B1EB-E7B28BD2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ED2A3-9287-3642-82BC-ECFD918B99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5CE14B-F49C-6E41-A031-D65EBFD31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Studies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12286DD-4094-6944-B4DB-674AFF520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FA0-CC5B-8741-8D44-21B263CE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7CA29-83B4-B346-AA8F-D6746E649B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D8688C-2390-0D49-9F8E-3DC9737E0E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2AF0E-4D62-1742-A55C-AB7E53FAB3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4497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7690A-97FD-FC44-9997-A670E4E08793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Running Time 1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ahoma" charset="0"/>
              </a:rPr>
              <a:t>The running time of an algorithm typically grows with the input size.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967690A-97FD-FC44-9997-A670E4E08793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Running Time 2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Average case time is often difficult to determine.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We focus on the </a:t>
            </a:r>
            <a:r>
              <a:rPr lang="en-US" i="1" dirty="0">
                <a:latin typeface="Tahoma" charset="0"/>
              </a:rPr>
              <a:t>worst</a:t>
            </a:r>
            <a:r>
              <a:rPr lang="en-US" dirty="0">
                <a:latin typeface="Tahoma" charset="0"/>
              </a:rPr>
              <a:t> 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Crucial to applications such as games, finance and robotics</a:t>
            </a:r>
          </a:p>
        </p:txBody>
      </p:sp>
      <p:graphicFrame>
        <p:nvGraphicFramePr>
          <p:cNvPr id="11269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Chart" r:id="rId3" imgW="3733800" imgH="3733800" progId="MSGraph.Chart.8">
                  <p:embed followColorScheme="full"/>
                </p:oleObj>
              </mc:Choice>
              <mc:Fallback>
                <p:oleObj name="Chart" r:id="rId3" imgW="3733800" imgH="3733800" progId="MSGraph.Chart.8">
                  <p:embed followColorScheme="full"/>
                  <p:pic>
                    <p:nvPicPr>
                      <p:cNvPr id="1126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67703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688B5A-A147-A646-AF09-9A7E7C2586AE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Studies 1</a:t>
            </a:r>
          </a:p>
        </p:txBody>
      </p:sp>
      <p:sp>
        <p:nvSpPr>
          <p:cNvPr id="122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3581400" cy="35739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Run the program with inputs of varying size and composition, noting the time needed: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Plot the results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graphicFrame>
        <p:nvGraphicFramePr>
          <p:cNvPr id="12293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16937262"/>
              </p:ext>
            </p:extLst>
          </p:nvPr>
        </p:nvGraphicFramePr>
        <p:xfrm>
          <a:off x="4267200" y="228600"/>
          <a:ext cx="4824413" cy="50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Chart" r:id="rId3" imgW="4191000" imgH="4127500" progId="MSGraph.Chart.8">
                  <p:embed followColorScheme="full"/>
                </p:oleObj>
              </mc:Choice>
              <mc:Fallback>
                <p:oleObj name="Chart" r:id="rId3" imgW="4191000" imgH="4127500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8600"/>
                        <a:ext cx="4824413" cy="506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3688B5A-A147-A646-AF09-9A7E7C2586AE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Experimental Studies 2</a:t>
            </a:r>
          </a:p>
        </p:txBody>
      </p:sp>
      <p:sp>
        <p:nvSpPr>
          <p:cNvPr id="122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1315"/>
          <a:stretch/>
        </p:blipFill>
        <p:spPr>
          <a:xfrm>
            <a:off x="761999" y="1500077"/>
            <a:ext cx="7390254" cy="18288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4A5E5-035D-804C-8617-2ADC8CEE20C8}"/>
              </a:ext>
            </a:extLst>
          </p:cNvPr>
          <p:cNvSpPr txBox="1"/>
          <p:nvPr/>
        </p:nvSpPr>
        <p:spPr>
          <a:xfrm>
            <a:off x="762000" y="3581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 the starting time in milliseconds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Record the ending time in milliseconds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Subtract the starting time from the ending time to get the elapsed time</a:t>
            </a:r>
          </a:p>
        </p:txBody>
      </p:sp>
    </p:spTree>
    <p:extLst>
      <p:ext uri="{BB962C8B-B14F-4D97-AF65-F5344CB8AC3E}">
        <p14:creationId xmlns:p14="http://schemas.microsoft.com/office/powerpoint/2010/main" val="75948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6ABA-FB50-894B-B1D2-E05FE662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3C91-E4BB-ED4B-BE96-B4469E23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0420-AEA1-064D-B26F-0200227D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839E-4F95-2545-AE2B-52FBB05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388F-2E0F-AC48-838C-B98631C0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63BB5-097A-9444-95B5-CB0DD80B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" y="1752600"/>
            <a:ext cx="7999476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27502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3556</TotalTime>
  <Words>868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ＭＳ Ｐゴシック</vt:lpstr>
      <vt:lpstr>Arial</vt:lpstr>
      <vt:lpstr>Cambria Math</vt:lpstr>
      <vt:lpstr>Courier</vt:lpstr>
      <vt:lpstr>Tahoma</vt:lpstr>
      <vt:lpstr>Times</vt:lpstr>
      <vt:lpstr>Times New Roman</vt:lpstr>
      <vt:lpstr>Wingdings</vt:lpstr>
      <vt:lpstr>Blueprint</vt:lpstr>
      <vt:lpstr>Chart</vt:lpstr>
      <vt:lpstr>Clip</vt:lpstr>
      <vt:lpstr>Analysis of Algorithms</vt:lpstr>
      <vt:lpstr>Data Structures and Algorithms</vt:lpstr>
      <vt:lpstr>Algorithm</vt:lpstr>
      <vt:lpstr>Experimental Studies</vt:lpstr>
      <vt:lpstr>Running Time 1</vt:lpstr>
      <vt:lpstr>Running Time 2</vt:lpstr>
      <vt:lpstr>Experimental  Studies 1</vt:lpstr>
      <vt:lpstr>Experimental Studies 2</vt:lpstr>
      <vt:lpstr>String Experiment</vt:lpstr>
      <vt:lpstr>String Experiment Example</vt:lpstr>
      <vt:lpstr>String Experiment on log-log Chart</vt:lpstr>
      <vt:lpstr>Limitations of Experiments</vt:lpstr>
      <vt:lpstr>Moving Beyond Experimental Analysis</vt:lpstr>
      <vt:lpstr>Theoretical Analysis</vt:lpstr>
      <vt:lpstr>The Random Access Machine (RAM) Model</vt:lpstr>
      <vt:lpstr>Primitive Operations</vt:lpstr>
      <vt:lpstr>Count Primitive Operations</vt:lpstr>
      <vt:lpstr>Counting Primitive Operations</vt:lpstr>
      <vt:lpstr>Measuring Operations as a Function of Input Size</vt:lpstr>
      <vt:lpstr>Best case, worst case, average case</vt:lpstr>
      <vt:lpstr>Worst-case Input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180</cp:revision>
  <dcterms:created xsi:type="dcterms:W3CDTF">2002-01-21T02:22:10Z</dcterms:created>
  <dcterms:modified xsi:type="dcterms:W3CDTF">2019-10-19T18:07:21Z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