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2" r:id="rId3"/>
    <p:sldId id="268" r:id="rId4"/>
    <p:sldId id="412" r:id="rId5"/>
    <p:sldId id="413" r:id="rId6"/>
    <p:sldId id="414" r:id="rId7"/>
    <p:sldId id="415" r:id="rId8"/>
    <p:sldId id="416" r:id="rId9"/>
    <p:sldId id="421" r:id="rId10"/>
    <p:sldId id="420" r:id="rId11"/>
    <p:sldId id="418" r:id="rId12"/>
    <p:sldId id="419" r:id="rId13"/>
    <p:sldId id="422" r:id="rId14"/>
    <p:sldId id="264" r:id="rId15"/>
    <p:sldId id="265" r:id="rId16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7CA453B6-F8F8-4C49-893A-A870D41AE9AA}">
          <p14:sldIdLst>
            <p14:sldId id="256"/>
          </p14:sldIdLst>
        </p14:section>
        <p14:section name="Analysis 4.2 Seven Functions Used in this Book" id="{289B2248-7C36-E145-9767-8BD640A8F5A2}">
          <p14:sldIdLst>
            <p14:sldId id="292"/>
            <p14:sldId id="268"/>
            <p14:sldId id="412"/>
            <p14:sldId id="413"/>
            <p14:sldId id="414"/>
            <p14:sldId id="415"/>
            <p14:sldId id="416"/>
            <p14:sldId id="421"/>
            <p14:sldId id="420"/>
            <p14:sldId id="418"/>
            <p14:sldId id="419"/>
            <p14:sldId id="422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0D0"/>
    <a:srgbClr val="F2E4AA"/>
    <a:srgbClr val="000000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372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76460F28-81D1-204C-8EAD-7BB90C565C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E57DC4-ADA6-9749-8308-F50D617848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88F5B-46A0-A544-8550-788E7A60958F}" type="datetimeFigureOut">
              <a:rPr lang="en-US" smtClean="0"/>
              <a:t>10/19/2019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8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75C754CF-559A-E643-8258-0586FA04E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495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5134516-A4FF-E840-951C-010A2BB09342}" type="slidenum">
              <a:rPr lang="en-US" sz="1300"/>
              <a:pPr eaLnBrk="1" hangingPunct="1"/>
              <a:t>3</a:t>
            </a:fld>
            <a:endParaRPr 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B42A1-F202-7448-97D9-9634B6183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33694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5C1F5-68C4-3D40-BD9B-61378355F3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0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ED2A3-9287-3642-82BC-ECFD918B99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5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FE420-2C80-7A43-BC88-EA20DCA0D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5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8688C-2390-0D49-9F8E-3DC9737E0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3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FFF2C-90E1-4D45-8BE6-3EB067C423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4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 w 43195"/>
                  <a:gd name="T1" fmla="*/ 0 h 43200"/>
                  <a:gd name="T2" fmla="*/ 0 w 43195"/>
                  <a:gd name="T3" fmla="*/ 1 h 43200"/>
                  <a:gd name="T4" fmla="*/ 1 w 43195"/>
                  <a:gd name="T5" fmla="*/ 1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23E1EFB8-DF9E-1342-8245-F2F6DE1CC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2" r:id="rId2"/>
    <p:sldLayoutId id="2147483703" r:id="rId3"/>
    <p:sldLayoutId id="2147483704" r:id="rId4"/>
    <p:sldLayoutId id="2147483705" r:id="rId5"/>
    <p:sldLayoutId id="2147483706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Analysis of Algorithms</a:t>
            </a:r>
          </a:p>
        </p:txBody>
      </p:sp>
      <p:sp>
        <p:nvSpPr>
          <p:cNvPr id="10242" name="Rectangle 9"/>
          <p:cNvSpPr>
            <a:spLocks noChangeArrowheads="1"/>
          </p:cNvSpPr>
          <p:nvPr/>
        </p:nvSpPr>
        <p:spPr bwMode="auto">
          <a:xfrm>
            <a:off x="4497388" y="4268788"/>
            <a:ext cx="1366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>
                <a:solidFill>
                  <a:srgbClr val="800000"/>
                </a:solidFill>
                <a:latin typeface="Times" charset="0"/>
              </a:rPr>
              <a:t>Algorithm</a:t>
            </a:r>
            <a:endParaRPr lang="en-US">
              <a:solidFill>
                <a:srgbClr val="800000"/>
              </a:solidFill>
            </a:endParaRPr>
          </a:p>
        </p:txBody>
      </p:sp>
      <p:sp>
        <p:nvSpPr>
          <p:cNvPr id="10243" name="Rectangle 10"/>
          <p:cNvSpPr>
            <a:spLocks noChangeArrowheads="1"/>
          </p:cNvSpPr>
          <p:nvPr/>
        </p:nvSpPr>
        <p:spPr bwMode="auto">
          <a:xfrm>
            <a:off x="3035300" y="426720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>
                <a:solidFill>
                  <a:srgbClr val="800000"/>
                </a:solidFill>
                <a:latin typeface="Times" charset="0"/>
              </a:rPr>
              <a:t>Input</a:t>
            </a:r>
            <a:endParaRPr lang="en-US">
              <a:solidFill>
                <a:srgbClr val="800000"/>
              </a:solidFill>
            </a:endParaRPr>
          </a:p>
        </p:txBody>
      </p:sp>
      <p:sp>
        <p:nvSpPr>
          <p:cNvPr id="10244" name="Rectangle 76"/>
          <p:cNvSpPr>
            <a:spLocks noChangeArrowheads="1"/>
          </p:cNvSpPr>
          <p:nvPr/>
        </p:nvSpPr>
        <p:spPr bwMode="auto">
          <a:xfrm>
            <a:off x="6502400" y="4268788"/>
            <a:ext cx="96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>
                <a:solidFill>
                  <a:srgbClr val="800000"/>
                </a:solidFill>
                <a:latin typeface="Times" charset="0"/>
              </a:rPr>
              <a:t>Output</a:t>
            </a:r>
            <a:endParaRPr lang="en-US">
              <a:solidFill>
                <a:srgbClr val="800000"/>
              </a:solidFill>
            </a:endParaRPr>
          </a:p>
        </p:txBody>
      </p:sp>
      <p:sp>
        <p:nvSpPr>
          <p:cNvPr id="10245" name="AutoShape 154"/>
          <p:cNvSpPr>
            <a:spLocks noChangeArrowheads="1"/>
          </p:cNvSpPr>
          <p:nvPr/>
        </p:nvSpPr>
        <p:spPr bwMode="auto">
          <a:xfrm>
            <a:off x="4095750" y="35687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AutoShape 155"/>
          <p:cNvSpPr>
            <a:spLocks noChangeArrowheads="1"/>
          </p:cNvSpPr>
          <p:nvPr/>
        </p:nvSpPr>
        <p:spPr bwMode="auto">
          <a:xfrm>
            <a:off x="5837238" y="3570288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E4BB0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Date Placeholder 1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10248" name="Slide Number Placeholder 13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2C272A3-FDE4-A54B-9EE8-9E902CB25656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0249" name="Footer Placeholder 137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pic>
        <p:nvPicPr>
          <p:cNvPr id="7" name="Picture 6" descr="BU005259.png"/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352800"/>
            <a:ext cx="989322" cy="884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51" name="Picture 9" descr="skd188086sdc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124200"/>
            <a:ext cx="838200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10" descr="AA026348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411538"/>
            <a:ext cx="1268413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 </a:t>
            </a:r>
            <a:r>
              <a:rPr lang="en-US" sz="1800" dirty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>
                <a:solidFill>
                  <a:schemeClr val="tx2"/>
                </a:solidFill>
              </a:rPr>
              <a:t>th</a:t>
            </a:r>
            <a:r>
              <a:rPr lang="en-US" sz="1800" dirty="0">
                <a:solidFill>
                  <a:schemeClr val="tx2"/>
                </a:solidFill>
              </a:rPr>
              <a:t> edition</a:t>
            </a:r>
            <a:r>
              <a:rPr lang="en-US" sz="1800" dirty="0"/>
              <a:t>, by M. T. Goodrich, R. Tamassia, and M. H. Goldwasser, Wiley, 2014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32DA-312D-FC47-AD39-0567D176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Function Costs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CCB039-6762-2845-87C5-F2CA0C68A9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Avoid a quadratic algorithm if you can!</a:t>
                </a:r>
              </a:p>
              <a:p>
                <a:r>
                  <a:rPr lang="en-US" sz="2400" dirty="0"/>
                  <a:t>If you have cost </a:t>
                </a:r>
                <a:r>
                  <a:rPr lang="en-US" sz="2400" i="1" dirty="0"/>
                  <a:t>n</a:t>
                </a:r>
                <a:r>
                  <a:rPr lang="en-US" sz="2400" dirty="0"/>
                  <a:t> for each of</a:t>
                </a:r>
                <a:r>
                  <a:rPr lang="en-US" sz="2400" i="1" dirty="0"/>
                  <a:t> n </a:t>
                </a:r>
                <a:r>
                  <a:rPr lang="en-US" sz="2400" dirty="0"/>
                  <a:t>inputs, it is quadratic; costs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CCB039-6762-2845-87C5-F2CA0C68A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" t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F8403-AF23-094C-87B5-3B6934F4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D3C12-0536-C747-A79E-D77FC5C6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96D4F-8F02-F74B-8114-80D34BB3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62B518-1801-B14A-84AB-AF60D996F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1" y="3200400"/>
            <a:ext cx="4449572" cy="31658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882A36-FBF2-A94E-B738-AA37161FB6DE}"/>
              </a:ext>
            </a:extLst>
          </p:cNvPr>
          <p:cNvSpPr txBox="1"/>
          <p:nvPr/>
        </p:nvSpPr>
        <p:spPr>
          <a:xfrm>
            <a:off x="6964174" y="455249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Squared!</a:t>
            </a:r>
          </a:p>
        </p:txBody>
      </p:sp>
    </p:spTree>
    <p:extLst>
      <p:ext uri="{BB962C8B-B14F-4D97-AF65-F5344CB8AC3E}">
        <p14:creationId xmlns:p14="http://schemas.microsoft.com/office/powerpoint/2010/main" val="3352770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52F27EA-FCE3-F748-BE12-4DE8A9C0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 Cubic Function and Other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5A9B69C-DB03-E042-BA4C-786E6CE2F4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Anything that the algorithm does is directly proportional to n-cubed</a:t>
                </a:r>
              </a:p>
              <a:p>
                <a:r>
                  <a:rPr lang="en-US" dirty="0"/>
                  <a:t>(Worse than quadratic. Every higher polynomial is worse than the one before it.)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5A9B69C-DB03-E042-BA4C-786E6CE2F4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r="-3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C7E35-17CD-2D4C-87F7-9E7008B2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B97AF-419C-4740-81E4-938F7B82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B8BE9-6973-3343-858D-81343A0B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8688C-2390-0D49-9F8E-3DC9737E0EA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49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52F27EA-FCE3-F748-BE12-4DE8A9C0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Exponential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5A9B69C-DB03-E042-BA4C-786E6CE2F4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676400"/>
                <a:ext cx="7772400" cy="44196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 is a positive constant, the base </a:t>
                </a:r>
              </a:p>
              <a:p>
                <a:r>
                  <a:rPr lang="en-US" dirty="0"/>
                  <a:t>Example: loops that cost</a:t>
                </a:r>
              </a:p>
              <a:p>
                <a:pPr lvl="1"/>
                <a:r>
                  <a:rPr lang="en-US" dirty="0"/>
                  <a:t>1 for the first time</a:t>
                </a:r>
              </a:p>
              <a:p>
                <a:pPr lvl="1"/>
                <a:r>
                  <a:rPr lang="en-US" dirty="0"/>
                  <a:t>2 for the second time</a:t>
                </a:r>
              </a:p>
              <a:p>
                <a:pPr lvl="1"/>
                <a:r>
                  <a:rPr lang="en-US" dirty="0"/>
                  <a:t>4 ...</a:t>
                </a:r>
              </a:p>
              <a:p>
                <a:pPr lvl="1"/>
                <a:r>
                  <a:rPr lang="en-US" dirty="0"/>
                  <a:t>etc., doubling each time</a:t>
                </a:r>
              </a:p>
              <a:p>
                <a:r>
                  <a:rPr lang="en-US" dirty="0"/>
                  <a:t>Growth rate increases extremely fast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5A9B69C-DB03-E042-BA4C-786E6CE2F4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676400"/>
                <a:ext cx="7772400" cy="4419600"/>
              </a:xfrm>
              <a:blipFill>
                <a:blip r:embed="rId2"/>
                <a:stretch>
                  <a:fillRect l="-654" b="-2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C7E35-17CD-2D4C-87F7-9E7008B2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B97AF-419C-4740-81E4-938F7B82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B8BE9-6973-3343-858D-81343A0B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8688C-2390-0D49-9F8E-3DC9737E0EA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73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6EE980-7EA2-3D42-A232-700E14D6DC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Estimating Running Time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F961AE0-81A9-F545-8361-1B6601B6B0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4.2.X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84249-E4A6-574F-B5CE-20164A60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2D545-4D3B-1A4E-B1D8-C75BD12DD0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522B5-ADCC-4741-AA39-4F09D8326C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320732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4DE3CC1-CA98-C043-84E8-F32A571F58D6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Primitive Operations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4876800" cy="4343400"/>
          </a:xfrm>
        </p:spPr>
        <p:txBody>
          <a:bodyPr/>
          <a:lstStyle/>
          <a:p>
            <a:pPr eaLnBrk="1" hangingPunct="1"/>
            <a:r>
              <a:rPr lang="en-US" sz="2600">
                <a:latin typeface="Tahoma" charset="0"/>
              </a:rPr>
              <a:t>Basic computations performed by an algorithm</a:t>
            </a:r>
          </a:p>
          <a:p>
            <a:pPr eaLnBrk="1" hangingPunct="1"/>
            <a:r>
              <a:rPr lang="en-US" sz="2600">
                <a:latin typeface="Tahoma" charset="0"/>
              </a:rPr>
              <a:t>Identifiable in pseudocode</a:t>
            </a:r>
          </a:p>
          <a:p>
            <a:pPr eaLnBrk="1" hangingPunct="1"/>
            <a:r>
              <a:rPr lang="en-US" sz="2600">
                <a:latin typeface="Tahoma" charset="0"/>
              </a:rPr>
              <a:t>Largely independent from the programming language</a:t>
            </a:r>
          </a:p>
          <a:p>
            <a:pPr eaLnBrk="1" hangingPunct="1"/>
            <a:r>
              <a:rPr lang="en-US" sz="2600">
                <a:latin typeface="Tahoma" charset="0"/>
              </a:rPr>
              <a:t>Exact definition not important (we will see why later)</a:t>
            </a:r>
          </a:p>
          <a:p>
            <a:pPr eaLnBrk="1" hangingPunct="1"/>
            <a:r>
              <a:rPr lang="en-US" sz="2600">
                <a:latin typeface="Tahoma" charset="0"/>
              </a:rPr>
              <a:t>Assumed to take a constant amount of time in the RAM model</a:t>
            </a:r>
            <a:endParaRPr lang="en-US" sz="3000">
              <a:latin typeface="Tahoma" charset="0"/>
            </a:endParaRPr>
          </a:p>
        </p:txBody>
      </p:sp>
      <p:sp>
        <p:nvSpPr>
          <p:cNvPr id="2150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5486400" y="1905000"/>
            <a:ext cx="3124200" cy="4114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Examples:</a:t>
            </a:r>
          </a:p>
          <a:p>
            <a:pPr lvl="1" eaLnBrk="1" hangingPunct="1"/>
            <a:r>
              <a:rPr lang="en-US" sz="2000">
                <a:latin typeface="Tahoma" charset="0"/>
              </a:rPr>
              <a:t>Evaluating an expression</a:t>
            </a:r>
          </a:p>
          <a:p>
            <a:pPr lvl="1" eaLnBrk="1" hangingPunct="1"/>
            <a:r>
              <a:rPr lang="en-US" sz="2000">
                <a:latin typeface="Tahoma" charset="0"/>
              </a:rPr>
              <a:t>Assigning a value to a variable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Indexing into an array</a:t>
            </a:r>
          </a:p>
          <a:p>
            <a:pPr lvl="1" eaLnBrk="1" hangingPunct="1"/>
            <a:r>
              <a:rPr lang="en-US" sz="2000">
                <a:latin typeface="Tahoma" charset="0"/>
              </a:rPr>
              <a:t>Calling a method</a:t>
            </a:r>
          </a:p>
          <a:p>
            <a:pPr lvl="1" eaLnBrk="1" hangingPunct="1"/>
            <a:r>
              <a:rPr lang="en-US" sz="2000">
                <a:latin typeface="Tahoma" charset="0"/>
              </a:rPr>
              <a:t>Returning from a method</a:t>
            </a:r>
          </a:p>
        </p:txBody>
      </p:sp>
      <p:graphicFrame>
        <p:nvGraphicFramePr>
          <p:cNvPr id="21510" name="Object 5"/>
          <p:cNvGraphicFramePr>
            <a:graphicFrameLocks noChangeAspect="1"/>
          </p:cNvGraphicFramePr>
          <p:nvPr/>
        </p:nvGraphicFramePr>
        <p:xfrm>
          <a:off x="6400800" y="381000"/>
          <a:ext cx="2058988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5" name="Clip" r:id="rId3" imgW="4117818" imgH="3468986" progId="MS_ClipArt_Gallery.2">
                  <p:embed/>
                </p:oleObj>
              </mc:Choice>
              <mc:Fallback>
                <p:oleObj name="Clip" r:id="rId3" imgW="4117818" imgH="3468986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81000"/>
                        <a:ext cx="2058988" cy="173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8B05BDF-C091-0B4F-AB02-4952210E5E38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9248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Counting Primitive Operations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8153400" cy="9906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Tahoma" charset="0"/>
              </a:rPr>
              <a:t>By inspecting the pseudocode, we can determine the maximum number of primitive operations executed by an algorithm, as a function of the input size</a:t>
            </a:r>
          </a:p>
        </p:txBody>
      </p:sp>
      <p:sp>
        <p:nvSpPr>
          <p:cNvPr id="22533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22534" name="Content Placeholder 1" descr="Rectangle: Click to edit Master text styles&#10;Second level&#10;Third level&#10;Fourth level&#10;Fifth level"/>
          <p:cNvSpPr>
            <a:spLocks noGrp="1"/>
          </p:cNvSpPr>
          <p:nvPr>
            <p:ph sz="half" idx="2"/>
          </p:nvPr>
        </p:nvSpPr>
        <p:spPr>
          <a:xfrm>
            <a:off x="990600" y="5181600"/>
            <a:ext cx="7543800" cy="114300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Step 3: 2 ops, 4: 2 ops, 5: 2n ops, 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6: 2n ops, 7: 0 to n ops, 8: 1 op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67" r="877"/>
          <a:stretch/>
        </p:blipFill>
        <p:spPr>
          <a:xfrm>
            <a:off x="164633" y="2554572"/>
            <a:ext cx="8979368" cy="27032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8ABE33F-8EAD-A740-9405-8047980E5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Seven Important Functions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0A816C5E-7B82-D343-9532-9D69A3D093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4.2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5A666-9659-CC44-99B0-1009D859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07EEB-78DC-EE4F-AE2F-923F3DBE7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D8688C-2390-0D49-9F8E-3DC9737E0EA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6EB78-3337-BA4F-9F0F-936ABEEA5E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61544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26E93DD-1F55-5649-850E-A44994A583C8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Seven Important Functions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3657600" cy="4876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>
                <a:ea typeface="+mn-ea"/>
                <a:cs typeface="+mn-cs"/>
              </a:rPr>
              <a:t>Seven functions that often appear in algorithm analysis: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/>
              <a:t>Constant </a:t>
            </a:r>
            <a:r>
              <a:rPr lang="en-US" sz="2000" dirty="0">
                <a:sym typeface="Symbol" pitchFamily="18" charset="2"/>
              </a:rPr>
              <a:t> </a:t>
            </a:r>
            <a:r>
              <a:rPr lang="en-US" sz="2000" b="1" i="1" dirty="0">
                <a:latin typeface="Times New Roman" pitchFamily="18" charset="0"/>
                <a:sym typeface="Symbol" pitchFamily="18" charset="2"/>
              </a:rPr>
              <a:t>1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/>
              <a:t>Logarithmic </a:t>
            </a:r>
            <a:r>
              <a:rPr lang="en-US" sz="2000" dirty="0">
                <a:sym typeface="Symbol" pitchFamily="18" charset="2"/>
              </a:rPr>
              <a:t> log </a:t>
            </a:r>
            <a:r>
              <a:rPr lang="en-US" sz="2000" b="1" i="1" dirty="0">
                <a:latin typeface="Times New Roman" pitchFamily="18" charset="0"/>
                <a:sym typeface="Symbol" pitchFamily="18" charset="2"/>
              </a:rPr>
              <a:t>n</a:t>
            </a:r>
            <a:endParaRPr lang="en-US" sz="2000" dirty="0"/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/>
              <a:t>Linear </a:t>
            </a:r>
            <a:r>
              <a:rPr lang="en-US" sz="2000" dirty="0">
                <a:sym typeface="Symbol" pitchFamily="18" charset="2"/>
              </a:rPr>
              <a:t> </a:t>
            </a:r>
            <a:r>
              <a:rPr lang="en-US" sz="2000" b="1" i="1" dirty="0">
                <a:latin typeface="Times New Roman" pitchFamily="18" charset="0"/>
                <a:sym typeface="Symbol" pitchFamily="18" charset="2"/>
              </a:rPr>
              <a:t>n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/>
              <a:t>N-Log-N </a:t>
            </a:r>
            <a:r>
              <a:rPr lang="en-US" sz="2000" dirty="0">
                <a:sym typeface="Symbol" pitchFamily="18" charset="2"/>
              </a:rPr>
              <a:t> </a:t>
            </a:r>
            <a:r>
              <a:rPr lang="en-US" sz="2000" b="1" i="1" dirty="0">
                <a:latin typeface="Times New Roman" pitchFamily="18" charset="0"/>
                <a:sym typeface="Symbol" pitchFamily="18" charset="2"/>
              </a:rPr>
              <a:t>n </a:t>
            </a:r>
            <a:r>
              <a:rPr lang="en-US" sz="2000" dirty="0">
                <a:sym typeface="Symbol" pitchFamily="18" charset="2"/>
              </a:rPr>
              <a:t>log </a:t>
            </a:r>
            <a:r>
              <a:rPr lang="en-US" sz="2000" b="1" i="1" dirty="0">
                <a:latin typeface="Times New Roman" pitchFamily="18" charset="0"/>
                <a:sym typeface="Symbol" pitchFamily="18" charset="2"/>
              </a:rPr>
              <a:t>n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/>
              <a:t>Quadratic </a:t>
            </a:r>
            <a:r>
              <a:rPr lang="en-US" sz="2000" dirty="0">
                <a:sym typeface="Symbol" pitchFamily="18" charset="2"/>
              </a:rPr>
              <a:t> </a:t>
            </a:r>
            <a:r>
              <a:rPr lang="en-US" sz="20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000" baseline="30000" dirty="0">
                <a:latin typeface="Times New Roman" pitchFamily="18" charset="0"/>
                <a:sym typeface="Symbol" pitchFamily="18" charset="2"/>
              </a:rPr>
              <a:t>2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/>
              <a:t>Cubic </a:t>
            </a:r>
            <a:r>
              <a:rPr lang="en-US" sz="2000" dirty="0">
                <a:sym typeface="Symbol" pitchFamily="18" charset="2"/>
              </a:rPr>
              <a:t> </a:t>
            </a:r>
            <a:r>
              <a:rPr lang="en-US" sz="20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000" baseline="30000" dirty="0">
                <a:latin typeface="Times New Roman" pitchFamily="18" charset="0"/>
                <a:sym typeface="Symbol" pitchFamily="18" charset="2"/>
              </a:rPr>
              <a:t>3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/>
              <a:t>Exponential </a:t>
            </a:r>
            <a:r>
              <a:rPr lang="en-US" sz="2000" dirty="0">
                <a:sym typeface="Symbol" pitchFamily="18" charset="2"/>
              </a:rPr>
              <a:t>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000" i="1" baseline="30000" dirty="0">
                <a:latin typeface="Times New Roman" pitchFamily="18" charset="0"/>
                <a:sym typeface="Symbol" pitchFamily="18" charset="2"/>
              </a:rPr>
              <a:t>n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endParaRPr lang="en-US" sz="2000" b="1" baseline="30000" dirty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>
                <a:ea typeface="+mn-ea"/>
                <a:cs typeface="+mn-cs"/>
              </a:rPr>
              <a:t>In a log-log chart, the slope of the line corresponds to the growth rate</a:t>
            </a:r>
          </a:p>
        </p:txBody>
      </p:sp>
      <p:graphicFrame>
        <p:nvGraphicFramePr>
          <p:cNvPr id="18437" name="Object 8"/>
          <p:cNvGraphicFramePr>
            <a:graphicFrameLocks noChangeAspect="1"/>
          </p:cNvGraphicFramePr>
          <p:nvPr/>
        </p:nvGraphicFramePr>
        <p:xfrm>
          <a:off x="3810000" y="1600200"/>
          <a:ext cx="5133975" cy="471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2" name="Chart" r:id="rId4" imgW="8293100" imgH="7112000" progId="Excel.Chart.8">
                  <p:embed followColorScheme="full"/>
                </p:oleObj>
              </mc:Choice>
              <mc:Fallback>
                <p:oleObj name="Chart" r:id="rId4" imgW="8293100" imgH="7112000" progId="Excel.Chart.8">
                  <p:embed followColorScheme="full"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5133975" cy="471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52F27EA-FCE3-F748-BE12-4DE8A9C0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Constant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5A9B69C-DB03-E042-BA4C-786E6CE2F4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for some fixed constant c</a:t>
                </a:r>
              </a:p>
              <a:p>
                <a:r>
                  <a:rPr lang="en-US" dirty="0"/>
                  <a:t>The constant c, could be small or large</a:t>
                </a:r>
              </a:p>
              <a:p>
                <a:r>
                  <a:rPr lang="en-US" dirty="0"/>
                  <a:t>Useful because it accounts for a fixed number of steps to do something on a computer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5A9B69C-DB03-E042-BA4C-786E6CE2F4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C7E35-17CD-2D4C-87F7-9E7008B2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B97AF-419C-4740-81E4-938F7B82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B8BE9-6973-3343-858D-81343A0B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8688C-2390-0D49-9F8E-3DC9737E0EA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0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52F27EA-FCE3-F748-BE12-4DE8A9C0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Logarithm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5A9B69C-DB03-E042-BA4C-786E6CE2F4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, for some constant b</a:t>
                </a:r>
              </a:p>
              <a:p>
                <a:r>
                  <a:rPr lang="en-US" dirty="0"/>
                  <a:t>b is the base of the algorithm</a:t>
                </a:r>
              </a:p>
              <a:p>
                <a:r>
                  <a:rPr lang="en-US" dirty="0"/>
                  <a:t>Most common base in computer science is b=2.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5A9B69C-DB03-E042-BA4C-786E6CE2F4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 r="-2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C7E35-17CD-2D4C-87F7-9E7008B2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B97AF-419C-4740-81E4-938F7B82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B8BE9-6973-3343-858D-81343A0B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8688C-2390-0D49-9F8E-3DC9737E0EA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0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52F27EA-FCE3-F748-BE12-4DE8A9C0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Linear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5A9B69C-DB03-E042-BA4C-786E6CE2F4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Anything that the algorithm does is directly proportional to the input size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5A9B69C-DB03-E042-BA4C-786E6CE2F4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C7E35-17CD-2D4C-87F7-9E7008B2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B97AF-419C-4740-81E4-938F7B82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B8BE9-6973-3343-858D-81343A0B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8688C-2390-0D49-9F8E-3DC9737E0EA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9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52F27EA-FCE3-F748-BE12-4DE8A9C0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N-log-N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5A9B69C-DB03-E042-BA4C-786E6CE2F4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Running time is proportional to n times the base 2 algorithm of n</a:t>
                </a:r>
              </a:p>
              <a:p>
                <a:r>
                  <a:rPr lang="en-US" dirty="0"/>
                  <a:t>Many important algorithms use n-log-n time</a:t>
                </a:r>
              </a:p>
              <a:p>
                <a:pPr lvl="1"/>
                <a:r>
                  <a:rPr lang="en-US" dirty="0"/>
                  <a:t>including sorting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5A9B69C-DB03-E042-BA4C-786E6CE2F4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r="-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C7E35-17CD-2D4C-87F7-9E7008B2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B97AF-419C-4740-81E4-938F7B82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B8BE9-6973-3343-858D-81343A0B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8688C-2390-0D49-9F8E-3DC9737E0EA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2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52F27EA-FCE3-F748-BE12-4DE8A9C0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Quadratic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5A9B69C-DB03-E042-BA4C-786E6CE2F4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Anything that the algorithm does is directly proportional to n-squared</a:t>
                </a:r>
              </a:p>
              <a:p>
                <a:r>
                  <a:rPr lang="en-US" dirty="0"/>
                  <a:t>Example</a:t>
                </a:r>
                <a:r>
                  <a:rPr lang="en-US"/>
                  <a:t>, nested loops</a:t>
                </a:r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5A9B69C-DB03-E042-BA4C-786E6CE2F4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C7E35-17CD-2D4C-87F7-9E7008B2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B97AF-419C-4740-81E4-938F7B82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B8BE9-6973-3343-858D-81343A0B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8688C-2390-0D49-9F8E-3DC9737E0EA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2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87C9-7999-2A44-975A-331810763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Nested Loops and the Quadratic Function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EE861-02F4-F24A-AFB1-F7FF6426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33084-C004-1D4B-8616-C8B3A42C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C9BF8-7D5C-7240-918F-2A4C33A7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C4744-65FB-CE4B-A83E-05A0B3F28B2C}"/>
              </a:ext>
            </a:extLst>
          </p:cNvPr>
          <p:cNvSpPr txBox="1"/>
          <p:nvPr/>
        </p:nvSpPr>
        <p:spPr>
          <a:xfrm>
            <a:off x="6121400" y="5715000"/>
            <a:ext cx="180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Carl Gauss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4F7BAB-D03F-F74E-892D-279C73726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790700"/>
            <a:ext cx="8458200" cy="41148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" pitchFamily="2" charset="0"/>
              </a:rPr>
              <a:t>/** Returns the sum of the prefix sums of given array. */</a:t>
            </a:r>
          </a:p>
          <a:p>
            <a:pPr marL="0" indent="0">
              <a:buNone/>
            </a:pPr>
            <a:r>
              <a:rPr lang="en-US" sz="2000" b="1" dirty="0">
                <a:latin typeface="Courier" pitchFamily="2" charset="0"/>
              </a:rPr>
              <a:t>  public static int example3(int[] </a:t>
            </a:r>
            <a:r>
              <a:rPr lang="en-US" sz="2000" b="1" dirty="0" err="1">
                <a:latin typeface="Courier" pitchFamily="2" charset="0"/>
              </a:rPr>
              <a:t>arr</a:t>
            </a:r>
            <a:r>
              <a:rPr lang="en-US" sz="2000" b="1" dirty="0">
                <a:latin typeface="Courier" pitchFamily="2" charset="0"/>
              </a:rPr>
              <a:t>) {</a:t>
            </a:r>
          </a:p>
          <a:p>
            <a:pPr marL="0" indent="0">
              <a:buNone/>
            </a:pPr>
            <a:r>
              <a:rPr lang="en-US" sz="2000" b="1" dirty="0">
                <a:latin typeface="Courier" pitchFamily="2" charset="0"/>
              </a:rPr>
              <a:t>    int n = </a:t>
            </a:r>
            <a:r>
              <a:rPr lang="en-US" sz="2000" b="1" dirty="0" err="1">
                <a:latin typeface="Courier" pitchFamily="2" charset="0"/>
              </a:rPr>
              <a:t>arr.length</a:t>
            </a:r>
            <a:r>
              <a:rPr lang="en-US" sz="2000" b="1" dirty="0">
                <a:latin typeface="Courier" pitchFamily="2" charset="0"/>
              </a:rPr>
              <a:t>, total = 0;</a:t>
            </a:r>
          </a:p>
          <a:p>
            <a:pPr marL="0" indent="0">
              <a:buNone/>
            </a:pPr>
            <a:r>
              <a:rPr lang="en-US" sz="2000" b="1" dirty="0">
                <a:latin typeface="Courier" pitchFamily="2" charset="0"/>
              </a:rPr>
              <a:t>    for (int j=0; j &lt; n; </a:t>
            </a:r>
            <a:r>
              <a:rPr lang="en-US" sz="2000" b="1" dirty="0" err="1">
                <a:latin typeface="Courier" pitchFamily="2" charset="0"/>
              </a:rPr>
              <a:t>j++</a:t>
            </a:r>
            <a:r>
              <a:rPr lang="en-US" sz="2000" b="1" dirty="0">
                <a:latin typeface="Courier" pitchFamily="2" charset="0"/>
              </a:rPr>
              <a:t>) // loop from 0 to n-1</a:t>
            </a:r>
          </a:p>
          <a:p>
            <a:pPr marL="0" indent="0">
              <a:buNone/>
            </a:pPr>
            <a:r>
              <a:rPr lang="en-US" sz="2000" b="1" dirty="0">
                <a:latin typeface="Courier" pitchFamily="2" charset="0"/>
              </a:rPr>
              <a:t>      for (int k=0; k &lt;= j; k++)  // loop from 0 to j</a:t>
            </a:r>
          </a:p>
          <a:p>
            <a:pPr marL="0" indent="0">
              <a:buNone/>
            </a:pPr>
            <a:r>
              <a:rPr lang="en-US" sz="2000" b="1" dirty="0">
                <a:latin typeface="Courier" pitchFamily="2" charset="0"/>
              </a:rPr>
              <a:t>        total += </a:t>
            </a:r>
            <a:r>
              <a:rPr lang="en-US" sz="2000" b="1" dirty="0" err="1">
                <a:latin typeface="Courier" pitchFamily="2" charset="0"/>
              </a:rPr>
              <a:t>arr</a:t>
            </a:r>
            <a:r>
              <a:rPr lang="en-US" sz="2000" b="1" dirty="0">
                <a:latin typeface="Courier" pitchFamily="2" charset="0"/>
              </a:rPr>
              <a:t>[j];</a:t>
            </a:r>
          </a:p>
          <a:p>
            <a:pPr marL="0" indent="0">
              <a:buNone/>
            </a:pPr>
            <a:r>
              <a:rPr lang="en-US" sz="2000" b="1" dirty="0">
                <a:latin typeface="Courier" pitchFamily="2" charset="0"/>
              </a:rPr>
              <a:t>    return total;</a:t>
            </a:r>
          </a:p>
          <a:p>
            <a:pPr marL="0" indent="0">
              <a:buNone/>
            </a:pPr>
            <a:r>
              <a:rPr lang="en-US" sz="2000" b="1" dirty="0">
                <a:latin typeface="Courier" pitchFamily="2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643183033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1460</TotalTime>
  <Words>523</Words>
  <Application>Microsoft Office PowerPoint</Application>
  <PresentationFormat>On-screen Show (4:3)</PresentationFormat>
  <Paragraphs>128</Paragraphs>
  <Slides>15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ＭＳ Ｐゴシック</vt:lpstr>
      <vt:lpstr>Cambria Math</vt:lpstr>
      <vt:lpstr>Courier</vt:lpstr>
      <vt:lpstr>Symbol</vt:lpstr>
      <vt:lpstr>Tahoma</vt:lpstr>
      <vt:lpstr>Times</vt:lpstr>
      <vt:lpstr>Times New Roman</vt:lpstr>
      <vt:lpstr>Wingdings</vt:lpstr>
      <vt:lpstr>Blueprint</vt:lpstr>
      <vt:lpstr>Chart</vt:lpstr>
      <vt:lpstr>Clip</vt:lpstr>
      <vt:lpstr>Analysis of Algorithms</vt:lpstr>
      <vt:lpstr>Seven Important Functions</vt:lpstr>
      <vt:lpstr>Seven Important Functions</vt:lpstr>
      <vt:lpstr>The Constant Function</vt:lpstr>
      <vt:lpstr>The Logarithm Function</vt:lpstr>
      <vt:lpstr>The Linear Function</vt:lpstr>
      <vt:lpstr>The N-log-N Function</vt:lpstr>
      <vt:lpstr>The Quadratic Function</vt:lpstr>
      <vt:lpstr>Nested Loops and the Quadratic Function</vt:lpstr>
      <vt:lpstr>Quadratic Function Costs</vt:lpstr>
      <vt:lpstr>The Cubic Function and Other Polynomials</vt:lpstr>
      <vt:lpstr>The Exponential Function</vt:lpstr>
      <vt:lpstr>Estimating Running Time</vt:lpstr>
      <vt:lpstr>Primitive Operations</vt:lpstr>
      <vt:lpstr>Counting Primitive Operations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Kimberly Davis</cp:lastModifiedBy>
  <cp:revision>177</cp:revision>
  <cp:lastPrinted>2019-03-25T04:52:38Z</cp:lastPrinted>
  <dcterms:created xsi:type="dcterms:W3CDTF">2002-01-21T02:22:10Z</dcterms:created>
  <dcterms:modified xsi:type="dcterms:W3CDTF">2019-10-19T18:43:12Z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