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6"/>
  </p:notesMasterIdLst>
  <p:handoutMasterIdLst>
    <p:handoutMasterId r:id="rId37"/>
  </p:handoutMasterIdLst>
  <p:sldIdLst>
    <p:sldId id="256" r:id="rId2"/>
    <p:sldId id="437" r:id="rId3"/>
    <p:sldId id="258" r:id="rId4"/>
    <p:sldId id="314" r:id="rId5"/>
    <p:sldId id="440" r:id="rId6"/>
    <p:sldId id="441" r:id="rId7"/>
    <p:sldId id="442" r:id="rId8"/>
    <p:sldId id="436" r:id="rId9"/>
    <p:sldId id="315" r:id="rId10"/>
    <p:sldId id="443" r:id="rId11"/>
    <p:sldId id="444" r:id="rId12"/>
    <p:sldId id="445" r:id="rId13"/>
    <p:sldId id="293" r:id="rId14"/>
    <p:sldId id="434" r:id="rId15"/>
    <p:sldId id="387" r:id="rId16"/>
    <p:sldId id="344" r:id="rId17"/>
    <p:sldId id="435" r:id="rId18"/>
    <p:sldId id="296" r:id="rId19"/>
    <p:sldId id="316" r:id="rId20"/>
    <p:sldId id="317" r:id="rId21"/>
    <p:sldId id="318" r:id="rId22"/>
    <p:sldId id="348" r:id="rId23"/>
    <p:sldId id="323" r:id="rId24"/>
    <p:sldId id="438" r:id="rId25"/>
    <p:sldId id="327" r:id="rId26"/>
    <p:sldId id="349" r:id="rId27"/>
    <p:sldId id="448" r:id="rId28"/>
    <p:sldId id="427" r:id="rId29"/>
    <p:sldId id="439" r:id="rId30"/>
    <p:sldId id="351" r:id="rId31"/>
    <p:sldId id="371" r:id="rId32"/>
    <p:sldId id="328" r:id="rId33"/>
    <p:sldId id="406" r:id="rId34"/>
    <p:sldId id="407" r:id="rId35"/>
  </p:sldIdLst>
  <p:sldSz cx="9144000" cy="6858000" type="screen4x3"/>
  <p:notesSz cx="7302500" cy="9588500"/>
  <p:defaultTextStyle>
    <a:defPPr>
      <a:defRPr lang="en-US"/>
    </a:defPPr>
    <a:lvl1pPr algn="l" rtl="0" fontAlgn="base">
      <a:spcBef>
        <a:spcPct val="0"/>
      </a:spcBef>
      <a:spcAft>
        <a:spcPct val="0"/>
      </a:spcAft>
      <a:defRPr sz="2400" kern="1200">
        <a:solidFill>
          <a:schemeClr val="tx1"/>
        </a:solidFill>
        <a:latin typeface="Tahoma"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5pPr>
    <a:lvl6pPr marL="2286000" algn="l" defTabSz="457200" rtl="0" eaLnBrk="1" latinLnBrk="0" hangingPunct="1">
      <a:defRPr sz="2400" kern="1200">
        <a:solidFill>
          <a:schemeClr val="tx1"/>
        </a:solidFill>
        <a:latin typeface="Tahoma" charset="0"/>
        <a:ea typeface="ＭＳ Ｐゴシック" charset="0"/>
        <a:cs typeface="ＭＳ Ｐゴシック" charset="0"/>
      </a:defRPr>
    </a:lvl6pPr>
    <a:lvl7pPr marL="2743200" algn="l" defTabSz="457200" rtl="0" eaLnBrk="1" latinLnBrk="0" hangingPunct="1">
      <a:defRPr sz="2400" kern="1200">
        <a:solidFill>
          <a:schemeClr val="tx1"/>
        </a:solidFill>
        <a:latin typeface="Tahoma" charset="0"/>
        <a:ea typeface="ＭＳ Ｐゴシック" charset="0"/>
        <a:cs typeface="ＭＳ Ｐゴシック" charset="0"/>
      </a:defRPr>
    </a:lvl7pPr>
    <a:lvl8pPr marL="3200400" algn="l" defTabSz="457200" rtl="0" eaLnBrk="1" latinLnBrk="0" hangingPunct="1">
      <a:defRPr sz="2400" kern="1200">
        <a:solidFill>
          <a:schemeClr val="tx1"/>
        </a:solidFill>
        <a:latin typeface="Tahoma" charset="0"/>
        <a:ea typeface="ＭＳ Ｐゴシック" charset="0"/>
        <a:cs typeface="ＭＳ Ｐゴシック" charset="0"/>
      </a:defRPr>
    </a:lvl8pPr>
    <a:lvl9pPr marL="3657600" algn="l" defTabSz="457200" rtl="0" eaLnBrk="1" latinLnBrk="0" hangingPunct="1">
      <a:defRPr sz="2400" kern="1200">
        <a:solidFill>
          <a:schemeClr val="tx1"/>
        </a:solidFill>
        <a:latin typeface="Tahoma"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EA8A2071-FA37-404C-A2C5-C628E6B26AF0}">
          <p14:sldIdLst>
            <p14:sldId id="256"/>
          </p14:sldIdLst>
        </p14:section>
        <p14:section name="2.1 Goals, Principles, and Patterns" id="{509CDACA-BD50-B847-9FAE-23EF571B65E6}">
          <p14:sldIdLst>
            <p14:sldId id="437"/>
            <p14:sldId id="258"/>
            <p14:sldId id="314"/>
            <p14:sldId id="440"/>
            <p14:sldId id="441"/>
            <p14:sldId id="442"/>
          </p14:sldIdLst>
        </p14:section>
        <p14:section name="Object 2.1.2 OO Design Principles" id="{1034F1A3-3D26-0245-9267-31614928FE0C}">
          <p14:sldIdLst>
            <p14:sldId id="436"/>
            <p14:sldId id="315"/>
            <p14:sldId id="443"/>
            <p14:sldId id="444"/>
            <p14:sldId id="445"/>
            <p14:sldId id="293"/>
            <p14:sldId id="434"/>
            <p14:sldId id="387"/>
            <p14:sldId id="344"/>
          </p14:sldIdLst>
        </p14:section>
        <p14:section name="2.1.3 Design Patterns" id="{42F75F73-8EF8-1941-86BF-1DE856DDEF45}">
          <p14:sldIdLst>
            <p14:sldId id="435"/>
            <p14:sldId id="296"/>
            <p14:sldId id="316"/>
            <p14:sldId id="317"/>
            <p14:sldId id="318"/>
            <p14:sldId id="348"/>
            <p14:sldId id="323"/>
          </p14:sldIdLst>
        </p14:section>
        <p14:section name="2.2 Inheritance" id="{E82E77A5-09F0-5C41-AA1D-42DB6D46CA6C}">
          <p14:sldIdLst>
            <p14:sldId id="438"/>
            <p14:sldId id="327"/>
            <p14:sldId id="349"/>
            <p14:sldId id="448"/>
            <p14:sldId id="427"/>
            <p14:sldId id="439"/>
            <p14:sldId id="351"/>
            <p14:sldId id="371"/>
            <p14:sldId id="328"/>
            <p14:sldId id="406"/>
            <p14:sldId id="40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8F0D0"/>
    <a:srgbClr val="F2E4AA"/>
    <a:srgbClr val="E4BB0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3"/>
  </p:normalViewPr>
  <p:slideViewPr>
    <p:cSldViewPr>
      <p:cViewPr varScale="1">
        <p:scale>
          <a:sx n="108" d="100"/>
          <a:sy n="108" d="100"/>
        </p:scale>
        <p:origin x="170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defTabSz="965200">
              <a:defRPr sz="1300">
                <a:latin typeface="Tahoma" pitchFamily="34" charset="0"/>
                <a:ea typeface="+mn-ea"/>
                <a:cs typeface="+mn-cs"/>
              </a:defRPr>
            </a:lvl1pPr>
          </a:lstStyle>
          <a:p>
            <a:pPr>
              <a:defRPr/>
            </a:pPr>
            <a:r>
              <a:rPr lang="en-US"/>
              <a:t>Object-Oriented Programming</a:t>
            </a:r>
          </a:p>
        </p:txBody>
      </p:sp>
      <p:sp>
        <p:nvSpPr>
          <p:cNvPr id="15363" name="Rectangle 3"/>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a:latin typeface="Tahoma" pitchFamily="34" charset="0"/>
                <a:ea typeface="+mn-ea"/>
                <a:cs typeface="+mn-cs"/>
              </a:defRPr>
            </a:lvl1pPr>
          </a:lstStyle>
          <a:p>
            <a:pPr>
              <a:defRPr/>
            </a:pPr>
            <a:fld id="{A6482CC7-8F90-8544-ABC2-C5C23E335D7B}" type="datetime1">
              <a:rPr lang="en-US" smtClean="0"/>
              <a:t>3/9/2020</a:t>
            </a:fld>
            <a:endParaRPr lang="en-US"/>
          </a:p>
        </p:txBody>
      </p:sp>
      <p:sp>
        <p:nvSpPr>
          <p:cNvPr id="15364" name="Rectangle 4"/>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defTabSz="965200">
              <a:defRPr sz="1300">
                <a:latin typeface="Tahoma" pitchFamily="34"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cs typeface="+mn-cs"/>
              </a:defRPr>
            </a:lvl1pPr>
          </a:lstStyle>
          <a:p>
            <a:pPr>
              <a:defRPr/>
            </a:pPr>
            <a:fld id="{2BCEEC2E-165A-3847-891D-7C7BF3BF2433}" type="slidenum">
              <a:rPr lang="en-US"/>
              <a:pPr>
                <a:defRPr/>
              </a:pPr>
              <a:t>‹#›</a:t>
            </a:fld>
            <a:endParaRPr lang="en-US"/>
          </a:p>
        </p:txBody>
      </p:sp>
    </p:spTree>
    <p:extLst>
      <p:ext uri="{BB962C8B-B14F-4D97-AF65-F5344CB8AC3E}">
        <p14:creationId xmlns:p14="http://schemas.microsoft.com/office/powerpoint/2010/main" val="1689909855"/>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defTabSz="965200">
              <a:defRPr sz="1300">
                <a:latin typeface="Tahoma" pitchFamily="34" charset="0"/>
                <a:ea typeface="+mn-ea"/>
                <a:cs typeface="+mn-cs"/>
              </a:defRPr>
            </a:lvl1pPr>
          </a:lstStyle>
          <a:p>
            <a:pPr>
              <a:defRPr/>
            </a:pPr>
            <a:r>
              <a:rPr lang="en-US"/>
              <a:t>Object-Oriented Programming</a:t>
            </a:r>
          </a:p>
        </p:txBody>
      </p:sp>
      <p:sp>
        <p:nvSpPr>
          <p:cNvPr id="1027" name="Rectangle 3"/>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a:latin typeface="Tahoma" pitchFamily="34" charset="0"/>
                <a:ea typeface="+mn-ea"/>
                <a:cs typeface="+mn-cs"/>
              </a:defRPr>
            </a:lvl1pPr>
          </a:lstStyle>
          <a:p>
            <a:pPr>
              <a:defRPr/>
            </a:pPr>
            <a:fld id="{DB12E0A7-D08C-7D4F-BD91-51912191B118}" type="datetime1">
              <a:rPr lang="en-US" smtClean="0"/>
              <a:t>3/9/2020</a:t>
            </a:fld>
            <a:endParaRPr lang="en-US"/>
          </a:p>
        </p:txBody>
      </p:sp>
      <p:sp>
        <p:nvSpPr>
          <p:cNvPr id="9220" name="Rectangle 4"/>
          <p:cNvSpPr>
            <a:spLocks noGrp="1" noRot="1" noChangeAspect="1" noChangeArrowheads="1" noTextEdit="1"/>
          </p:cNvSpPr>
          <p:nvPr>
            <p:ph type="sldImg" idx="2"/>
          </p:nvPr>
        </p:nvSpPr>
        <p:spPr bwMode="auto">
          <a:xfrm>
            <a:off x="1255713" y="720725"/>
            <a:ext cx="4792662" cy="35941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29" name="Rectangle 5"/>
          <p:cNvSpPr>
            <a:spLocks noGrp="1" noChangeArrowheads="1"/>
          </p:cNvSpPr>
          <p:nvPr>
            <p:ph type="body" sz="quarter" idx="3"/>
          </p:nvPr>
        </p:nvSpPr>
        <p:spPr bwMode="auto">
          <a:xfrm>
            <a:off x="973138" y="4554538"/>
            <a:ext cx="5356225" cy="4313237"/>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defTabSz="965200">
              <a:defRPr sz="1300">
                <a:latin typeface="Tahoma" pitchFamily="34" charset="0"/>
                <a:ea typeface="+mn-ea"/>
                <a:cs typeface="+mn-cs"/>
              </a:defRPr>
            </a:lvl1pPr>
          </a:lstStyle>
          <a:p>
            <a:pPr>
              <a:defRPr/>
            </a:pPr>
            <a:endParaRPr lang="en-US"/>
          </a:p>
        </p:txBody>
      </p:sp>
      <p:sp>
        <p:nvSpPr>
          <p:cNvPr id="1031" name="Rectangle 7"/>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cs typeface="+mn-cs"/>
              </a:defRPr>
            </a:lvl1pPr>
          </a:lstStyle>
          <a:p>
            <a:pPr>
              <a:defRPr/>
            </a:pPr>
            <a:fld id="{D447EB3C-B099-324C-AEBE-8EE9DCF52979}" type="slidenum">
              <a:rPr lang="en-US"/>
              <a:pPr>
                <a:defRPr/>
              </a:pPr>
              <a:t>‹#›</a:t>
            </a:fld>
            <a:endParaRPr lang="en-US"/>
          </a:p>
        </p:txBody>
      </p:sp>
    </p:spTree>
    <p:extLst>
      <p:ext uri="{BB962C8B-B14F-4D97-AF65-F5344CB8AC3E}">
        <p14:creationId xmlns:p14="http://schemas.microsoft.com/office/powerpoint/2010/main" val="2079356584"/>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47EB3C-B099-324C-AEBE-8EE9DCF52979}" type="slidenum">
              <a:rPr lang="en-US" smtClean="0"/>
              <a:pPr>
                <a:defRPr/>
              </a:pPr>
              <a:t>1</a:t>
            </a:fld>
            <a:endParaRPr lang="en-US"/>
          </a:p>
        </p:txBody>
      </p:sp>
      <p:sp>
        <p:nvSpPr>
          <p:cNvPr id="5" name="Date Placeholder 4"/>
          <p:cNvSpPr>
            <a:spLocks noGrp="1"/>
          </p:cNvSpPr>
          <p:nvPr>
            <p:ph type="dt" idx="11"/>
          </p:nvPr>
        </p:nvSpPr>
        <p:spPr/>
        <p:txBody>
          <a:bodyPr/>
          <a:lstStyle/>
          <a:p>
            <a:pPr>
              <a:defRPr/>
            </a:pPr>
            <a:fld id="{DF293D90-32DE-6242-B203-3CAD1B62491E}" type="datetime1">
              <a:rPr lang="en-US" smtClean="0"/>
              <a:t>3/9/2020</a:t>
            </a:fld>
            <a:endParaRPr lang="en-US"/>
          </a:p>
        </p:txBody>
      </p:sp>
      <p:sp>
        <p:nvSpPr>
          <p:cNvPr id="6" name="Header Placeholder 5"/>
          <p:cNvSpPr>
            <a:spLocks noGrp="1"/>
          </p:cNvSpPr>
          <p:nvPr>
            <p:ph type="hdr" sz="quarter" idx="12"/>
          </p:nvPr>
        </p:nvSpPr>
        <p:spPr/>
        <p:txBody>
          <a:bodyPr/>
          <a:lstStyle/>
          <a:p>
            <a:pPr>
              <a:defRPr/>
            </a:pPr>
            <a:r>
              <a:rPr lang="en-US"/>
              <a:t>Object-Oriented Programming</a:t>
            </a:r>
          </a:p>
        </p:txBody>
      </p:sp>
    </p:spTree>
    <p:extLst>
      <p:ext uri="{BB962C8B-B14F-4D97-AF65-F5344CB8AC3E}">
        <p14:creationId xmlns:p14="http://schemas.microsoft.com/office/powerpoint/2010/main" val="3997491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4" name="Arc 62"/>
              <p:cNvSpPr>
                <a:spLocks/>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 name="Arc 66"/>
              <p:cNvSpPr>
                <a:spLocks/>
              </p:cNvSpPr>
              <p:nvPr/>
            </p:nvSpPr>
            <p:spPr bwMode="ltGray">
              <a:xfrm rot="5400000">
                <a:off x="5097" y="3347"/>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sp>
        <p:nvSpPr>
          <p:cNvPr id="5187"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Slide Number Placeholder 73"/>
          <p:cNvSpPr>
            <a:spLocks noGrp="1"/>
          </p:cNvSpPr>
          <p:nvPr>
            <p:ph type="sldNum" sz="quarter" idx="10"/>
          </p:nvPr>
        </p:nvSpPr>
        <p:spPr/>
        <p:txBody>
          <a:bodyPr/>
          <a:lstStyle>
            <a:lvl1pPr>
              <a:defRPr/>
            </a:lvl1pPr>
          </a:lstStyle>
          <a:p>
            <a:pPr>
              <a:defRPr/>
            </a:pPr>
            <a:fld id="{BCB992D4-1D8F-4644-A6B7-780BF256C9C4}" type="slidenum">
              <a:rPr lang="en-US"/>
              <a:pPr>
                <a:defRPr/>
              </a:pPr>
              <a:t>‹#›</a:t>
            </a:fld>
            <a:endParaRPr lang="en-US"/>
          </a:p>
        </p:txBody>
      </p:sp>
      <p:sp>
        <p:nvSpPr>
          <p:cNvPr id="70" name="Rectangle 65"/>
          <p:cNvSpPr>
            <a:spLocks noGrp="1" noChangeArrowheads="1"/>
          </p:cNvSpPr>
          <p:nvPr>
            <p:ph type="dt" sz="half" idx="11"/>
          </p:nvPr>
        </p:nvSpPr>
        <p:spPr/>
        <p:txBody>
          <a:bodyPr/>
          <a:lstStyle>
            <a:lvl1pPr algn="ctr">
              <a:defRPr sz="1400"/>
            </a:lvl1pPr>
          </a:lstStyle>
          <a:p>
            <a:pPr>
              <a:defRPr/>
            </a:pPr>
            <a:r>
              <a:rPr lang="en-US"/>
              <a:t>© 2014 Goodrich, Tamassia, Goldwasser</a:t>
            </a:r>
            <a:endParaRPr lang="en-US" dirty="0"/>
          </a:p>
        </p:txBody>
      </p:sp>
      <p:sp>
        <p:nvSpPr>
          <p:cNvPr id="71" name="Rectangle 66"/>
          <p:cNvSpPr>
            <a:spLocks noGrp="1" noChangeArrowheads="1"/>
          </p:cNvSpPr>
          <p:nvPr>
            <p:ph type="ftr" sz="quarter" idx="12"/>
          </p:nvPr>
        </p:nvSpPr>
        <p:spPr/>
        <p:txBody>
          <a:bodyPr/>
          <a:lstStyle>
            <a:lvl1pPr algn="ctr">
              <a:defRPr sz="1400">
                <a:latin typeface="Tahoma" pitchFamily="34" charset="0"/>
                <a:ea typeface="+mn-ea"/>
              </a:defRPr>
            </a:lvl1pPr>
          </a:lstStyle>
          <a:p>
            <a:pPr>
              <a:defRPr/>
            </a:pPr>
            <a:r>
              <a:rPr lang="en-US"/>
              <a:t>Object-Oriented Programming</a:t>
            </a:r>
          </a:p>
        </p:txBody>
      </p:sp>
    </p:spTree>
    <p:extLst>
      <p:ext uri="{BB962C8B-B14F-4D97-AF65-F5344CB8AC3E}">
        <p14:creationId xmlns:p14="http://schemas.microsoft.com/office/powerpoint/2010/main" val="2971384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r>
              <a:rPr lang="en-US"/>
              <a:t>© 2014 Goodrich, Tamassia, Goldwasser</a:t>
            </a:r>
            <a:endParaRPr lang="en-US" dirty="0"/>
          </a:p>
        </p:txBody>
      </p:sp>
      <p:sp>
        <p:nvSpPr>
          <p:cNvPr id="5" name="Rectangle 66"/>
          <p:cNvSpPr>
            <a:spLocks noGrp="1" noChangeArrowheads="1"/>
          </p:cNvSpPr>
          <p:nvPr>
            <p:ph type="ftr" sz="quarter" idx="11"/>
          </p:nvPr>
        </p:nvSpPr>
        <p:spPr>
          <a:ln/>
        </p:spPr>
        <p:txBody>
          <a:bodyPr/>
          <a:lstStyle>
            <a:lvl1pPr>
              <a:defRPr/>
            </a:lvl1pPr>
          </a:lstStyle>
          <a:p>
            <a:pPr>
              <a:defRPr/>
            </a:pPr>
            <a:r>
              <a:rPr lang="en-US"/>
              <a:t>Object-Oriented Programming</a:t>
            </a:r>
          </a:p>
        </p:txBody>
      </p:sp>
      <p:sp>
        <p:nvSpPr>
          <p:cNvPr id="6" name="Rectangle 67"/>
          <p:cNvSpPr>
            <a:spLocks noGrp="1" noChangeArrowheads="1"/>
          </p:cNvSpPr>
          <p:nvPr>
            <p:ph type="sldNum" sz="quarter" idx="12"/>
          </p:nvPr>
        </p:nvSpPr>
        <p:spPr>
          <a:ln/>
        </p:spPr>
        <p:txBody>
          <a:bodyPr/>
          <a:lstStyle>
            <a:lvl1pPr>
              <a:defRPr/>
            </a:lvl1pPr>
          </a:lstStyle>
          <a:p>
            <a:pPr>
              <a:defRPr/>
            </a:pPr>
            <a:fld id="{555513EE-617C-D445-B2E3-7E9431B71D5B}" type="slidenum">
              <a:rPr lang="en-US"/>
              <a:pPr>
                <a:defRPr/>
              </a:pPr>
              <a:t>‹#›</a:t>
            </a:fld>
            <a:endParaRPr lang="en-US"/>
          </a:p>
        </p:txBody>
      </p:sp>
    </p:spTree>
    <p:extLst>
      <p:ext uri="{BB962C8B-B14F-4D97-AF65-F5344CB8AC3E}">
        <p14:creationId xmlns:p14="http://schemas.microsoft.com/office/powerpoint/2010/main" val="316629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p:cNvSpPr>
            <a:spLocks noGrp="1" noChangeArrowheads="1"/>
          </p:cNvSpPr>
          <p:nvPr>
            <p:ph type="dt" sz="half" idx="10"/>
          </p:nvPr>
        </p:nvSpPr>
        <p:spPr>
          <a:ln/>
        </p:spPr>
        <p:txBody>
          <a:bodyPr/>
          <a:lstStyle>
            <a:lvl1pPr>
              <a:defRPr/>
            </a:lvl1pPr>
          </a:lstStyle>
          <a:p>
            <a:pPr>
              <a:defRPr/>
            </a:pPr>
            <a:r>
              <a:rPr lang="en-US"/>
              <a:t>© 2014 Goodrich, Tamassia, Goldwasser</a:t>
            </a:r>
            <a:endParaRPr lang="en-US" dirty="0"/>
          </a:p>
        </p:txBody>
      </p:sp>
      <p:sp>
        <p:nvSpPr>
          <p:cNvPr id="6" name="Rectangle 66"/>
          <p:cNvSpPr>
            <a:spLocks noGrp="1" noChangeArrowheads="1"/>
          </p:cNvSpPr>
          <p:nvPr>
            <p:ph type="ftr" sz="quarter" idx="11"/>
          </p:nvPr>
        </p:nvSpPr>
        <p:spPr>
          <a:ln/>
        </p:spPr>
        <p:txBody>
          <a:bodyPr/>
          <a:lstStyle>
            <a:lvl1pPr>
              <a:defRPr/>
            </a:lvl1pPr>
          </a:lstStyle>
          <a:p>
            <a:pPr>
              <a:defRPr/>
            </a:pPr>
            <a:r>
              <a:rPr lang="en-US"/>
              <a:t>Object-Oriented Programming</a:t>
            </a:r>
          </a:p>
        </p:txBody>
      </p:sp>
      <p:sp>
        <p:nvSpPr>
          <p:cNvPr id="7" name="Rectangle 67"/>
          <p:cNvSpPr>
            <a:spLocks noGrp="1" noChangeArrowheads="1"/>
          </p:cNvSpPr>
          <p:nvPr>
            <p:ph type="sldNum" sz="quarter" idx="12"/>
          </p:nvPr>
        </p:nvSpPr>
        <p:spPr>
          <a:ln/>
        </p:spPr>
        <p:txBody>
          <a:bodyPr/>
          <a:lstStyle>
            <a:lvl1pPr>
              <a:defRPr/>
            </a:lvl1pPr>
          </a:lstStyle>
          <a:p>
            <a:pPr>
              <a:defRPr/>
            </a:pPr>
            <a:fld id="{7762E011-1EF7-A540-B807-13C6E490E384}" type="slidenum">
              <a:rPr lang="en-US"/>
              <a:pPr>
                <a:defRPr/>
              </a:pPr>
              <a:t>‹#›</a:t>
            </a:fld>
            <a:endParaRPr lang="en-US"/>
          </a:p>
        </p:txBody>
      </p:sp>
    </p:spTree>
    <p:extLst>
      <p:ext uri="{BB962C8B-B14F-4D97-AF65-F5344CB8AC3E}">
        <p14:creationId xmlns:p14="http://schemas.microsoft.com/office/powerpoint/2010/main" val="317035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ln/>
        </p:spPr>
        <p:txBody>
          <a:bodyPr/>
          <a:lstStyle>
            <a:lvl1pPr>
              <a:defRPr/>
            </a:lvl1pPr>
          </a:lstStyle>
          <a:p>
            <a:pPr>
              <a:defRPr/>
            </a:pPr>
            <a:r>
              <a:rPr lang="en-US"/>
              <a:t>© 2014 Goodrich, Tamassia, Goldwasser</a:t>
            </a:r>
            <a:endParaRPr lang="en-US" dirty="0"/>
          </a:p>
        </p:txBody>
      </p:sp>
      <p:sp>
        <p:nvSpPr>
          <p:cNvPr id="3" name="Rectangle 66"/>
          <p:cNvSpPr>
            <a:spLocks noGrp="1" noChangeArrowheads="1"/>
          </p:cNvSpPr>
          <p:nvPr>
            <p:ph type="ftr" sz="quarter" idx="11"/>
          </p:nvPr>
        </p:nvSpPr>
        <p:spPr>
          <a:ln/>
        </p:spPr>
        <p:txBody>
          <a:bodyPr/>
          <a:lstStyle>
            <a:lvl1pPr>
              <a:defRPr/>
            </a:lvl1pPr>
          </a:lstStyle>
          <a:p>
            <a:pPr>
              <a:defRPr/>
            </a:pPr>
            <a:r>
              <a:rPr lang="en-US"/>
              <a:t>Object-Oriented Programming</a:t>
            </a:r>
          </a:p>
        </p:txBody>
      </p:sp>
      <p:sp>
        <p:nvSpPr>
          <p:cNvPr id="4" name="Rectangle 67"/>
          <p:cNvSpPr>
            <a:spLocks noGrp="1" noChangeArrowheads="1"/>
          </p:cNvSpPr>
          <p:nvPr>
            <p:ph type="sldNum" sz="quarter" idx="12"/>
          </p:nvPr>
        </p:nvSpPr>
        <p:spPr>
          <a:ln/>
        </p:spPr>
        <p:txBody>
          <a:bodyPr/>
          <a:lstStyle>
            <a:lvl1pPr>
              <a:defRPr/>
            </a:lvl1pPr>
          </a:lstStyle>
          <a:p>
            <a:pPr>
              <a:defRPr/>
            </a:pPr>
            <a:fld id="{8F1FA00F-649F-D849-B98B-73D395F8943A}" type="slidenum">
              <a:rPr lang="en-US"/>
              <a:pPr>
                <a:defRPr/>
              </a:pPr>
              <a:t>‹#›</a:t>
            </a:fld>
            <a:endParaRPr lang="en-US"/>
          </a:p>
        </p:txBody>
      </p:sp>
    </p:spTree>
    <p:extLst>
      <p:ext uri="{BB962C8B-B14F-4D97-AF65-F5344CB8AC3E}">
        <p14:creationId xmlns:p14="http://schemas.microsoft.com/office/powerpoint/2010/main" val="3594527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800600" y="1905000"/>
            <a:ext cx="3810000" cy="4114800"/>
          </a:xfrm>
        </p:spPr>
        <p:txBody>
          <a:bodyPr/>
          <a:lstStyle/>
          <a:p>
            <a:pPr lvl="0"/>
            <a:endParaRPr lang="en-US" noProof="0"/>
          </a:p>
        </p:txBody>
      </p:sp>
      <p:sp>
        <p:nvSpPr>
          <p:cNvPr id="5" name="Rectangle 65"/>
          <p:cNvSpPr>
            <a:spLocks noGrp="1" noChangeArrowheads="1"/>
          </p:cNvSpPr>
          <p:nvPr>
            <p:ph type="dt" sz="half" idx="10"/>
          </p:nvPr>
        </p:nvSpPr>
        <p:spPr>
          <a:ln/>
        </p:spPr>
        <p:txBody>
          <a:bodyPr/>
          <a:lstStyle>
            <a:lvl1pPr>
              <a:defRPr/>
            </a:lvl1pPr>
          </a:lstStyle>
          <a:p>
            <a:pPr>
              <a:defRPr/>
            </a:pPr>
            <a:r>
              <a:rPr lang="en-US"/>
              <a:t>© 2014 Goodrich, Tamassia, Goldwasser</a:t>
            </a:r>
            <a:endParaRPr lang="en-US" dirty="0"/>
          </a:p>
        </p:txBody>
      </p:sp>
      <p:sp>
        <p:nvSpPr>
          <p:cNvPr id="6" name="Rectangle 66"/>
          <p:cNvSpPr>
            <a:spLocks noGrp="1" noChangeArrowheads="1"/>
          </p:cNvSpPr>
          <p:nvPr>
            <p:ph type="ftr" sz="quarter" idx="11"/>
          </p:nvPr>
        </p:nvSpPr>
        <p:spPr>
          <a:ln/>
        </p:spPr>
        <p:txBody>
          <a:bodyPr/>
          <a:lstStyle>
            <a:lvl1pPr>
              <a:defRPr/>
            </a:lvl1pPr>
          </a:lstStyle>
          <a:p>
            <a:pPr>
              <a:defRPr/>
            </a:pPr>
            <a:r>
              <a:rPr lang="en-US"/>
              <a:t>Object-Oriented Programming</a:t>
            </a:r>
          </a:p>
        </p:txBody>
      </p:sp>
      <p:sp>
        <p:nvSpPr>
          <p:cNvPr id="7" name="Rectangle 67"/>
          <p:cNvSpPr>
            <a:spLocks noGrp="1" noChangeArrowheads="1"/>
          </p:cNvSpPr>
          <p:nvPr>
            <p:ph type="sldNum" sz="quarter" idx="12"/>
          </p:nvPr>
        </p:nvSpPr>
        <p:spPr>
          <a:ln/>
        </p:spPr>
        <p:txBody>
          <a:bodyPr/>
          <a:lstStyle>
            <a:lvl1pPr>
              <a:defRPr/>
            </a:lvl1pPr>
          </a:lstStyle>
          <a:p>
            <a:pPr>
              <a:defRPr/>
            </a:pPr>
            <a:fld id="{EEF6EF18-506E-704B-8A09-F8FE3A95BEF1}" type="slidenum">
              <a:rPr lang="en-US"/>
              <a:pPr>
                <a:defRPr/>
              </a:pPr>
              <a:t>‹#›</a:t>
            </a:fld>
            <a:endParaRPr lang="en-US"/>
          </a:p>
        </p:txBody>
      </p:sp>
    </p:spTree>
    <p:extLst>
      <p:ext uri="{BB962C8B-B14F-4D97-AF65-F5344CB8AC3E}">
        <p14:creationId xmlns:p14="http://schemas.microsoft.com/office/powerpoint/2010/main" val="368948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p:cNvSpPr>
            <a:spLocks noGrp="1" noChangeArrowheads="1"/>
          </p:cNvSpPr>
          <p:nvPr>
            <p:ph type="dt" sz="half" idx="10"/>
          </p:nvPr>
        </p:nvSpPr>
        <p:spPr>
          <a:ln/>
        </p:spPr>
        <p:txBody>
          <a:bodyPr/>
          <a:lstStyle>
            <a:lvl1pPr>
              <a:defRPr/>
            </a:lvl1pPr>
          </a:lstStyle>
          <a:p>
            <a:pPr>
              <a:defRPr/>
            </a:pPr>
            <a:r>
              <a:rPr lang="en-US"/>
              <a:t>© 2014 Goodrich, Tamassia, Goldwasser</a:t>
            </a:r>
            <a:endParaRPr lang="en-US" dirty="0"/>
          </a:p>
        </p:txBody>
      </p:sp>
      <p:sp>
        <p:nvSpPr>
          <p:cNvPr id="6" name="Rectangle 66"/>
          <p:cNvSpPr>
            <a:spLocks noGrp="1" noChangeArrowheads="1"/>
          </p:cNvSpPr>
          <p:nvPr>
            <p:ph type="ftr" sz="quarter" idx="11"/>
          </p:nvPr>
        </p:nvSpPr>
        <p:spPr>
          <a:ln/>
        </p:spPr>
        <p:txBody>
          <a:bodyPr/>
          <a:lstStyle>
            <a:lvl1pPr>
              <a:defRPr/>
            </a:lvl1pPr>
          </a:lstStyle>
          <a:p>
            <a:pPr>
              <a:defRPr/>
            </a:pPr>
            <a:r>
              <a:rPr lang="en-US"/>
              <a:t>Object-Oriented Programming</a:t>
            </a:r>
          </a:p>
        </p:txBody>
      </p:sp>
      <p:sp>
        <p:nvSpPr>
          <p:cNvPr id="7" name="Rectangle 67"/>
          <p:cNvSpPr>
            <a:spLocks noGrp="1" noChangeArrowheads="1"/>
          </p:cNvSpPr>
          <p:nvPr>
            <p:ph type="sldNum" sz="quarter" idx="12"/>
          </p:nvPr>
        </p:nvSpPr>
        <p:spPr>
          <a:ln/>
        </p:spPr>
        <p:txBody>
          <a:bodyPr/>
          <a:lstStyle>
            <a:lvl1pPr>
              <a:defRPr/>
            </a:lvl1pPr>
          </a:lstStyle>
          <a:p>
            <a:pPr>
              <a:defRPr/>
            </a:pPr>
            <a:fld id="{0653669D-B982-EC4A-A4EA-B436F395DCDB}" type="slidenum">
              <a:rPr lang="en-US"/>
              <a:pPr>
                <a:defRPr/>
              </a:pPr>
              <a:t>‹#›</a:t>
            </a:fld>
            <a:endParaRPr lang="en-US"/>
          </a:p>
        </p:txBody>
      </p:sp>
    </p:spTree>
    <p:extLst>
      <p:ext uri="{BB962C8B-B14F-4D97-AF65-F5344CB8AC3E}">
        <p14:creationId xmlns:p14="http://schemas.microsoft.com/office/powerpoint/2010/main" val="2213602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63"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3/9/2020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673772851"/>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1070"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1"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2"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3"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4"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5"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6"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7"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8"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9"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0"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1"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2"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3"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4"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5"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6"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7"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8"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9"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90"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91"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1040" name="Group 27"/>
              <p:cNvGrpSpPr>
                <a:grpSpLocks/>
              </p:cNvGrpSpPr>
              <p:nvPr/>
            </p:nvGrpSpPr>
            <p:grpSpPr bwMode="auto">
              <a:xfrm>
                <a:off x="192" y="0"/>
                <a:ext cx="5376" cy="4320"/>
                <a:chOff x="192" y="0"/>
                <a:chExt cx="5376" cy="4320"/>
              </a:xfrm>
            </p:grpSpPr>
            <p:sp>
              <p:nvSpPr>
                <p:cNvPr id="1041"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2"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3"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4"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5"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6"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7"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8"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9"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0"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1"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2"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3"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4"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5"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6"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7"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8"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9"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0"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1"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2"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3"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4"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5"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6"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7"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8"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9"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103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034" name="Line 58"/>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1035" name="Group 59"/>
            <p:cNvGrpSpPr>
              <a:grpSpLocks/>
            </p:cNvGrpSpPr>
            <p:nvPr/>
          </p:nvGrpSpPr>
          <p:grpSpPr bwMode="auto">
            <a:xfrm>
              <a:off x="261" y="892"/>
              <a:ext cx="1124" cy="1464"/>
              <a:chOff x="96" y="916"/>
              <a:chExt cx="2208" cy="2876"/>
            </a:xfrm>
          </p:grpSpPr>
          <p:sp>
            <p:nvSpPr>
              <p:cNvPr id="1036" name="Line 60"/>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37" name="Line 61"/>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38" name="Arc 62"/>
              <p:cNvSpPr>
                <a:spLocks/>
              </p:cNvSpPr>
              <p:nvPr/>
            </p:nvSpPr>
            <p:spPr bwMode="ltGray">
              <a:xfrm flipH="1">
                <a:off x="218" y="916"/>
                <a:ext cx="238" cy="240"/>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sp>
        <p:nvSpPr>
          <p:cNvPr id="1027" name="Rectangle 63"/>
          <p:cNvSpPr>
            <a:spLocks noGrp="1" noChangeArrowheads="1"/>
          </p:cNvSpPr>
          <p:nvPr>
            <p:ph type="title"/>
          </p:nvPr>
        </p:nvSpPr>
        <p:spPr bwMode="auto">
          <a:xfrm>
            <a:off x="609600" y="3048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61" name="Rectangle 65"/>
          <p:cNvSpPr>
            <a:spLocks noGrp="1" noChangeArrowheads="1"/>
          </p:cNvSpPr>
          <p:nvPr>
            <p:ph type="dt" sz="half" idx="2"/>
          </p:nvPr>
        </p:nvSpPr>
        <p:spPr bwMode="auto">
          <a:xfrm>
            <a:off x="76200" y="6248400"/>
            <a:ext cx="3505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cs typeface="+mn-cs"/>
              </a:defRPr>
            </a:lvl1pPr>
          </a:lstStyle>
          <a:p>
            <a:pPr>
              <a:defRPr/>
            </a:pPr>
            <a:r>
              <a:rPr lang="en-US"/>
              <a:t>© 2014 Goodrich, Tamassia, Goldwasser</a:t>
            </a:r>
            <a:endParaRPr lang="en-US" dirty="0"/>
          </a:p>
        </p:txBody>
      </p:sp>
      <p:sp>
        <p:nvSpPr>
          <p:cNvPr id="4162" name="Rectangle 66"/>
          <p:cNvSpPr>
            <a:spLocks noGrp="1" noChangeArrowheads="1"/>
          </p:cNvSpPr>
          <p:nvPr>
            <p:ph type="ftr" sz="quarter" idx="3"/>
          </p:nvPr>
        </p:nvSpPr>
        <p:spPr bwMode="auto">
          <a:xfrm>
            <a:off x="35814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Tahoma" pitchFamily="34" charset="0"/>
                <a:ea typeface="+mn-ea"/>
                <a:cs typeface="+mn-cs"/>
              </a:defRPr>
            </a:lvl1pPr>
          </a:lstStyle>
          <a:p>
            <a:pPr>
              <a:defRPr/>
            </a:pPr>
            <a:r>
              <a:rPr lang="en-US"/>
              <a:t>Object-Oriented Programming</a:t>
            </a:r>
          </a:p>
        </p:txBody>
      </p:sp>
      <p:sp>
        <p:nvSpPr>
          <p:cNvPr id="4163" name="Rectangle 67"/>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cs typeface="+mn-cs"/>
              </a:defRPr>
            </a:lvl1pPr>
          </a:lstStyle>
          <a:p>
            <a:pPr>
              <a:defRPr/>
            </a:pPr>
            <a:fld id="{8F1BC844-AFEC-094B-A5F6-B4A331A7FCC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18" r:id="rId2"/>
    <p:sldLayoutId id="2147483719" r:id="rId3"/>
    <p:sldLayoutId id="2147483720" r:id="rId4"/>
    <p:sldLayoutId id="2147483721" r:id="rId5"/>
    <p:sldLayoutId id="2147483722" r:id="rId6"/>
    <p:sldLayoutId id="2147483724" r:id="rId7"/>
  </p:sldLayoutIdLst>
  <p:hf hdr="0"/>
  <p:txStyles>
    <p:titleStyle>
      <a:lvl1pPr algn="l"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tx1"/>
        </a:buClr>
        <a:buSzPct val="60000"/>
        <a:buFont typeface="Wingdings" charset="0"/>
        <a:buChar char="q"/>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SzPct val="60000"/>
        <a:buFont typeface="Wingdings" charset="0"/>
        <a:buChar char="n"/>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hlink"/>
        </a:buClr>
        <a:buSzPct val="95000"/>
        <a:buFont typeface="Wingdings" charset="0"/>
        <a:buChar char="w"/>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tx1"/>
        </a:buClr>
        <a:buSzPct val="65000"/>
        <a:buFont typeface="Wingdings" charset="0"/>
        <a:buChar char="n"/>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hlink"/>
        </a:buClr>
        <a:buSzPct val="60000"/>
        <a:buFont typeface="Wingdings" charset="0"/>
        <a:buChar char="n"/>
        <a:defRPr sz="2000">
          <a:solidFill>
            <a:schemeClr val="tx1"/>
          </a:solidFill>
          <a:latin typeface="+mn-lt"/>
          <a:ea typeface="ＭＳ Ｐゴシック" charset="0"/>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cs.oracle.com/javase/8/docs/api/index.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ctrTitle"/>
          </p:nvPr>
        </p:nvSpPr>
        <p:spPr>
          <a:xfrm>
            <a:off x="1143000" y="1600200"/>
            <a:ext cx="7772400" cy="1295400"/>
          </a:xfrm>
        </p:spPr>
        <p:txBody>
          <a:bodyPr/>
          <a:lstStyle/>
          <a:p>
            <a:pPr eaLnBrk="1" hangingPunct="1"/>
            <a:r>
              <a:rPr lang="en-US">
                <a:latin typeface="Tahoma" charset="0"/>
              </a:rPr>
              <a:t>Object-Oriented Programming</a:t>
            </a:r>
          </a:p>
        </p:txBody>
      </p:sp>
      <p:sp>
        <p:nvSpPr>
          <p:cNvPr id="10242" name="Date Placeholder 135"/>
          <p:cNvSpPr>
            <a:spLocks noGrp="1"/>
          </p:cNvSpPr>
          <p:nvPr>
            <p:ph type="dt"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
        <p:nvSpPr>
          <p:cNvPr id="10243" name="Slide Number Placeholder 136"/>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85BFB6E8-ABED-F84B-BA06-B3B72BDBA470}" type="slidenum">
              <a:rPr lang="en-US" sz="1400"/>
              <a:pPr eaLnBrk="1" hangingPunct="1"/>
              <a:t>1</a:t>
            </a:fld>
            <a:endParaRPr lang="en-US" sz="1400"/>
          </a:p>
        </p:txBody>
      </p:sp>
      <p:sp>
        <p:nvSpPr>
          <p:cNvPr id="10244" name="Footer Placeholder 137"/>
          <p:cNvSpPr>
            <a:spLocks noGrp="1"/>
          </p:cNvSpPr>
          <p:nvPr>
            <p:ph type="ftr"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Object-Oriented Programming</a:t>
            </a:r>
          </a:p>
        </p:txBody>
      </p:sp>
      <p:pic>
        <p:nvPicPr>
          <p:cNvPr id="10245" name="Picture 2" descr="57437203.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6400" y="3581400"/>
            <a:ext cx="2632075"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46" name="Picture 1" descr="200415231-001.pn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743200" y="3124200"/>
            <a:ext cx="3455988" cy="2203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Subtitle 1"/>
          <p:cNvSpPr>
            <a:spLocks noGrp="1"/>
          </p:cNvSpPr>
          <p:nvPr>
            <p:ph type="subTitle" idx="1"/>
          </p:nvPr>
        </p:nvSpPr>
        <p:spPr>
          <a:xfrm>
            <a:off x="914400" y="381000"/>
            <a:ext cx="6629400" cy="990600"/>
          </a:xfrm>
        </p:spPr>
        <p:txBody>
          <a:bodyPr>
            <a:normAutofit/>
          </a:bodyPr>
          <a:lstStyle/>
          <a:p>
            <a:r>
              <a:rPr lang="en-US" sz="1800" dirty="0"/>
              <a:t>Presentation for use with the textbook </a:t>
            </a:r>
            <a:r>
              <a:rPr lang="en-US" sz="1800" dirty="0">
                <a:solidFill>
                  <a:schemeClr val="tx2"/>
                </a:solidFill>
              </a:rPr>
              <a:t>Data Structures and Algorithms in Java, 6</a:t>
            </a:r>
            <a:r>
              <a:rPr lang="en-US" sz="1800" baseline="30000" dirty="0">
                <a:solidFill>
                  <a:schemeClr val="tx2"/>
                </a:solidFill>
              </a:rPr>
              <a:t>th</a:t>
            </a:r>
            <a:r>
              <a:rPr lang="en-US" sz="1800" dirty="0">
                <a:solidFill>
                  <a:schemeClr val="tx2"/>
                </a:solidFill>
              </a:rPr>
              <a:t> edition</a:t>
            </a:r>
            <a:r>
              <a:rPr lang="en-US" sz="1800" dirty="0"/>
              <a:t>, by M. T. Goodrich, R. Tamassia, and M. H. Goldwasser, Wiley, 2014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7F798-4E69-014F-ADC4-9E0CF6BDF71A}"/>
              </a:ext>
            </a:extLst>
          </p:cNvPr>
          <p:cNvSpPr>
            <a:spLocks noGrp="1"/>
          </p:cNvSpPr>
          <p:nvPr>
            <p:ph type="title"/>
          </p:nvPr>
        </p:nvSpPr>
        <p:spPr/>
        <p:txBody>
          <a:bodyPr/>
          <a:lstStyle/>
          <a:p>
            <a:r>
              <a:rPr lang="en-US" dirty="0"/>
              <a:t>Modularity</a:t>
            </a:r>
          </a:p>
        </p:txBody>
      </p:sp>
      <p:sp>
        <p:nvSpPr>
          <p:cNvPr id="3" name="Content Placeholder 2">
            <a:extLst>
              <a:ext uri="{FF2B5EF4-FFF2-40B4-BE49-F238E27FC236}">
                <a16:creationId xmlns:a16="http://schemas.microsoft.com/office/drawing/2014/main" id="{3D11D475-D068-D847-93D3-E5E6F70840F5}"/>
              </a:ext>
            </a:extLst>
          </p:cNvPr>
          <p:cNvSpPr>
            <a:spLocks noGrp="1"/>
          </p:cNvSpPr>
          <p:nvPr>
            <p:ph idx="1"/>
          </p:nvPr>
        </p:nvSpPr>
        <p:spPr/>
        <p:txBody>
          <a:bodyPr/>
          <a:lstStyle/>
          <a:p>
            <a:r>
              <a:rPr lang="en-US" sz="2800" dirty="0"/>
              <a:t>Parts of the software that are "coherent"</a:t>
            </a:r>
          </a:p>
          <a:p>
            <a:r>
              <a:rPr lang="en-US" sz="2800" dirty="0"/>
              <a:t>Module: Put components related to the same functionality together</a:t>
            </a:r>
          </a:p>
          <a:p>
            <a:r>
              <a:rPr lang="en-US" sz="2800" dirty="0"/>
              <a:t>Separate this module as much as possible from functions of other modules</a:t>
            </a:r>
          </a:p>
          <a:p>
            <a:r>
              <a:rPr lang="en-US" sz="2800" dirty="0"/>
              <a:t>Reuse a module: plug it in</a:t>
            </a:r>
          </a:p>
        </p:txBody>
      </p:sp>
      <p:sp>
        <p:nvSpPr>
          <p:cNvPr id="4" name="Date Placeholder 3">
            <a:extLst>
              <a:ext uri="{FF2B5EF4-FFF2-40B4-BE49-F238E27FC236}">
                <a16:creationId xmlns:a16="http://schemas.microsoft.com/office/drawing/2014/main" id="{1EE14866-7DE3-E04A-9745-C54DC633F09F}"/>
              </a:ext>
            </a:extLst>
          </p:cNvPr>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a:extLst>
              <a:ext uri="{FF2B5EF4-FFF2-40B4-BE49-F238E27FC236}">
                <a16:creationId xmlns:a16="http://schemas.microsoft.com/office/drawing/2014/main" id="{995C34D5-8BC6-424C-AFCA-793BF3365AEB}"/>
              </a:ext>
            </a:extLst>
          </p:cNvPr>
          <p:cNvSpPr>
            <a:spLocks noGrp="1"/>
          </p:cNvSpPr>
          <p:nvPr>
            <p:ph type="ftr" sz="quarter" idx="11"/>
          </p:nvPr>
        </p:nvSpPr>
        <p:spPr/>
        <p:txBody>
          <a:bodyPr/>
          <a:lstStyle/>
          <a:p>
            <a:pPr>
              <a:defRPr/>
            </a:pPr>
            <a:r>
              <a:rPr lang="en-US"/>
              <a:t>Object-Oriented Programming</a:t>
            </a:r>
          </a:p>
        </p:txBody>
      </p:sp>
      <p:sp>
        <p:nvSpPr>
          <p:cNvPr id="6" name="Slide Number Placeholder 5">
            <a:extLst>
              <a:ext uri="{FF2B5EF4-FFF2-40B4-BE49-F238E27FC236}">
                <a16:creationId xmlns:a16="http://schemas.microsoft.com/office/drawing/2014/main" id="{4D91A7F7-025C-9F46-982F-133E75019746}"/>
              </a:ext>
            </a:extLst>
          </p:cNvPr>
          <p:cNvSpPr>
            <a:spLocks noGrp="1"/>
          </p:cNvSpPr>
          <p:nvPr>
            <p:ph type="sldNum" sz="quarter" idx="12"/>
          </p:nvPr>
        </p:nvSpPr>
        <p:spPr/>
        <p:txBody>
          <a:bodyPr/>
          <a:lstStyle/>
          <a:p>
            <a:pPr>
              <a:defRPr/>
            </a:pPr>
            <a:fld id="{555513EE-617C-D445-B2E3-7E9431B71D5B}" type="slidenum">
              <a:rPr lang="en-US" smtClean="0"/>
              <a:pPr>
                <a:defRPr/>
              </a:pPr>
              <a:t>10</a:t>
            </a:fld>
            <a:endParaRPr lang="en-US"/>
          </a:p>
        </p:txBody>
      </p:sp>
      <p:pic>
        <p:nvPicPr>
          <p:cNvPr id="8" name="Picture 7">
            <a:extLst>
              <a:ext uri="{FF2B5EF4-FFF2-40B4-BE49-F238E27FC236}">
                <a16:creationId xmlns:a16="http://schemas.microsoft.com/office/drawing/2014/main" id="{6862EC74-26B2-DE4D-BDDF-F4449776F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295362"/>
            <a:ext cx="1886564" cy="1609638"/>
          </a:xfrm>
          <a:prstGeom prst="rect">
            <a:avLst/>
          </a:prstGeom>
        </p:spPr>
      </p:pic>
    </p:spTree>
    <p:extLst>
      <p:ext uri="{BB962C8B-B14F-4D97-AF65-F5344CB8AC3E}">
        <p14:creationId xmlns:p14="http://schemas.microsoft.com/office/powerpoint/2010/main" val="4121942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9F6C-3452-D44D-B1B1-27E47BF7496A}"/>
              </a:ext>
            </a:extLst>
          </p:cNvPr>
          <p:cNvSpPr>
            <a:spLocks noGrp="1"/>
          </p:cNvSpPr>
          <p:nvPr>
            <p:ph type="title"/>
          </p:nvPr>
        </p:nvSpPr>
        <p:spPr/>
        <p:txBody>
          <a:bodyPr/>
          <a:lstStyle/>
          <a:p>
            <a:r>
              <a:rPr lang="en-US" dirty="0"/>
              <a:t>Java Modularity: Class</a:t>
            </a:r>
          </a:p>
        </p:txBody>
      </p:sp>
      <p:sp>
        <p:nvSpPr>
          <p:cNvPr id="3" name="Content Placeholder 2">
            <a:extLst>
              <a:ext uri="{FF2B5EF4-FFF2-40B4-BE49-F238E27FC236}">
                <a16:creationId xmlns:a16="http://schemas.microsoft.com/office/drawing/2014/main" id="{2ACFABF6-D7D1-D047-8729-07F74A7B6E99}"/>
              </a:ext>
            </a:extLst>
          </p:cNvPr>
          <p:cNvSpPr>
            <a:spLocks noGrp="1"/>
          </p:cNvSpPr>
          <p:nvPr>
            <p:ph idx="1"/>
          </p:nvPr>
        </p:nvSpPr>
        <p:spPr/>
        <p:txBody>
          <a:bodyPr/>
          <a:lstStyle/>
          <a:p>
            <a:r>
              <a:rPr lang="en-US" dirty="0"/>
              <a:t>The </a:t>
            </a:r>
            <a:r>
              <a:rPr lang="en-US" b="1" dirty="0">
                <a:latin typeface="Courier" pitchFamily="2" charset="0"/>
              </a:rPr>
              <a:t>class</a:t>
            </a:r>
            <a:r>
              <a:rPr lang="en-US" dirty="0"/>
              <a:t> is Java's base for modularity</a:t>
            </a:r>
          </a:p>
          <a:p>
            <a:pPr lvl="1"/>
            <a:r>
              <a:rPr lang="en-US" dirty="0"/>
              <a:t>Design classes carefully</a:t>
            </a:r>
          </a:p>
          <a:p>
            <a:pPr lvl="1"/>
            <a:r>
              <a:rPr lang="en-US" dirty="0"/>
              <a:t>Minimize interface with unrelated classes</a:t>
            </a:r>
          </a:p>
          <a:p>
            <a:pPr lvl="1"/>
            <a:r>
              <a:rPr lang="en-US" dirty="0"/>
              <a:t>Maximize coherence within a class</a:t>
            </a:r>
          </a:p>
        </p:txBody>
      </p:sp>
      <p:sp>
        <p:nvSpPr>
          <p:cNvPr id="4" name="Date Placeholder 3">
            <a:extLst>
              <a:ext uri="{FF2B5EF4-FFF2-40B4-BE49-F238E27FC236}">
                <a16:creationId xmlns:a16="http://schemas.microsoft.com/office/drawing/2014/main" id="{D682EBA2-D4C2-4B47-8609-10AC9FA1E8F6}"/>
              </a:ext>
            </a:extLst>
          </p:cNvPr>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a:extLst>
              <a:ext uri="{FF2B5EF4-FFF2-40B4-BE49-F238E27FC236}">
                <a16:creationId xmlns:a16="http://schemas.microsoft.com/office/drawing/2014/main" id="{77F1EE45-DDF9-344D-8D24-DC2763C762BB}"/>
              </a:ext>
            </a:extLst>
          </p:cNvPr>
          <p:cNvSpPr>
            <a:spLocks noGrp="1"/>
          </p:cNvSpPr>
          <p:nvPr>
            <p:ph type="ftr" sz="quarter" idx="11"/>
          </p:nvPr>
        </p:nvSpPr>
        <p:spPr/>
        <p:txBody>
          <a:bodyPr/>
          <a:lstStyle/>
          <a:p>
            <a:pPr>
              <a:defRPr/>
            </a:pPr>
            <a:r>
              <a:rPr lang="en-US"/>
              <a:t>Object-Oriented Programming</a:t>
            </a:r>
          </a:p>
        </p:txBody>
      </p:sp>
      <p:sp>
        <p:nvSpPr>
          <p:cNvPr id="6" name="Slide Number Placeholder 5">
            <a:extLst>
              <a:ext uri="{FF2B5EF4-FFF2-40B4-BE49-F238E27FC236}">
                <a16:creationId xmlns:a16="http://schemas.microsoft.com/office/drawing/2014/main" id="{0055342F-CA21-6D44-9D8E-E9F469E430D6}"/>
              </a:ext>
            </a:extLst>
          </p:cNvPr>
          <p:cNvSpPr>
            <a:spLocks noGrp="1"/>
          </p:cNvSpPr>
          <p:nvPr>
            <p:ph type="sldNum" sz="quarter" idx="12"/>
          </p:nvPr>
        </p:nvSpPr>
        <p:spPr/>
        <p:txBody>
          <a:bodyPr/>
          <a:lstStyle/>
          <a:p>
            <a:pPr>
              <a:defRPr/>
            </a:pPr>
            <a:fld id="{555513EE-617C-D445-B2E3-7E9431B71D5B}" type="slidenum">
              <a:rPr lang="en-US" smtClean="0"/>
              <a:pPr>
                <a:defRPr/>
              </a:pPr>
              <a:t>11</a:t>
            </a:fld>
            <a:endParaRPr lang="en-US"/>
          </a:p>
        </p:txBody>
      </p:sp>
    </p:spTree>
    <p:extLst>
      <p:ext uri="{BB962C8B-B14F-4D97-AF65-F5344CB8AC3E}">
        <p14:creationId xmlns:p14="http://schemas.microsoft.com/office/powerpoint/2010/main" val="453593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3E922-64DB-AF45-A3C1-A271975BFA71}"/>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0E1FB062-56D9-F340-87EC-CFA04B9BE81E}"/>
              </a:ext>
            </a:extLst>
          </p:cNvPr>
          <p:cNvSpPr>
            <a:spLocks noGrp="1"/>
          </p:cNvSpPr>
          <p:nvPr>
            <p:ph idx="1"/>
          </p:nvPr>
        </p:nvSpPr>
        <p:spPr/>
        <p:txBody>
          <a:bodyPr/>
          <a:lstStyle/>
          <a:p>
            <a:r>
              <a:rPr lang="en-US" dirty="0"/>
              <a:t>Different classes can perform similar functions differently</a:t>
            </a:r>
          </a:p>
          <a:p>
            <a:r>
              <a:rPr lang="en-US" dirty="0"/>
              <a:t>Abstract the similarities</a:t>
            </a:r>
          </a:p>
          <a:p>
            <a:pPr lvl="1"/>
            <a:r>
              <a:rPr lang="en-US" dirty="0"/>
              <a:t>Carefully define what's in common</a:t>
            </a:r>
          </a:p>
          <a:p>
            <a:pPr lvl="1"/>
            <a:r>
              <a:rPr lang="en-US" dirty="0"/>
              <a:t>Use inheritance and interfaces</a:t>
            </a:r>
          </a:p>
          <a:p>
            <a:r>
              <a:rPr lang="en-US" dirty="0"/>
              <a:t>Hide the differences and details</a:t>
            </a:r>
          </a:p>
        </p:txBody>
      </p:sp>
      <p:sp>
        <p:nvSpPr>
          <p:cNvPr id="4" name="Date Placeholder 3">
            <a:extLst>
              <a:ext uri="{FF2B5EF4-FFF2-40B4-BE49-F238E27FC236}">
                <a16:creationId xmlns:a16="http://schemas.microsoft.com/office/drawing/2014/main" id="{4D66818A-FFBD-A844-9AD3-AA97F5C7B4DB}"/>
              </a:ext>
            </a:extLst>
          </p:cNvPr>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a:extLst>
              <a:ext uri="{FF2B5EF4-FFF2-40B4-BE49-F238E27FC236}">
                <a16:creationId xmlns:a16="http://schemas.microsoft.com/office/drawing/2014/main" id="{C6A1332D-05C5-4D44-B334-005B7568D83C}"/>
              </a:ext>
            </a:extLst>
          </p:cNvPr>
          <p:cNvSpPr>
            <a:spLocks noGrp="1"/>
          </p:cNvSpPr>
          <p:nvPr>
            <p:ph type="ftr" sz="quarter" idx="11"/>
          </p:nvPr>
        </p:nvSpPr>
        <p:spPr/>
        <p:txBody>
          <a:bodyPr/>
          <a:lstStyle/>
          <a:p>
            <a:pPr>
              <a:defRPr/>
            </a:pPr>
            <a:r>
              <a:rPr lang="en-US"/>
              <a:t>Object-Oriented Programming</a:t>
            </a:r>
          </a:p>
        </p:txBody>
      </p:sp>
      <p:sp>
        <p:nvSpPr>
          <p:cNvPr id="6" name="Slide Number Placeholder 5">
            <a:extLst>
              <a:ext uri="{FF2B5EF4-FFF2-40B4-BE49-F238E27FC236}">
                <a16:creationId xmlns:a16="http://schemas.microsoft.com/office/drawing/2014/main" id="{97DA2314-4634-0C4B-80A4-54711CC1C433}"/>
              </a:ext>
            </a:extLst>
          </p:cNvPr>
          <p:cNvSpPr>
            <a:spLocks noGrp="1"/>
          </p:cNvSpPr>
          <p:nvPr>
            <p:ph type="sldNum" sz="quarter" idx="12"/>
          </p:nvPr>
        </p:nvSpPr>
        <p:spPr/>
        <p:txBody>
          <a:bodyPr/>
          <a:lstStyle/>
          <a:p>
            <a:pPr>
              <a:defRPr/>
            </a:pPr>
            <a:fld id="{555513EE-617C-D445-B2E3-7E9431B71D5B}" type="slidenum">
              <a:rPr lang="en-US" smtClean="0"/>
              <a:pPr>
                <a:defRPr/>
              </a:pPr>
              <a:t>12</a:t>
            </a:fld>
            <a:endParaRPr lang="en-US"/>
          </a:p>
        </p:txBody>
      </p:sp>
      <p:pic>
        <p:nvPicPr>
          <p:cNvPr id="8" name="Picture 7">
            <a:extLst>
              <a:ext uri="{FF2B5EF4-FFF2-40B4-BE49-F238E27FC236}">
                <a16:creationId xmlns:a16="http://schemas.microsoft.com/office/drawing/2014/main" id="{4F634CE9-BE3B-3344-B6A5-7D55FBE4B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301256"/>
            <a:ext cx="1676400" cy="1611923"/>
          </a:xfrm>
          <a:prstGeom prst="rect">
            <a:avLst/>
          </a:prstGeom>
        </p:spPr>
      </p:pic>
    </p:spTree>
    <p:extLst>
      <p:ext uri="{BB962C8B-B14F-4D97-AF65-F5344CB8AC3E}">
        <p14:creationId xmlns:p14="http://schemas.microsoft.com/office/powerpoint/2010/main" val="3649095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r>
              <a:rPr lang="en-US">
                <a:latin typeface="Tahoma" charset="0"/>
              </a:rPr>
              <a:t>Abstract Data Types</a:t>
            </a:r>
          </a:p>
        </p:txBody>
      </p:sp>
      <p:sp>
        <p:nvSpPr>
          <p:cNvPr id="12290" name="Content Placeholder 2" descr="Rectangle: Click to edit Master text styles&#10;Second level&#10;Third level&#10;Fourth level&#10;Fifth level"/>
          <p:cNvSpPr>
            <a:spLocks noGrp="1"/>
          </p:cNvSpPr>
          <p:nvPr>
            <p:ph idx="1"/>
          </p:nvPr>
        </p:nvSpPr>
        <p:spPr>
          <a:xfrm>
            <a:off x="685800" y="1600200"/>
            <a:ext cx="8153400" cy="4800600"/>
          </a:xfrm>
        </p:spPr>
        <p:txBody>
          <a:bodyPr/>
          <a:lstStyle/>
          <a:p>
            <a:r>
              <a:rPr lang="en-US" sz="2400" b="1">
                <a:latin typeface="Tahoma" charset="0"/>
              </a:rPr>
              <a:t>Abstraction</a:t>
            </a:r>
            <a:r>
              <a:rPr lang="en-US" sz="2400">
                <a:latin typeface="Tahoma" charset="0"/>
              </a:rPr>
              <a:t> is to distill a system to its most fundamental parts. </a:t>
            </a:r>
          </a:p>
          <a:p>
            <a:r>
              <a:rPr lang="en-US" sz="2400">
                <a:latin typeface="Tahoma" charset="0"/>
              </a:rPr>
              <a:t>Applying the abstraction paradigm to the design of data structures gives rise to </a:t>
            </a:r>
            <a:r>
              <a:rPr lang="en-US" sz="2400" b="1">
                <a:latin typeface="Tahoma" charset="0"/>
              </a:rPr>
              <a:t>abstract data types </a:t>
            </a:r>
            <a:r>
              <a:rPr lang="en-US" sz="2400">
                <a:latin typeface="Tahoma" charset="0"/>
              </a:rPr>
              <a:t>(ADTs). </a:t>
            </a:r>
          </a:p>
          <a:p>
            <a:r>
              <a:rPr lang="en-US" sz="2400">
                <a:latin typeface="Tahoma" charset="0"/>
              </a:rPr>
              <a:t>An ADT is a model of a data structure that specifies the </a:t>
            </a:r>
            <a:r>
              <a:rPr lang="en-US" sz="2400" b="1">
                <a:latin typeface="Tahoma" charset="0"/>
              </a:rPr>
              <a:t>type</a:t>
            </a:r>
            <a:r>
              <a:rPr lang="en-US" sz="2400">
                <a:latin typeface="Tahoma" charset="0"/>
              </a:rPr>
              <a:t> of data stored, the </a:t>
            </a:r>
            <a:r>
              <a:rPr lang="en-US" sz="2400" b="1">
                <a:latin typeface="Tahoma" charset="0"/>
              </a:rPr>
              <a:t>operations</a:t>
            </a:r>
            <a:r>
              <a:rPr lang="en-US" sz="2400">
                <a:latin typeface="Tahoma" charset="0"/>
              </a:rPr>
              <a:t> supported on them, and the types of parameters of the operations. </a:t>
            </a:r>
          </a:p>
          <a:p>
            <a:r>
              <a:rPr lang="en-US" sz="2400">
                <a:latin typeface="Tahoma" charset="0"/>
              </a:rPr>
              <a:t>An ADT specifies what each operation does, but not how it does it. </a:t>
            </a:r>
          </a:p>
          <a:p>
            <a:r>
              <a:rPr lang="en-US" sz="2400">
                <a:latin typeface="Tahoma" charset="0"/>
              </a:rPr>
              <a:t>The collective set of behaviors supported by an ADT is its </a:t>
            </a:r>
            <a:r>
              <a:rPr lang="en-US" sz="2400" b="1">
                <a:latin typeface="Tahoma" charset="0"/>
              </a:rPr>
              <a:t>public interface</a:t>
            </a:r>
            <a:r>
              <a:rPr lang="en-US" sz="2400">
                <a:latin typeface="Tahoma" charset="0"/>
              </a:rPr>
              <a:t>.</a:t>
            </a:r>
            <a:endParaRPr lang="en-US" sz="2400" b="1">
              <a:latin typeface="Tahoma" charset="0"/>
            </a:endParaRPr>
          </a:p>
        </p:txBody>
      </p:sp>
      <p:sp>
        <p:nvSpPr>
          <p:cNvPr id="12291"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0045BB5-B9A2-8D42-80B1-8490E634C4DF}" type="slidenum">
              <a:rPr lang="en-US" sz="1400"/>
              <a:pPr eaLnBrk="1" hangingPunct="1"/>
              <a:t>13</a:t>
            </a:fld>
            <a:endParaRPr lang="en-US" sz="1400"/>
          </a:p>
        </p:txBody>
      </p:sp>
      <p:sp>
        <p:nvSpPr>
          <p:cNvPr id="12292" name="Date Placeholder 4"/>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
        <p:nvSpPr>
          <p:cNvPr id="6" name="Footer Placeholder 5"/>
          <p:cNvSpPr>
            <a:spLocks noGrp="1"/>
          </p:cNvSpPr>
          <p:nvPr>
            <p:ph type="ftr" sz="quarter" idx="11"/>
          </p:nvPr>
        </p:nvSpPr>
        <p:spPr/>
        <p:txBody>
          <a:bodyPr/>
          <a:lstStyle/>
          <a:p>
            <a:pPr>
              <a:defRPr/>
            </a:pPr>
            <a:r>
              <a:rPr lang="en-US"/>
              <a:t>Object-Oriented Programming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8E2C-A889-ED4C-8EAF-E02F280629A7}"/>
              </a:ext>
            </a:extLst>
          </p:cNvPr>
          <p:cNvSpPr>
            <a:spLocks noGrp="1"/>
          </p:cNvSpPr>
          <p:nvPr>
            <p:ph type="title"/>
          </p:nvPr>
        </p:nvSpPr>
        <p:spPr/>
        <p:txBody>
          <a:bodyPr/>
          <a:lstStyle/>
          <a:p>
            <a:r>
              <a:rPr lang="en-US" dirty="0"/>
              <a:t>Encapsulation</a:t>
            </a:r>
          </a:p>
        </p:txBody>
      </p:sp>
      <p:sp>
        <p:nvSpPr>
          <p:cNvPr id="3" name="Content Placeholder 2">
            <a:extLst>
              <a:ext uri="{FF2B5EF4-FFF2-40B4-BE49-F238E27FC236}">
                <a16:creationId xmlns:a16="http://schemas.microsoft.com/office/drawing/2014/main" id="{95880D52-5B1C-414E-AED3-B35926CDF4F0}"/>
              </a:ext>
            </a:extLst>
          </p:cNvPr>
          <p:cNvSpPr>
            <a:spLocks noGrp="1"/>
          </p:cNvSpPr>
          <p:nvPr>
            <p:ph idx="1"/>
          </p:nvPr>
        </p:nvSpPr>
        <p:spPr/>
        <p:txBody>
          <a:bodyPr/>
          <a:lstStyle/>
          <a:p>
            <a:r>
              <a:rPr lang="en-US" b="1" dirty="0"/>
              <a:t>Advertise</a:t>
            </a:r>
            <a:r>
              <a:rPr lang="en-US" dirty="0"/>
              <a:t> to the world what your class does</a:t>
            </a:r>
          </a:p>
          <a:p>
            <a:pPr lvl="1"/>
            <a:r>
              <a:rPr lang="en-US" b="1" dirty="0">
                <a:latin typeface="Courier" pitchFamily="2" charset="0"/>
              </a:rPr>
              <a:t>public</a:t>
            </a:r>
            <a:r>
              <a:rPr lang="en-US" dirty="0"/>
              <a:t> keyword</a:t>
            </a:r>
          </a:p>
          <a:p>
            <a:r>
              <a:rPr lang="en-US" b="1" dirty="0"/>
              <a:t>Hide</a:t>
            </a:r>
            <a:r>
              <a:rPr lang="en-US" dirty="0"/>
              <a:t> how your class does it</a:t>
            </a:r>
          </a:p>
          <a:p>
            <a:pPr lvl="1"/>
            <a:r>
              <a:rPr lang="en-US" b="1" dirty="0">
                <a:latin typeface="Courier" pitchFamily="2" charset="0"/>
              </a:rPr>
              <a:t>private</a:t>
            </a:r>
          </a:p>
          <a:p>
            <a:r>
              <a:rPr lang="en-US" dirty="0">
                <a:latin typeface="Tahoma" panose="020B0604030504040204" pitchFamily="34" charset="0"/>
                <a:ea typeface="Tahoma" panose="020B0604030504040204" pitchFamily="34" charset="0"/>
                <a:cs typeface="Tahoma" panose="020B0604030504040204" pitchFamily="34" charset="0"/>
              </a:rPr>
              <a:t>Public interface/private implementation</a:t>
            </a:r>
          </a:p>
        </p:txBody>
      </p:sp>
      <p:sp>
        <p:nvSpPr>
          <p:cNvPr id="4" name="Date Placeholder 3">
            <a:extLst>
              <a:ext uri="{FF2B5EF4-FFF2-40B4-BE49-F238E27FC236}">
                <a16:creationId xmlns:a16="http://schemas.microsoft.com/office/drawing/2014/main" id="{4FFC4CBC-BC2D-CE45-B827-B17860067090}"/>
              </a:ext>
            </a:extLst>
          </p:cNvPr>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a:extLst>
              <a:ext uri="{FF2B5EF4-FFF2-40B4-BE49-F238E27FC236}">
                <a16:creationId xmlns:a16="http://schemas.microsoft.com/office/drawing/2014/main" id="{319E286D-212E-EC43-B761-F4B6B4E124BB}"/>
              </a:ext>
            </a:extLst>
          </p:cNvPr>
          <p:cNvSpPr>
            <a:spLocks noGrp="1"/>
          </p:cNvSpPr>
          <p:nvPr>
            <p:ph type="ftr" sz="quarter" idx="11"/>
          </p:nvPr>
        </p:nvSpPr>
        <p:spPr/>
        <p:txBody>
          <a:bodyPr/>
          <a:lstStyle/>
          <a:p>
            <a:pPr>
              <a:defRPr/>
            </a:pPr>
            <a:r>
              <a:rPr lang="en-US"/>
              <a:t>Object-Oriented Programming</a:t>
            </a:r>
          </a:p>
        </p:txBody>
      </p:sp>
      <p:sp>
        <p:nvSpPr>
          <p:cNvPr id="6" name="Slide Number Placeholder 5">
            <a:extLst>
              <a:ext uri="{FF2B5EF4-FFF2-40B4-BE49-F238E27FC236}">
                <a16:creationId xmlns:a16="http://schemas.microsoft.com/office/drawing/2014/main" id="{7D3642C7-6155-AF4E-8E09-089BD850008B}"/>
              </a:ext>
            </a:extLst>
          </p:cNvPr>
          <p:cNvSpPr>
            <a:spLocks noGrp="1"/>
          </p:cNvSpPr>
          <p:nvPr>
            <p:ph type="sldNum" sz="quarter" idx="12"/>
          </p:nvPr>
        </p:nvSpPr>
        <p:spPr/>
        <p:txBody>
          <a:bodyPr/>
          <a:lstStyle/>
          <a:p>
            <a:pPr>
              <a:defRPr/>
            </a:pPr>
            <a:fld id="{555513EE-617C-D445-B2E3-7E9431B71D5B}" type="slidenum">
              <a:rPr lang="en-US" smtClean="0"/>
              <a:pPr>
                <a:defRPr/>
              </a:pPr>
              <a:t>14</a:t>
            </a:fld>
            <a:endParaRPr lang="en-US"/>
          </a:p>
        </p:txBody>
      </p:sp>
      <p:pic>
        <p:nvPicPr>
          <p:cNvPr id="8" name="Picture 7">
            <a:extLst>
              <a:ext uri="{FF2B5EF4-FFF2-40B4-BE49-F238E27FC236}">
                <a16:creationId xmlns:a16="http://schemas.microsoft.com/office/drawing/2014/main" id="{12D291CE-D2AD-DC41-949B-9AFCD1A3F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1700" y="304800"/>
            <a:ext cx="1562100" cy="1720065"/>
          </a:xfrm>
          <a:prstGeom prst="rect">
            <a:avLst/>
          </a:prstGeom>
        </p:spPr>
      </p:pic>
    </p:spTree>
    <p:extLst>
      <p:ext uri="{BB962C8B-B14F-4D97-AF65-F5344CB8AC3E}">
        <p14:creationId xmlns:p14="http://schemas.microsoft.com/office/powerpoint/2010/main" val="149876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20000"/>
            <a:lumOff val="8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t>Encapsulation</a:t>
            </a:r>
          </a:p>
        </p:txBody>
      </p:sp>
      <p:sp>
        <p:nvSpPr>
          <p:cNvPr id="7" name="Rectangle 6"/>
          <p:cNvSpPr/>
          <p:nvPr/>
        </p:nvSpPr>
        <p:spPr>
          <a:xfrm>
            <a:off x="2952750" y="1619250"/>
            <a:ext cx="3429000" cy="2952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a:p>
        </p:txBody>
      </p:sp>
      <p:sp>
        <p:nvSpPr>
          <p:cNvPr id="8" name="Rectangle 7"/>
          <p:cNvSpPr/>
          <p:nvPr/>
        </p:nvSpPr>
        <p:spPr>
          <a:xfrm>
            <a:off x="952500" y="3333750"/>
            <a:ext cx="3429000" cy="2952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oper Black" charset="0"/>
              </a:rPr>
              <a:t>Public methods available:</a:t>
            </a:r>
          </a:p>
          <a:p>
            <a:r>
              <a:rPr lang="en-US" dirty="0">
                <a:solidFill>
                  <a:schemeClr val="tx1"/>
                </a:solidFill>
                <a:latin typeface="Cooper Black" charset="0"/>
              </a:rPr>
              <a:t>	int </a:t>
            </a:r>
            <a:r>
              <a:rPr lang="en-US" dirty="0" err="1">
                <a:solidFill>
                  <a:schemeClr val="tx1"/>
                </a:solidFill>
                <a:latin typeface="Cooper Black" charset="0"/>
              </a:rPr>
              <a:t>getValue</a:t>
            </a:r>
            <a:r>
              <a:rPr lang="en-US" dirty="0">
                <a:solidFill>
                  <a:schemeClr val="tx1"/>
                </a:solidFill>
                <a:latin typeface="Cooper Black" charset="0"/>
              </a:rPr>
              <a:t>()</a:t>
            </a:r>
          </a:p>
          <a:p>
            <a:r>
              <a:rPr lang="en-US" dirty="0">
                <a:solidFill>
                  <a:schemeClr val="tx1"/>
                </a:solidFill>
                <a:latin typeface="Cooper Black" charset="0"/>
              </a:rPr>
              <a:t>	click()</a:t>
            </a:r>
          </a:p>
          <a:p>
            <a:r>
              <a:rPr lang="en-US" dirty="0">
                <a:solidFill>
                  <a:schemeClr val="tx1"/>
                </a:solidFill>
                <a:latin typeface="Cooper Black" charset="0"/>
              </a:rPr>
              <a:t>	reset()</a:t>
            </a:r>
          </a:p>
        </p:txBody>
      </p:sp>
      <p:sp>
        <p:nvSpPr>
          <p:cNvPr id="11" name="Freeform 10"/>
          <p:cNvSpPr/>
          <p:nvPr/>
        </p:nvSpPr>
        <p:spPr>
          <a:xfrm>
            <a:off x="940443" y="1605988"/>
            <a:ext cx="5440101" cy="1721734"/>
          </a:xfrm>
          <a:custGeom>
            <a:avLst/>
            <a:gdLst>
              <a:gd name="connsiteX0" fmla="*/ 0 w 4352081"/>
              <a:gd name="connsiteY0" fmla="*/ 1354238 h 1377387"/>
              <a:gd name="connsiteX1" fmla="*/ 1632031 w 4352081"/>
              <a:gd name="connsiteY1" fmla="*/ 11575 h 1377387"/>
              <a:gd name="connsiteX2" fmla="*/ 4352081 w 4352081"/>
              <a:gd name="connsiteY2" fmla="*/ 0 h 1377387"/>
              <a:gd name="connsiteX3" fmla="*/ 2754775 w 4352081"/>
              <a:gd name="connsiteY3" fmla="*/ 1377387 h 1377387"/>
              <a:gd name="connsiteX4" fmla="*/ 0 w 4352081"/>
              <a:gd name="connsiteY4" fmla="*/ 1354238 h 1377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2081" h="1377387">
                <a:moveTo>
                  <a:pt x="0" y="1354238"/>
                </a:moveTo>
                <a:lnTo>
                  <a:pt x="1632031" y="11575"/>
                </a:lnTo>
                <a:lnTo>
                  <a:pt x="4352081" y="0"/>
                </a:lnTo>
                <a:lnTo>
                  <a:pt x="2754775" y="1377387"/>
                </a:lnTo>
                <a:lnTo>
                  <a:pt x="0" y="1354238"/>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a:solidFill>
                <a:schemeClr val="tx1"/>
              </a:solidFill>
            </a:endParaRPr>
          </a:p>
        </p:txBody>
      </p:sp>
      <p:sp>
        <p:nvSpPr>
          <p:cNvPr id="12" name="Freeform 11"/>
          <p:cNvSpPr/>
          <p:nvPr/>
        </p:nvSpPr>
        <p:spPr>
          <a:xfrm>
            <a:off x="4398381" y="1605988"/>
            <a:ext cx="2011101" cy="4673279"/>
          </a:xfrm>
          <a:custGeom>
            <a:avLst/>
            <a:gdLst>
              <a:gd name="connsiteX0" fmla="*/ 0 w 1608881"/>
              <a:gd name="connsiteY0" fmla="*/ 1365813 h 3738623"/>
              <a:gd name="connsiteX1" fmla="*/ 1608881 w 1608881"/>
              <a:gd name="connsiteY1" fmla="*/ 0 h 3738623"/>
              <a:gd name="connsiteX2" fmla="*/ 1597306 w 1608881"/>
              <a:gd name="connsiteY2" fmla="*/ 2384385 h 3738623"/>
              <a:gd name="connsiteX3" fmla="*/ 0 w 1608881"/>
              <a:gd name="connsiteY3" fmla="*/ 3738623 h 3738623"/>
              <a:gd name="connsiteX4" fmla="*/ 0 w 1608881"/>
              <a:gd name="connsiteY4" fmla="*/ 1365813 h 3738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8881" h="3738623">
                <a:moveTo>
                  <a:pt x="0" y="1365813"/>
                </a:moveTo>
                <a:lnTo>
                  <a:pt x="1608881" y="0"/>
                </a:lnTo>
                <a:cubicBezTo>
                  <a:pt x="1605023" y="794795"/>
                  <a:pt x="1601164" y="1589590"/>
                  <a:pt x="1597306" y="2384385"/>
                </a:cubicBezTo>
                <a:lnTo>
                  <a:pt x="0" y="3738623"/>
                </a:lnTo>
                <a:lnTo>
                  <a:pt x="0" y="1365813"/>
                </a:lnTo>
                <a:close/>
              </a:path>
            </a:pathLst>
          </a:cu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p>
        </p:txBody>
      </p:sp>
      <p:sp>
        <p:nvSpPr>
          <p:cNvPr id="13" name="TextBox 12"/>
          <p:cNvSpPr txBox="1"/>
          <p:nvPr/>
        </p:nvSpPr>
        <p:spPr>
          <a:xfrm>
            <a:off x="1099896" y="1863656"/>
            <a:ext cx="3134208" cy="1477328"/>
          </a:xfrm>
          <a:prstGeom prst="rect">
            <a:avLst/>
          </a:prstGeom>
          <a:solidFill>
            <a:schemeClr val="accent6">
              <a:lumMod val="20000"/>
              <a:lumOff val="80000"/>
            </a:schemeClr>
          </a:solidFill>
          <a:ln w="38100">
            <a:solidFill>
              <a:schemeClr val="accent1">
                <a:shade val="50000"/>
              </a:schemeClr>
            </a:solidFill>
          </a:ln>
        </p:spPr>
        <p:txBody>
          <a:bodyPr wrap="square" rtlCol="0">
            <a:spAutoFit/>
          </a:bodyPr>
          <a:lstStyle/>
          <a:p>
            <a:r>
              <a:rPr lang="en-US" sz="3000" dirty="0">
                <a:latin typeface="Cooper Black" charset="0"/>
              </a:rPr>
              <a:t>Counter class!</a:t>
            </a:r>
          </a:p>
          <a:p>
            <a:r>
              <a:rPr lang="en-US" sz="3000" dirty="0">
                <a:latin typeface="Cooper Black" charset="0"/>
              </a:rPr>
              <a:t>For all your counter needs!</a:t>
            </a:r>
          </a:p>
        </p:txBody>
      </p:sp>
      <p:sp>
        <p:nvSpPr>
          <p:cNvPr id="14" name="TextBox 13"/>
          <p:cNvSpPr txBox="1"/>
          <p:nvPr/>
        </p:nvSpPr>
        <p:spPr>
          <a:xfrm>
            <a:off x="4953000" y="3052443"/>
            <a:ext cx="3714750" cy="1246495"/>
          </a:xfrm>
          <a:prstGeom prst="rect">
            <a:avLst/>
          </a:prstGeom>
          <a:solidFill>
            <a:schemeClr val="bg1">
              <a:alpha val="50000"/>
            </a:schemeClr>
          </a:solidFill>
        </p:spPr>
        <p:txBody>
          <a:bodyPr wrap="square" rtlCol="0">
            <a:spAutoFit/>
          </a:bodyPr>
          <a:lstStyle/>
          <a:p>
            <a:r>
              <a:rPr lang="en-US" sz="2500" dirty="0"/>
              <a:t>Back room implementation:</a:t>
            </a:r>
          </a:p>
          <a:p>
            <a:r>
              <a:rPr lang="en-US" sz="2500" b="1" dirty="0">
                <a:latin typeface="Courier" charset="0"/>
                <a:ea typeface="Courier" charset="0"/>
                <a:cs typeface="Courier" charset="0"/>
              </a:rPr>
              <a:t>private int value;</a:t>
            </a:r>
          </a:p>
        </p:txBody>
      </p:sp>
    </p:spTree>
    <p:extLst>
      <p:ext uri="{BB962C8B-B14F-4D97-AF65-F5344CB8AC3E}">
        <p14:creationId xmlns:p14="http://schemas.microsoft.com/office/powerpoint/2010/main" val="632010857"/>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6BF34-0967-B847-A2B9-AFBE66450FFA}"/>
              </a:ext>
            </a:extLst>
          </p:cNvPr>
          <p:cNvSpPr>
            <a:spLocks noGrp="1"/>
          </p:cNvSpPr>
          <p:nvPr>
            <p:ph type="title"/>
          </p:nvPr>
        </p:nvSpPr>
        <p:spPr/>
        <p:txBody>
          <a:bodyPr/>
          <a:lstStyle/>
          <a:p>
            <a:r>
              <a:rPr lang="en-US" dirty="0"/>
              <a:t>Java Documentation</a:t>
            </a:r>
          </a:p>
        </p:txBody>
      </p:sp>
      <p:sp>
        <p:nvSpPr>
          <p:cNvPr id="3" name="Content Placeholder 2">
            <a:extLst>
              <a:ext uri="{FF2B5EF4-FFF2-40B4-BE49-F238E27FC236}">
                <a16:creationId xmlns:a16="http://schemas.microsoft.com/office/drawing/2014/main" id="{6456C78A-C73A-104D-BC9D-E2F3E2197F60}"/>
              </a:ext>
            </a:extLst>
          </p:cNvPr>
          <p:cNvSpPr>
            <a:spLocks noGrp="1"/>
          </p:cNvSpPr>
          <p:nvPr>
            <p:ph idx="1"/>
          </p:nvPr>
        </p:nvSpPr>
        <p:spPr/>
        <p:txBody>
          <a:bodyPr/>
          <a:lstStyle/>
          <a:p>
            <a:r>
              <a:rPr lang="en-US" sz="2800" spc="20" dirty="0">
                <a:latin typeface="Tahoma" panose="020B0604030504040204" pitchFamily="34" charset="0"/>
                <a:ea typeface="Tahoma" panose="020B0604030504040204" pitchFamily="34" charset="0"/>
                <a:cs typeface="Tahoma" panose="020B0604030504040204" pitchFamily="34" charset="0"/>
              </a:rPr>
              <a:t>Application Programmer Interface (API)</a:t>
            </a:r>
          </a:p>
          <a:p>
            <a:r>
              <a:rPr lang="en-US" sz="2800" spc="15" dirty="0">
                <a:solidFill>
                  <a:srgbClr val="000080"/>
                </a:solidFill>
                <a:latin typeface="Courier" pitchFamily="2" charset="0"/>
                <a:cs typeface="Arial"/>
                <a:hlinkClick r:id="rId2"/>
              </a:rPr>
              <a:t>https://docs.oracle.com/javase/8/docs/api/index.html</a:t>
            </a:r>
            <a:endParaRPr lang="en-US" sz="2800" spc="15" dirty="0">
              <a:solidFill>
                <a:srgbClr val="000080"/>
              </a:solidFill>
              <a:latin typeface="Courier" pitchFamily="2" charset="0"/>
              <a:cs typeface="Arial"/>
            </a:endParaRPr>
          </a:p>
          <a:p>
            <a:endParaRPr lang="en-US" dirty="0"/>
          </a:p>
        </p:txBody>
      </p:sp>
      <p:sp>
        <p:nvSpPr>
          <p:cNvPr id="4" name="Date Placeholder 3">
            <a:extLst>
              <a:ext uri="{FF2B5EF4-FFF2-40B4-BE49-F238E27FC236}">
                <a16:creationId xmlns:a16="http://schemas.microsoft.com/office/drawing/2014/main" id="{48986DD4-E5DE-5C42-8A46-8952083CE95E}"/>
              </a:ext>
            </a:extLst>
          </p:cNvPr>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a:extLst>
              <a:ext uri="{FF2B5EF4-FFF2-40B4-BE49-F238E27FC236}">
                <a16:creationId xmlns:a16="http://schemas.microsoft.com/office/drawing/2014/main" id="{A65C421B-9314-0445-A9B6-7A7C97896F1D}"/>
              </a:ext>
            </a:extLst>
          </p:cNvPr>
          <p:cNvSpPr>
            <a:spLocks noGrp="1"/>
          </p:cNvSpPr>
          <p:nvPr>
            <p:ph type="ftr" sz="quarter" idx="11"/>
          </p:nvPr>
        </p:nvSpPr>
        <p:spPr/>
        <p:txBody>
          <a:bodyPr/>
          <a:lstStyle/>
          <a:p>
            <a:pPr>
              <a:defRPr/>
            </a:pPr>
            <a:r>
              <a:rPr lang="en-US"/>
              <a:t>Object-Oriented Programming</a:t>
            </a:r>
          </a:p>
        </p:txBody>
      </p:sp>
      <p:sp>
        <p:nvSpPr>
          <p:cNvPr id="6" name="Slide Number Placeholder 5">
            <a:extLst>
              <a:ext uri="{FF2B5EF4-FFF2-40B4-BE49-F238E27FC236}">
                <a16:creationId xmlns:a16="http://schemas.microsoft.com/office/drawing/2014/main" id="{FBB1BD8F-0E56-E94C-8CE6-CBC2F3938095}"/>
              </a:ext>
            </a:extLst>
          </p:cNvPr>
          <p:cNvSpPr>
            <a:spLocks noGrp="1"/>
          </p:cNvSpPr>
          <p:nvPr>
            <p:ph type="sldNum" sz="quarter" idx="12"/>
          </p:nvPr>
        </p:nvSpPr>
        <p:spPr/>
        <p:txBody>
          <a:bodyPr/>
          <a:lstStyle/>
          <a:p>
            <a:pPr>
              <a:defRPr/>
            </a:pPr>
            <a:fld id="{555513EE-617C-D445-B2E3-7E9431B71D5B}" type="slidenum">
              <a:rPr lang="en-US" smtClean="0"/>
              <a:pPr>
                <a:defRPr/>
              </a:pPr>
              <a:t>16</a:t>
            </a:fld>
            <a:endParaRPr lang="en-US"/>
          </a:p>
        </p:txBody>
      </p:sp>
      <p:pic>
        <p:nvPicPr>
          <p:cNvPr id="8" name="Picture 7">
            <a:extLst>
              <a:ext uri="{FF2B5EF4-FFF2-40B4-BE49-F238E27FC236}">
                <a16:creationId xmlns:a16="http://schemas.microsoft.com/office/drawing/2014/main" id="{D5197373-0C11-2C4C-BFEB-EE5E7373945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447800" y="3505200"/>
            <a:ext cx="5766741" cy="2286000"/>
          </a:xfrm>
          <a:prstGeom prst="rect">
            <a:avLst/>
          </a:prstGeom>
        </p:spPr>
      </p:pic>
    </p:spTree>
    <p:extLst>
      <p:ext uri="{BB962C8B-B14F-4D97-AF65-F5344CB8AC3E}">
        <p14:creationId xmlns:p14="http://schemas.microsoft.com/office/powerpoint/2010/main" val="2892413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E3EE-9A30-3745-9839-AC2C71202E38}"/>
              </a:ext>
            </a:extLst>
          </p:cNvPr>
          <p:cNvSpPr>
            <a:spLocks noGrp="1"/>
          </p:cNvSpPr>
          <p:nvPr>
            <p:ph type="title"/>
          </p:nvPr>
        </p:nvSpPr>
        <p:spPr/>
        <p:txBody>
          <a:bodyPr/>
          <a:lstStyle/>
          <a:p>
            <a:r>
              <a:rPr lang="en-US" dirty="0"/>
              <a:t>Design Patterns</a:t>
            </a:r>
          </a:p>
        </p:txBody>
      </p:sp>
      <p:sp>
        <p:nvSpPr>
          <p:cNvPr id="3" name="Content Placeholder 2">
            <a:extLst>
              <a:ext uri="{FF2B5EF4-FFF2-40B4-BE49-F238E27FC236}">
                <a16:creationId xmlns:a16="http://schemas.microsoft.com/office/drawing/2014/main" id="{6E0221FA-F3CF-3447-9B37-D56539E79DF1}"/>
              </a:ext>
            </a:extLst>
          </p:cNvPr>
          <p:cNvSpPr>
            <a:spLocks noGrp="1"/>
          </p:cNvSpPr>
          <p:nvPr>
            <p:ph idx="1"/>
          </p:nvPr>
        </p:nvSpPr>
        <p:spPr/>
        <p:txBody>
          <a:bodyPr/>
          <a:lstStyle/>
          <a:p>
            <a:r>
              <a:rPr lang="en-US" dirty="0"/>
              <a:t>2.1.3</a:t>
            </a:r>
          </a:p>
        </p:txBody>
      </p:sp>
      <p:sp>
        <p:nvSpPr>
          <p:cNvPr id="4" name="Date Placeholder 3">
            <a:extLst>
              <a:ext uri="{FF2B5EF4-FFF2-40B4-BE49-F238E27FC236}">
                <a16:creationId xmlns:a16="http://schemas.microsoft.com/office/drawing/2014/main" id="{91990397-F722-C040-AF38-6A90D3FA877F}"/>
              </a:ext>
            </a:extLst>
          </p:cNvPr>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a:extLst>
              <a:ext uri="{FF2B5EF4-FFF2-40B4-BE49-F238E27FC236}">
                <a16:creationId xmlns:a16="http://schemas.microsoft.com/office/drawing/2014/main" id="{7BC9B0BF-EDB5-0347-9986-630D82FA43EC}"/>
              </a:ext>
            </a:extLst>
          </p:cNvPr>
          <p:cNvSpPr>
            <a:spLocks noGrp="1"/>
          </p:cNvSpPr>
          <p:nvPr>
            <p:ph type="ftr" sz="quarter" idx="11"/>
          </p:nvPr>
        </p:nvSpPr>
        <p:spPr/>
        <p:txBody>
          <a:bodyPr/>
          <a:lstStyle/>
          <a:p>
            <a:pPr>
              <a:defRPr/>
            </a:pPr>
            <a:r>
              <a:rPr lang="en-US"/>
              <a:t>Object-Oriented Programming</a:t>
            </a:r>
          </a:p>
        </p:txBody>
      </p:sp>
      <p:sp>
        <p:nvSpPr>
          <p:cNvPr id="6" name="Slide Number Placeholder 5">
            <a:extLst>
              <a:ext uri="{FF2B5EF4-FFF2-40B4-BE49-F238E27FC236}">
                <a16:creationId xmlns:a16="http://schemas.microsoft.com/office/drawing/2014/main" id="{EF748759-86C7-FA47-97C0-E8FC74C0345E}"/>
              </a:ext>
            </a:extLst>
          </p:cNvPr>
          <p:cNvSpPr>
            <a:spLocks noGrp="1"/>
          </p:cNvSpPr>
          <p:nvPr>
            <p:ph type="sldNum" sz="quarter" idx="12"/>
          </p:nvPr>
        </p:nvSpPr>
        <p:spPr/>
        <p:txBody>
          <a:bodyPr/>
          <a:lstStyle/>
          <a:p>
            <a:pPr>
              <a:defRPr/>
            </a:pPr>
            <a:fld id="{555513EE-617C-D445-B2E3-7E9431B71D5B}" type="slidenum">
              <a:rPr lang="en-US" smtClean="0"/>
              <a:pPr>
                <a:defRPr/>
              </a:pPr>
              <a:t>17</a:t>
            </a:fld>
            <a:endParaRPr lang="en-US"/>
          </a:p>
        </p:txBody>
      </p:sp>
    </p:spTree>
    <p:extLst>
      <p:ext uri="{BB962C8B-B14F-4D97-AF65-F5344CB8AC3E}">
        <p14:creationId xmlns:p14="http://schemas.microsoft.com/office/powerpoint/2010/main" val="3367942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a:latin typeface="Tahoma" charset="0"/>
              </a:rPr>
              <a:t>Design Patterns</a:t>
            </a:r>
          </a:p>
        </p:txBody>
      </p:sp>
      <p:sp>
        <p:nvSpPr>
          <p:cNvPr id="16386" name="Content Placeholder 2" descr="Rectangle: Click to edit Master text styles&#10;Second level&#10;Third level&#10;Fourth level&#10;Fifth level"/>
          <p:cNvSpPr>
            <a:spLocks noGrp="1"/>
          </p:cNvSpPr>
          <p:nvPr>
            <p:ph sz="half" idx="1"/>
          </p:nvPr>
        </p:nvSpPr>
        <p:spPr>
          <a:xfrm>
            <a:off x="838200" y="1524000"/>
            <a:ext cx="3810000" cy="4495800"/>
          </a:xfrm>
        </p:spPr>
        <p:txBody>
          <a:bodyPr/>
          <a:lstStyle/>
          <a:p>
            <a:r>
              <a:rPr lang="en-US" sz="2400" b="1">
                <a:latin typeface="Tahoma" charset="0"/>
              </a:rPr>
              <a:t>Algorithmic patterns:</a:t>
            </a:r>
          </a:p>
          <a:p>
            <a:r>
              <a:rPr lang="en-US" sz="2400">
                <a:latin typeface="Tahoma" charset="0"/>
              </a:rPr>
              <a:t>Recursion </a:t>
            </a:r>
          </a:p>
          <a:p>
            <a:r>
              <a:rPr lang="en-US" sz="2400">
                <a:latin typeface="Tahoma" charset="0"/>
              </a:rPr>
              <a:t>Amortization</a:t>
            </a:r>
          </a:p>
          <a:p>
            <a:r>
              <a:rPr lang="en-US" sz="2400">
                <a:latin typeface="Tahoma" charset="0"/>
              </a:rPr>
              <a:t>Divide-and-conquer </a:t>
            </a:r>
          </a:p>
          <a:p>
            <a:r>
              <a:rPr lang="en-US" sz="2400">
                <a:latin typeface="Tahoma" charset="0"/>
              </a:rPr>
              <a:t>Prune-and-search</a:t>
            </a:r>
          </a:p>
          <a:p>
            <a:r>
              <a:rPr lang="en-US" sz="2400">
                <a:latin typeface="Tahoma" charset="0"/>
              </a:rPr>
              <a:t>Brute force</a:t>
            </a:r>
          </a:p>
          <a:p>
            <a:r>
              <a:rPr lang="en-US" sz="2400">
                <a:latin typeface="Tahoma" charset="0"/>
              </a:rPr>
              <a:t>Dynamic programming </a:t>
            </a:r>
          </a:p>
          <a:p>
            <a:r>
              <a:rPr lang="en-US" sz="2400">
                <a:latin typeface="Tahoma" charset="0"/>
              </a:rPr>
              <a:t>The greedy method</a:t>
            </a:r>
          </a:p>
        </p:txBody>
      </p:sp>
      <p:sp>
        <p:nvSpPr>
          <p:cNvPr id="16387" name="Content Placeholder 1" descr="Rectangle: Click to edit Master text styles&#10;Second level&#10;Third level&#10;Fourth level&#10;Fifth level"/>
          <p:cNvSpPr>
            <a:spLocks noGrp="1"/>
          </p:cNvSpPr>
          <p:nvPr>
            <p:ph sz="half" idx="2"/>
          </p:nvPr>
        </p:nvSpPr>
        <p:spPr>
          <a:xfrm>
            <a:off x="4800600" y="1524000"/>
            <a:ext cx="3810000" cy="4495800"/>
          </a:xfrm>
        </p:spPr>
        <p:txBody>
          <a:bodyPr/>
          <a:lstStyle/>
          <a:p>
            <a:r>
              <a:rPr lang="en-US" sz="2400" b="1">
                <a:latin typeface="Tahoma" charset="0"/>
              </a:rPr>
              <a:t>Software design patterns:</a:t>
            </a:r>
          </a:p>
          <a:p>
            <a:r>
              <a:rPr lang="en-US" sz="2400">
                <a:latin typeface="Tahoma" charset="0"/>
              </a:rPr>
              <a:t>Iterator </a:t>
            </a:r>
          </a:p>
          <a:p>
            <a:r>
              <a:rPr lang="en-US" sz="2400">
                <a:latin typeface="Tahoma" charset="0"/>
              </a:rPr>
              <a:t>Adapter </a:t>
            </a:r>
          </a:p>
          <a:p>
            <a:r>
              <a:rPr lang="en-US" sz="2400">
                <a:latin typeface="Tahoma" charset="0"/>
              </a:rPr>
              <a:t>Position </a:t>
            </a:r>
          </a:p>
          <a:p>
            <a:r>
              <a:rPr lang="en-US" sz="2400">
                <a:latin typeface="Tahoma" charset="0"/>
              </a:rPr>
              <a:t>Composition </a:t>
            </a:r>
          </a:p>
          <a:p>
            <a:r>
              <a:rPr lang="en-US" sz="2400">
                <a:latin typeface="Tahoma" charset="0"/>
              </a:rPr>
              <a:t>Template method </a:t>
            </a:r>
          </a:p>
          <a:p>
            <a:r>
              <a:rPr lang="en-US" sz="2400">
                <a:latin typeface="Tahoma" charset="0"/>
              </a:rPr>
              <a:t>Locator </a:t>
            </a:r>
          </a:p>
          <a:p>
            <a:r>
              <a:rPr lang="en-US" sz="2400">
                <a:latin typeface="Tahoma" charset="0"/>
              </a:rPr>
              <a:t>Factory method</a:t>
            </a:r>
          </a:p>
        </p:txBody>
      </p:sp>
      <p:sp>
        <p:nvSpPr>
          <p:cNvPr id="16388" name="Date Placeholder 4"/>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
        <p:nvSpPr>
          <p:cNvPr id="6" name="Footer Placeholder 5"/>
          <p:cNvSpPr>
            <a:spLocks noGrp="1"/>
          </p:cNvSpPr>
          <p:nvPr>
            <p:ph type="ftr" sz="quarter" idx="11"/>
          </p:nvPr>
        </p:nvSpPr>
        <p:spPr/>
        <p:txBody>
          <a:bodyPr/>
          <a:lstStyle/>
          <a:p>
            <a:pPr>
              <a:defRPr/>
            </a:pPr>
            <a:r>
              <a:rPr lang="en-US"/>
              <a:t>Object-Oriented Programming</a:t>
            </a:r>
          </a:p>
        </p:txBody>
      </p:sp>
      <p:sp>
        <p:nvSpPr>
          <p:cNvPr id="16390"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F39D972-B8ED-8B43-9EF1-F49E60067AA4}" type="slidenum">
              <a:rPr lang="en-US" sz="1400"/>
              <a:pPr eaLnBrk="1" hangingPunct="1"/>
              <a:t>18</a:t>
            </a:fld>
            <a:endParaRPr lang="en-US" sz="1400"/>
          </a:p>
        </p:txBody>
      </p:sp>
      <p:pic>
        <p:nvPicPr>
          <p:cNvPr id="16391" name="Picture 3" descr="BU009509.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248400" y="76200"/>
            <a:ext cx="2265363" cy="154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normAutofit fontScale="90000"/>
          </a:bodyPr>
          <a:lstStyle/>
          <a:p>
            <a:r>
              <a:rPr lang="en-US" dirty="0">
                <a:latin typeface="Tahoma" charset="0"/>
              </a:rPr>
              <a:t>Object-Oriented Software Design</a:t>
            </a:r>
          </a:p>
        </p:txBody>
      </p:sp>
      <p:sp>
        <p:nvSpPr>
          <p:cNvPr id="20482" name="Content Placeholder 2" descr="Rectangle: Click to edit Master text styles&#10;Second level&#10;Third level&#10;Fourth level&#10;Fifth level"/>
          <p:cNvSpPr>
            <a:spLocks noGrp="1"/>
          </p:cNvSpPr>
          <p:nvPr>
            <p:ph idx="1"/>
          </p:nvPr>
        </p:nvSpPr>
        <p:spPr>
          <a:xfrm>
            <a:off x="609600" y="1828800"/>
            <a:ext cx="8305800" cy="4191000"/>
          </a:xfrm>
        </p:spPr>
        <p:txBody>
          <a:bodyPr/>
          <a:lstStyle/>
          <a:p>
            <a:r>
              <a:rPr lang="en-US" sz="2800" b="1" dirty="0">
                <a:latin typeface="Tahoma" charset="0"/>
              </a:rPr>
              <a:t>Responsibilities</a:t>
            </a:r>
            <a:r>
              <a:rPr lang="en-US" sz="2800" dirty="0">
                <a:latin typeface="Tahoma" charset="0"/>
              </a:rPr>
              <a:t>: Divide the work into different actors, each with a different responsibility.</a:t>
            </a:r>
          </a:p>
          <a:p>
            <a:r>
              <a:rPr lang="en-US" sz="2800" b="1" dirty="0">
                <a:latin typeface="Tahoma" charset="0"/>
              </a:rPr>
              <a:t>Independence</a:t>
            </a:r>
            <a:r>
              <a:rPr lang="en-US" sz="2800" dirty="0">
                <a:latin typeface="Tahoma" charset="0"/>
              </a:rPr>
              <a:t>: Define the work for each class to be as independent from other classes as possible.</a:t>
            </a:r>
          </a:p>
          <a:p>
            <a:r>
              <a:rPr lang="en-US" sz="2800" b="1" dirty="0">
                <a:latin typeface="Tahoma" charset="0"/>
              </a:rPr>
              <a:t>Behaviors</a:t>
            </a:r>
            <a:r>
              <a:rPr lang="en-US" sz="2800" dirty="0">
                <a:latin typeface="Tahoma" charset="0"/>
              </a:rPr>
              <a:t>: Define the behaviors for each class carefully and precisely, so that the consequences of each action performed by a class will be well understood by other classes that interact with it.</a:t>
            </a:r>
          </a:p>
        </p:txBody>
      </p:sp>
      <p:sp>
        <p:nvSpPr>
          <p:cNvPr id="4" name="Date Placeholder 3"/>
          <p:cNvSpPr>
            <a:spLocks noGrp="1"/>
          </p:cNvSpPr>
          <p:nvPr>
            <p:ph type="dt" sz="quarter"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28FAC3C1-4758-644B-B335-C9354BEDE079}"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7592E5D-6E89-8C49-B33F-D1B95DFA38CF}"/>
              </a:ext>
            </a:extLst>
          </p:cNvPr>
          <p:cNvSpPr>
            <a:spLocks noGrp="1"/>
          </p:cNvSpPr>
          <p:nvPr>
            <p:ph type="title"/>
          </p:nvPr>
        </p:nvSpPr>
        <p:spPr/>
        <p:txBody>
          <a:bodyPr/>
          <a:lstStyle/>
          <a:p>
            <a:r>
              <a:rPr lang="en-US" dirty="0"/>
              <a:t>Goals, Principles and Patterns</a:t>
            </a:r>
          </a:p>
        </p:txBody>
      </p:sp>
      <p:sp>
        <p:nvSpPr>
          <p:cNvPr id="9" name="Content Placeholder 8">
            <a:extLst>
              <a:ext uri="{FF2B5EF4-FFF2-40B4-BE49-F238E27FC236}">
                <a16:creationId xmlns:a16="http://schemas.microsoft.com/office/drawing/2014/main" id="{735E6E7A-E77B-B341-A07F-6C9218D8F183}"/>
              </a:ext>
            </a:extLst>
          </p:cNvPr>
          <p:cNvSpPr>
            <a:spLocks noGrp="1"/>
          </p:cNvSpPr>
          <p:nvPr>
            <p:ph idx="1"/>
          </p:nvPr>
        </p:nvSpPr>
        <p:spPr/>
        <p:txBody>
          <a:bodyPr/>
          <a:lstStyle/>
          <a:p>
            <a:r>
              <a:rPr lang="en-US" dirty="0"/>
              <a:t>2.1</a:t>
            </a:r>
          </a:p>
        </p:txBody>
      </p:sp>
      <p:sp>
        <p:nvSpPr>
          <p:cNvPr id="5" name="Date Placeholder 4">
            <a:extLst>
              <a:ext uri="{FF2B5EF4-FFF2-40B4-BE49-F238E27FC236}">
                <a16:creationId xmlns:a16="http://schemas.microsoft.com/office/drawing/2014/main" id="{FB92069C-BCFE-4D45-8562-0BF4499D8250}"/>
              </a:ext>
            </a:extLst>
          </p:cNvPr>
          <p:cNvSpPr>
            <a:spLocks noGrp="1"/>
          </p:cNvSpPr>
          <p:nvPr>
            <p:ph type="dt" sz="half" idx="10"/>
          </p:nvPr>
        </p:nvSpPr>
        <p:spPr/>
        <p:txBody>
          <a:bodyPr/>
          <a:lstStyle/>
          <a:p>
            <a:pPr>
              <a:defRPr/>
            </a:pPr>
            <a:r>
              <a:rPr lang="en-US"/>
              <a:t>© 2014 Goodrich, Tamassia, Goldwasser</a:t>
            </a:r>
            <a:endParaRPr lang="en-US" dirty="0"/>
          </a:p>
        </p:txBody>
      </p:sp>
      <p:sp>
        <p:nvSpPr>
          <p:cNvPr id="6" name="Footer Placeholder 5">
            <a:extLst>
              <a:ext uri="{FF2B5EF4-FFF2-40B4-BE49-F238E27FC236}">
                <a16:creationId xmlns:a16="http://schemas.microsoft.com/office/drawing/2014/main" id="{402BFEF2-CB1F-0E4E-A74F-09288EA3FA07}"/>
              </a:ext>
            </a:extLst>
          </p:cNvPr>
          <p:cNvSpPr>
            <a:spLocks noGrp="1"/>
          </p:cNvSpPr>
          <p:nvPr>
            <p:ph type="ftr" sz="quarter" idx="11"/>
          </p:nvPr>
        </p:nvSpPr>
        <p:spPr/>
        <p:txBody>
          <a:bodyPr/>
          <a:lstStyle/>
          <a:p>
            <a:pPr>
              <a:defRPr/>
            </a:pPr>
            <a:r>
              <a:rPr lang="en-US"/>
              <a:t>Object-Oriented Programming</a:t>
            </a:r>
          </a:p>
        </p:txBody>
      </p:sp>
      <p:sp>
        <p:nvSpPr>
          <p:cNvPr id="7" name="Slide Number Placeholder 6">
            <a:extLst>
              <a:ext uri="{FF2B5EF4-FFF2-40B4-BE49-F238E27FC236}">
                <a16:creationId xmlns:a16="http://schemas.microsoft.com/office/drawing/2014/main" id="{474FE3CE-B9FC-494F-9C34-77092497B846}"/>
              </a:ext>
            </a:extLst>
          </p:cNvPr>
          <p:cNvSpPr>
            <a:spLocks noGrp="1"/>
          </p:cNvSpPr>
          <p:nvPr>
            <p:ph type="sldNum" sz="quarter" idx="12"/>
          </p:nvPr>
        </p:nvSpPr>
        <p:spPr/>
        <p:txBody>
          <a:bodyPr/>
          <a:lstStyle/>
          <a:p>
            <a:pPr>
              <a:defRPr/>
            </a:pPr>
            <a:fld id="{EEF6EF18-506E-704B-8A09-F8FE3A95BEF1}" type="slidenum">
              <a:rPr lang="en-US" smtClean="0"/>
              <a:pPr>
                <a:defRPr/>
              </a:pPr>
              <a:t>2</a:t>
            </a:fld>
            <a:endParaRPr lang="en-US"/>
          </a:p>
        </p:txBody>
      </p:sp>
    </p:spTree>
    <p:extLst>
      <p:ext uri="{BB962C8B-B14F-4D97-AF65-F5344CB8AC3E}">
        <p14:creationId xmlns:p14="http://schemas.microsoft.com/office/powerpoint/2010/main" val="3902656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6200" y="3429001"/>
            <a:ext cx="8981438" cy="2971800"/>
          </a:xfrm>
          <a:prstGeom prst="rect">
            <a:avLst/>
          </a:prstGeom>
        </p:spPr>
      </p:pic>
      <p:sp>
        <p:nvSpPr>
          <p:cNvPr id="21505" name="Title 1"/>
          <p:cNvSpPr>
            <a:spLocks noGrp="1"/>
          </p:cNvSpPr>
          <p:nvPr>
            <p:ph type="title"/>
          </p:nvPr>
        </p:nvSpPr>
        <p:spPr/>
        <p:txBody>
          <a:bodyPr>
            <a:normAutofit fontScale="90000"/>
          </a:bodyPr>
          <a:lstStyle/>
          <a:p>
            <a:r>
              <a:rPr lang="en-US" dirty="0">
                <a:latin typeface="Tahoma" charset="0"/>
              </a:rPr>
              <a:t>Unified Modeling Language (UML)</a:t>
            </a:r>
          </a:p>
        </p:txBody>
      </p:sp>
      <p:sp>
        <p:nvSpPr>
          <p:cNvPr id="3" name="Content Placeholder 2" descr="Rectangle: Click to edit Master text styles&#10;Second level&#10;Third level&#10;Fourth level&#10;Fifth level"/>
          <p:cNvSpPr>
            <a:spLocks noGrp="1"/>
          </p:cNvSpPr>
          <p:nvPr>
            <p:ph idx="1"/>
          </p:nvPr>
        </p:nvSpPr>
        <p:spPr>
          <a:xfrm>
            <a:off x="685800" y="1524000"/>
            <a:ext cx="8153400" cy="4495800"/>
          </a:xfrm>
        </p:spPr>
        <p:txBody>
          <a:bodyPr/>
          <a:lstStyle/>
          <a:p>
            <a:pPr marL="0" indent="0">
              <a:buFont typeface="Wingdings" charset="0"/>
              <a:buNone/>
              <a:defRPr/>
            </a:pPr>
            <a:r>
              <a:rPr lang="en-US" sz="2800" dirty="0"/>
              <a:t>A </a:t>
            </a:r>
            <a:r>
              <a:rPr lang="en-US" sz="2800" b="1" dirty="0"/>
              <a:t>class diagram</a:t>
            </a:r>
            <a:r>
              <a:rPr lang="en-US" sz="2800" dirty="0"/>
              <a:t> has three portions.</a:t>
            </a:r>
          </a:p>
          <a:p>
            <a:pPr marL="514350" indent="-514350">
              <a:buFont typeface="+mj-lt"/>
              <a:buAutoNum type="arabicPeriod"/>
              <a:defRPr/>
            </a:pPr>
            <a:r>
              <a:rPr lang="en-US" sz="2800" dirty="0"/>
              <a:t>The name of the class</a:t>
            </a:r>
          </a:p>
          <a:p>
            <a:pPr marL="514350" indent="-514350">
              <a:buFont typeface="+mj-lt"/>
              <a:buAutoNum type="arabicPeriod"/>
              <a:defRPr/>
            </a:pPr>
            <a:r>
              <a:rPr lang="en-US" sz="2800" dirty="0"/>
              <a:t>The recommended instance variables</a:t>
            </a:r>
          </a:p>
          <a:p>
            <a:pPr marL="514350" indent="-514350">
              <a:buFont typeface="+mj-lt"/>
              <a:buAutoNum type="arabicPeriod"/>
              <a:defRPr/>
            </a:pPr>
            <a:r>
              <a:rPr lang="en-US" sz="2800" dirty="0"/>
              <a:t>The recommended methods of the class.</a:t>
            </a:r>
          </a:p>
        </p:txBody>
      </p:sp>
      <p:sp>
        <p:nvSpPr>
          <p:cNvPr id="4" name="Date Placeholder 3"/>
          <p:cNvSpPr>
            <a:spLocks noGrp="1"/>
          </p:cNvSpPr>
          <p:nvPr>
            <p:ph type="dt" sz="quarter"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E65829B4-10EB-564F-BFDC-5B4783050C43}"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a:latin typeface="Tahoma" charset="0"/>
              </a:rPr>
              <a:t>Class Definitions 1</a:t>
            </a:r>
          </a:p>
        </p:txBody>
      </p:sp>
      <p:sp>
        <p:nvSpPr>
          <p:cNvPr id="22530" name="Content Placeholder 2" descr="Rectangle: Click to edit Master text styles&#10;Second level&#10;Third level&#10;Fourth level&#10;Fifth level"/>
          <p:cNvSpPr>
            <a:spLocks noGrp="1"/>
          </p:cNvSpPr>
          <p:nvPr>
            <p:ph idx="1"/>
          </p:nvPr>
        </p:nvSpPr>
        <p:spPr>
          <a:xfrm>
            <a:off x="685800" y="1524000"/>
            <a:ext cx="8153400" cy="4495800"/>
          </a:xfrm>
        </p:spPr>
        <p:txBody>
          <a:bodyPr/>
          <a:lstStyle/>
          <a:p>
            <a:r>
              <a:rPr lang="en-US" sz="2400" dirty="0">
                <a:latin typeface="Tahoma" charset="0"/>
              </a:rPr>
              <a:t>A </a:t>
            </a:r>
            <a:r>
              <a:rPr lang="en-US" sz="2400" b="1" dirty="0">
                <a:latin typeface="Tahoma" charset="0"/>
              </a:rPr>
              <a:t>class</a:t>
            </a:r>
            <a:r>
              <a:rPr lang="en-US" sz="2400" dirty="0">
                <a:latin typeface="Tahoma" charset="0"/>
              </a:rPr>
              <a:t> serves as the primary means for abstraction in object-oriented programming.</a:t>
            </a:r>
          </a:p>
          <a:p>
            <a:r>
              <a:rPr lang="en-US" sz="2400" dirty="0">
                <a:latin typeface="Tahoma" charset="0"/>
              </a:rPr>
              <a:t>In Java, every variable is either a </a:t>
            </a:r>
            <a:r>
              <a:rPr lang="en-US" sz="2400" b="1" dirty="0">
                <a:latin typeface="Tahoma" charset="0"/>
              </a:rPr>
              <a:t>base type </a:t>
            </a:r>
            <a:r>
              <a:rPr lang="en-US" sz="2400" dirty="0">
                <a:latin typeface="Tahoma" charset="0"/>
              </a:rPr>
              <a:t>or is a </a:t>
            </a:r>
            <a:r>
              <a:rPr lang="en-US" sz="2400" b="1" dirty="0">
                <a:latin typeface="Tahoma" charset="0"/>
              </a:rPr>
              <a:t>reference</a:t>
            </a:r>
            <a:r>
              <a:rPr lang="en-US" sz="2400" dirty="0">
                <a:latin typeface="Tahoma" charset="0"/>
              </a:rPr>
              <a:t> to an instance of some class.</a:t>
            </a:r>
          </a:p>
        </p:txBody>
      </p:sp>
      <p:sp>
        <p:nvSpPr>
          <p:cNvPr id="4" name="Date Placeholder 3"/>
          <p:cNvSpPr>
            <a:spLocks noGrp="1"/>
          </p:cNvSpPr>
          <p:nvPr>
            <p:ph type="dt" sz="quarter"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34379CCB-938E-6141-ACD3-D4DD3B80496B}"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a:latin typeface="Tahoma" charset="0"/>
              </a:rPr>
              <a:t>Class Definitions 2</a:t>
            </a:r>
          </a:p>
        </p:txBody>
      </p:sp>
      <p:sp>
        <p:nvSpPr>
          <p:cNvPr id="22530" name="Content Placeholder 2" descr="Rectangle: Click to edit Master text styles&#10;Second level&#10;Third level&#10;Fourth level&#10;Fifth level"/>
          <p:cNvSpPr>
            <a:spLocks noGrp="1"/>
          </p:cNvSpPr>
          <p:nvPr>
            <p:ph idx="1"/>
          </p:nvPr>
        </p:nvSpPr>
        <p:spPr>
          <a:xfrm>
            <a:off x="685800" y="1524000"/>
            <a:ext cx="8153400" cy="4495800"/>
          </a:xfrm>
        </p:spPr>
        <p:txBody>
          <a:bodyPr/>
          <a:lstStyle/>
          <a:p>
            <a:r>
              <a:rPr lang="en-US" sz="2400" dirty="0">
                <a:latin typeface="Tahoma" charset="0"/>
              </a:rPr>
              <a:t>A class provides a set of behaviors in the form of member functions (also known as </a:t>
            </a:r>
            <a:r>
              <a:rPr lang="en-US" sz="2400" b="1" dirty="0">
                <a:latin typeface="Tahoma" charset="0"/>
              </a:rPr>
              <a:t>methods</a:t>
            </a:r>
            <a:r>
              <a:rPr lang="en-US" sz="2400" dirty="0">
                <a:latin typeface="Tahoma" charset="0"/>
              </a:rPr>
              <a:t>), with implementations that belong to all its instances.</a:t>
            </a:r>
          </a:p>
          <a:p>
            <a:r>
              <a:rPr lang="en-US" sz="2400" dirty="0">
                <a:latin typeface="Tahoma" charset="0"/>
              </a:rPr>
              <a:t>A class also serves as a blueprint for its instances, effectively determining the way that state information for each instance is represented in the form of </a:t>
            </a:r>
            <a:r>
              <a:rPr lang="en-US" sz="2400" b="1" dirty="0">
                <a:latin typeface="Tahoma" charset="0"/>
              </a:rPr>
              <a:t>attributes</a:t>
            </a:r>
            <a:r>
              <a:rPr lang="en-US" sz="2400" dirty="0">
                <a:latin typeface="Tahoma" charset="0"/>
              </a:rPr>
              <a:t> (also known as </a:t>
            </a:r>
            <a:r>
              <a:rPr lang="en-US" sz="2400" b="1" dirty="0">
                <a:latin typeface="Tahoma" charset="0"/>
              </a:rPr>
              <a:t>fields</a:t>
            </a:r>
            <a:r>
              <a:rPr lang="en-US" sz="2400" dirty="0">
                <a:latin typeface="Tahoma" charset="0"/>
              </a:rPr>
              <a:t>, </a:t>
            </a:r>
            <a:r>
              <a:rPr lang="en-US" sz="2400" b="1" dirty="0">
                <a:latin typeface="Tahoma" charset="0"/>
              </a:rPr>
              <a:t>instance variables</a:t>
            </a:r>
            <a:r>
              <a:rPr lang="en-US" sz="2400" dirty="0">
                <a:latin typeface="Tahoma" charset="0"/>
              </a:rPr>
              <a:t>, or </a:t>
            </a:r>
            <a:r>
              <a:rPr lang="en-US" sz="2400" b="1" dirty="0">
                <a:latin typeface="Tahoma" charset="0"/>
              </a:rPr>
              <a:t>data members</a:t>
            </a:r>
            <a:r>
              <a:rPr lang="en-US" sz="2400" dirty="0">
                <a:latin typeface="Tahoma" charset="0"/>
              </a:rPr>
              <a:t>).</a:t>
            </a:r>
          </a:p>
        </p:txBody>
      </p:sp>
      <p:sp>
        <p:nvSpPr>
          <p:cNvPr id="4" name="Date Placeholder 3"/>
          <p:cNvSpPr>
            <a:spLocks noGrp="1"/>
          </p:cNvSpPr>
          <p:nvPr>
            <p:ph type="dt" sz="quarter"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34379CCB-938E-6141-ACD3-D4DD3B80496B}" type="slidenum">
              <a:rPr lang="en-US" smtClean="0"/>
              <a:pPr>
                <a:defRPr/>
              </a:pPr>
              <a:t>22</a:t>
            </a:fld>
            <a:endParaRPr lang="en-US"/>
          </a:p>
        </p:txBody>
      </p:sp>
    </p:spTree>
    <p:extLst>
      <p:ext uri="{BB962C8B-B14F-4D97-AF65-F5344CB8AC3E}">
        <p14:creationId xmlns:p14="http://schemas.microsoft.com/office/powerpoint/2010/main" val="69668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a:latin typeface="Tahoma" charset="0"/>
              </a:rPr>
              <a:t>Constructors</a:t>
            </a:r>
          </a:p>
        </p:txBody>
      </p:sp>
      <p:sp>
        <p:nvSpPr>
          <p:cNvPr id="27650" name="Content Placeholder 2" descr="Rectangle: Click to edit Master text styles&#10;Second level&#10;Third level&#10;Fourth level&#10;Fifth level"/>
          <p:cNvSpPr>
            <a:spLocks noGrp="1"/>
          </p:cNvSpPr>
          <p:nvPr>
            <p:ph idx="1"/>
          </p:nvPr>
        </p:nvSpPr>
        <p:spPr>
          <a:xfrm>
            <a:off x="609600" y="1524000"/>
            <a:ext cx="8229600" cy="4724400"/>
          </a:xfrm>
        </p:spPr>
        <p:txBody>
          <a:bodyPr/>
          <a:lstStyle/>
          <a:p>
            <a:r>
              <a:rPr lang="en-US" dirty="0">
                <a:latin typeface="Tahoma" charset="0"/>
              </a:rPr>
              <a:t>A user can create an instance of a class by using the </a:t>
            </a:r>
            <a:r>
              <a:rPr lang="en-US" b="1" dirty="0">
                <a:latin typeface="Tahoma" charset="0"/>
              </a:rPr>
              <a:t>new</a:t>
            </a:r>
            <a:r>
              <a:rPr lang="en-US" dirty="0">
                <a:latin typeface="Tahoma" charset="0"/>
              </a:rPr>
              <a:t> operator with a method that has the same name as the class.</a:t>
            </a:r>
          </a:p>
          <a:p>
            <a:r>
              <a:rPr lang="en-US" dirty="0">
                <a:latin typeface="Tahoma" charset="0"/>
              </a:rPr>
              <a:t>Such a method, known as a </a:t>
            </a:r>
            <a:r>
              <a:rPr lang="en-US" b="1" dirty="0">
                <a:latin typeface="Tahoma" charset="0"/>
              </a:rPr>
              <a:t>constructor</a:t>
            </a:r>
            <a:r>
              <a:rPr lang="en-US" dirty="0">
                <a:latin typeface="Tahoma" charset="0"/>
              </a:rPr>
              <a:t>, has as its responsibility is to establish the state of a newly object with appropriate initial values for its instance variables. </a:t>
            </a:r>
          </a:p>
        </p:txBody>
      </p:sp>
      <p:sp>
        <p:nvSpPr>
          <p:cNvPr id="4" name="Date Placeholder 3"/>
          <p:cNvSpPr>
            <a:spLocks noGrp="1"/>
          </p:cNvSpPr>
          <p:nvPr>
            <p:ph type="dt" sz="quarter"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a:xfrm>
            <a:off x="3657600" y="6248400"/>
            <a:ext cx="2895600" cy="457200"/>
          </a:xfrm>
        </p:spPr>
        <p:txBody>
          <a:bodyPr/>
          <a:lstStyle/>
          <a:p>
            <a:pPr>
              <a:defRPr/>
            </a:pPr>
            <a:r>
              <a:rPr lang="en-US" dirty="0"/>
              <a:t>Object-Oriented Programming</a:t>
            </a:r>
          </a:p>
        </p:txBody>
      </p:sp>
      <p:sp>
        <p:nvSpPr>
          <p:cNvPr id="6" name="Slide Number Placeholder 5"/>
          <p:cNvSpPr>
            <a:spLocks noGrp="1"/>
          </p:cNvSpPr>
          <p:nvPr>
            <p:ph type="sldNum" sz="quarter" idx="12"/>
          </p:nvPr>
        </p:nvSpPr>
        <p:spPr>
          <a:xfrm>
            <a:off x="6705600" y="5867400"/>
            <a:ext cx="1905000" cy="457200"/>
          </a:xfrm>
        </p:spPr>
        <p:txBody>
          <a:bodyPr/>
          <a:lstStyle/>
          <a:p>
            <a:pPr>
              <a:defRPr/>
            </a:pPr>
            <a:fld id="{76A82EBA-D190-AD47-9361-57763BE9B5F9}"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139B-DB60-EF45-AFEE-2AE54517B34A}"/>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BFE9B483-5D43-CC4E-8FE7-D4F6405ADB6C}"/>
              </a:ext>
            </a:extLst>
          </p:cNvPr>
          <p:cNvSpPr>
            <a:spLocks noGrp="1"/>
          </p:cNvSpPr>
          <p:nvPr>
            <p:ph idx="1"/>
          </p:nvPr>
        </p:nvSpPr>
        <p:spPr/>
        <p:txBody>
          <a:bodyPr/>
          <a:lstStyle/>
          <a:p>
            <a:r>
              <a:rPr lang="en-US" dirty="0"/>
              <a:t>2.2</a:t>
            </a:r>
          </a:p>
        </p:txBody>
      </p:sp>
      <p:sp>
        <p:nvSpPr>
          <p:cNvPr id="4" name="Date Placeholder 3">
            <a:extLst>
              <a:ext uri="{FF2B5EF4-FFF2-40B4-BE49-F238E27FC236}">
                <a16:creationId xmlns:a16="http://schemas.microsoft.com/office/drawing/2014/main" id="{9517498D-D030-7443-B83F-3CC9263C7DB7}"/>
              </a:ext>
            </a:extLst>
          </p:cNvPr>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a:extLst>
              <a:ext uri="{FF2B5EF4-FFF2-40B4-BE49-F238E27FC236}">
                <a16:creationId xmlns:a16="http://schemas.microsoft.com/office/drawing/2014/main" id="{12C96D4B-2826-F547-B63A-5DAF63890D14}"/>
              </a:ext>
            </a:extLst>
          </p:cNvPr>
          <p:cNvSpPr>
            <a:spLocks noGrp="1"/>
          </p:cNvSpPr>
          <p:nvPr>
            <p:ph type="ftr" sz="quarter" idx="11"/>
          </p:nvPr>
        </p:nvSpPr>
        <p:spPr/>
        <p:txBody>
          <a:bodyPr/>
          <a:lstStyle/>
          <a:p>
            <a:pPr>
              <a:defRPr/>
            </a:pPr>
            <a:r>
              <a:rPr lang="en-US"/>
              <a:t>Object-Oriented Programming</a:t>
            </a:r>
          </a:p>
        </p:txBody>
      </p:sp>
      <p:sp>
        <p:nvSpPr>
          <p:cNvPr id="6" name="Slide Number Placeholder 5">
            <a:extLst>
              <a:ext uri="{FF2B5EF4-FFF2-40B4-BE49-F238E27FC236}">
                <a16:creationId xmlns:a16="http://schemas.microsoft.com/office/drawing/2014/main" id="{9FB72A16-9C98-914C-B25D-1B896EF06D3E}"/>
              </a:ext>
            </a:extLst>
          </p:cNvPr>
          <p:cNvSpPr>
            <a:spLocks noGrp="1"/>
          </p:cNvSpPr>
          <p:nvPr>
            <p:ph type="sldNum" sz="quarter" idx="12"/>
          </p:nvPr>
        </p:nvSpPr>
        <p:spPr/>
        <p:txBody>
          <a:bodyPr/>
          <a:lstStyle/>
          <a:p>
            <a:pPr>
              <a:defRPr/>
            </a:pPr>
            <a:fld id="{555513EE-617C-D445-B2E3-7E9431B71D5B}" type="slidenum">
              <a:rPr lang="en-US" smtClean="0"/>
              <a:pPr>
                <a:defRPr/>
              </a:pPr>
              <a:t>24</a:t>
            </a:fld>
            <a:endParaRPr lang="en-US"/>
          </a:p>
        </p:txBody>
      </p:sp>
    </p:spTree>
    <p:extLst>
      <p:ext uri="{BB962C8B-B14F-4D97-AF65-F5344CB8AC3E}">
        <p14:creationId xmlns:p14="http://schemas.microsoft.com/office/powerpoint/2010/main" val="3295408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dirty="0">
                <a:latin typeface="Tahoma" charset="0"/>
              </a:rPr>
              <a:t>Inheritance 1</a:t>
            </a:r>
          </a:p>
        </p:txBody>
      </p:sp>
      <p:sp>
        <p:nvSpPr>
          <p:cNvPr id="31746" name="Content Placeholder 2" descr="Rectangle: Click to edit Master text styles&#10;Second level&#10;Third level&#10;Fourth level&#10;Fifth level"/>
          <p:cNvSpPr>
            <a:spLocks noGrp="1"/>
          </p:cNvSpPr>
          <p:nvPr>
            <p:ph idx="1"/>
          </p:nvPr>
        </p:nvSpPr>
        <p:spPr>
          <a:xfrm>
            <a:off x="838200" y="1524000"/>
            <a:ext cx="7772400" cy="4800600"/>
          </a:xfrm>
        </p:spPr>
        <p:txBody>
          <a:bodyPr/>
          <a:lstStyle/>
          <a:p>
            <a:r>
              <a:rPr lang="en-US" sz="2400" dirty="0">
                <a:latin typeface="Tahoma" charset="0"/>
              </a:rPr>
              <a:t>A mechanism for a modular and hierarchical organization is </a:t>
            </a:r>
            <a:r>
              <a:rPr lang="en-US" sz="2400" b="1" dirty="0">
                <a:latin typeface="Tahoma" charset="0"/>
              </a:rPr>
              <a:t>inheritance</a:t>
            </a:r>
            <a:r>
              <a:rPr lang="en-US" sz="2400" dirty="0">
                <a:latin typeface="Tahoma" charset="0"/>
              </a:rPr>
              <a:t>. </a:t>
            </a:r>
          </a:p>
          <a:p>
            <a:r>
              <a:rPr lang="en-US" sz="2400" dirty="0">
                <a:latin typeface="Tahoma" charset="0"/>
              </a:rPr>
              <a:t>This allows a new class to be defined based upon an </a:t>
            </a:r>
            <a:r>
              <a:rPr lang="en-US" sz="2400" i="1" dirty="0">
                <a:latin typeface="Tahoma" charset="0"/>
              </a:rPr>
              <a:t>existing class </a:t>
            </a:r>
            <a:r>
              <a:rPr lang="en-US" sz="2400" dirty="0">
                <a:latin typeface="Tahoma" charset="0"/>
              </a:rPr>
              <a:t>as the starting point. </a:t>
            </a:r>
          </a:p>
        </p:txBody>
      </p:sp>
      <p:sp>
        <p:nvSpPr>
          <p:cNvPr id="4" name="Date Placeholder 3"/>
          <p:cNvSpPr>
            <a:spLocks noGrp="1"/>
          </p:cNvSpPr>
          <p:nvPr>
            <p:ph type="dt" sz="quarter"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3D60B90E-2649-DA42-8041-1923C4BCD031}"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dirty="0">
                <a:latin typeface="Tahoma" charset="0"/>
              </a:rPr>
              <a:t>Inheritance 2</a:t>
            </a:r>
          </a:p>
        </p:txBody>
      </p:sp>
      <p:sp>
        <p:nvSpPr>
          <p:cNvPr id="31746" name="Content Placeholder 2" descr="Rectangle: Click to edit Master text styles&#10;Second level&#10;Third level&#10;Fourth level&#10;Fifth level"/>
          <p:cNvSpPr>
            <a:spLocks noGrp="1"/>
          </p:cNvSpPr>
          <p:nvPr>
            <p:ph idx="1"/>
          </p:nvPr>
        </p:nvSpPr>
        <p:spPr>
          <a:xfrm>
            <a:off x="838200" y="1524000"/>
            <a:ext cx="7772400" cy="4800600"/>
          </a:xfrm>
        </p:spPr>
        <p:txBody>
          <a:bodyPr/>
          <a:lstStyle/>
          <a:p>
            <a:r>
              <a:rPr lang="en-US" sz="2400" dirty="0">
                <a:latin typeface="Tahoma" charset="0"/>
              </a:rPr>
              <a:t>The existing class is typically described as the </a:t>
            </a:r>
            <a:r>
              <a:rPr lang="en-US" sz="2400" b="1" dirty="0">
                <a:latin typeface="Tahoma" charset="0"/>
              </a:rPr>
              <a:t>base class</a:t>
            </a:r>
            <a:r>
              <a:rPr lang="en-US" sz="2400" dirty="0">
                <a:latin typeface="Tahoma" charset="0"/>
              </a:rPr>
              <a:t>, parent class, or superclass, while the newly defined class is known as the </a:t>
            </a:r>
            <a:r>
              <a:rPr lang="en-US" sz="2400" b="1" dirty="0">
                <a:latin typeface="Tahoma" charset="0"/>
              </a:rPr>
              <a:t>subclass</a:t>
            </a:r>
            <a:r>
              <a:rPr lang="en-US" sz="2400" dirty="0">
                <a:latin typeface="Tahoma" charset="0"/>
              </a:rPr>
              <a:t> or child class.</a:t>
            </a:r>
          </a:p>
          <a:p>
            <a:r>
              <a:rPr lang="en-US" sz="2400" dirty="0">
                <a:latin typeface="Tahoma" charset="0"/>
              </a:rPr>
              <a:t>There are two ways in which a subclass can differentiate itself from its superclass:</a:t>
            </a:r>
          </a:p>
          <a:p>
            <a:pPr lvl="1"/>
            <a:r>
              <a:rPr lang="en-US" sz="2000" dirty="0">
                <a:latin typeface="Tahoma" charset="0"/>
              </a:rPr>
              <a:t>A subclass may specialize an existing behavior by providing a new implementation that </a:t>
            </a:r>
            <a:r>
              <a:rPr lang="en-US" sz="2000" b="1" dirty="0">
                <a:latin typeface="Tahoma" charset="0"/>
              </a:rPr>
              <a:t>overrides</a:t>
            </a:r>
            <a:r>
              <a:rPr lang="en-US" sz="2000" dirty="0">
                <a:latin typeface="Tahoma" charset="0"/>
              </a:rPr>
              <a:t> an existing method. </a:t>
            </a:r>
          </a:p>
          <a:p>
            <a:pPr lvl="1"/>
            <a:r>
              <a:rPr lang="en-US" sz="2000" dirty="0">
                <a:latin typeface="Tahoma" charset="0"/>
              </a:rPr>
              <a:t>A subclass may also extend its superclass by providing brand new methods.</a:t>
            </a:r>
          </a:p>
        </p:txBody>
      </p:sp>
      <p:sp>
        <p:nvSpPr>
          <p:cNvPr id="4" name="Date Placeholder 3"/>
          <p:cNvSpPr>
            <a:spLocks noGrp="1"/>
          </p:cNvSpPr>
          <p:nvPr>
            <p:ph type="dt" sz="quarter"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3D60B90E-2649-DA42-8041-1923C4BCD031}" type="slidenum">
              <a:rPr lang="en-US" smtClean="0"/>
              <a:pPr>
                <a:defRPr/>
              </a:pPr>
              <a:t>26</a:t>
            </a:fld>
            <a:endParaRPr lang="en-US"/>
          </a:p>
        </p:txBody>
      </p:sp>
    </p:spTree>
    <p:extLst>
      <p:ext uri="{BB962C8B-B14F-4D97-AF65-F5344CB8AC3E}">
        <p14:creationId xmlns:p14="http://schemas.microsoft.com/office/powerpoint/2010/main" val="3457680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93DF6-D5FB-FB42-8D1A-125595CF3E93}"/>
              </a:ext>
            </a:extLst>
          </p:cNvPr>
          <p:cNvSpPr>
            <a:spLocks noGrp="1"/>
          </p:cNvSpPr>
          <p:nvPr>
            <p:ph type="title"/>
          </p:nvPr>
        </p:nvSpPr>
        <p:spPr/>
        <p:txBody>
          <a:bodyPr/>
          <a:lstStyle/>
          <a:p>
            <a:r>
              <a:rPr lang="en-US" sz="3200" b="0" dirty="0">
                <a:solidFill>
                  <a:schemeClr val="tx2"/>
                </a:solidFill>
                <a:latin typeface="Tahoma" panose="020B0604030504040204" pitchFamily="34" charset="0"/>
                <a:ea typeface="Tahoma" panose="020B0604030504040204" pitchFamily="34" charset="0"/>
                <a:cs typeface="Tahoma" panose="020B0604030504040204" pitchFamily="34" charset="0"/>
              </a:rPr>
              <a:t>Inheritance</a:t>
            </a:r>
          </a:p>
        </p:txBody>
      </p:sp>
      <p:sp>
        <p:nvSpPr>
          <p:cNvPr id="3" name="Footer Placeholder 2">
            <a:extLst>
              <a:ext uri="{FF2B5EF4-FFF2-40B4-BE49-F238E27FC236}">
                <a16:creationId xmlns:a16="http://schemas.microsoft.com/office/drawing/2014/main" id="{E514454E-D405-5E4B-AAA0-8159172820EF}"/>
              </a:ext>
            </a:extLst>
          </p:cNvPr>
          <p:cNvSpPr>
            <a:spLocks noGrp="1"/>
          </p:cNvSpPr>
          <p:nvPr>
            <p:ph type="ftr" sz="quarter" idx="5"/>
          </p:nvPr>
        </p:nvSpPr>
        <p:spPr/>
        <p:txBody>
          <a:bodyPr/>
          <a:lstStyle/>
          <a:p>
            <a:endParaRPr lang="en-US"/>
          </a:p>
        </p:txBody>
      </p:sp>
      <p:sp>
        <p:nvSpPr>
          <p:cNvPr id="4" name="Date Placeholder 3">
            <a:extLst>
              <a:ext uri="{FF2B5EF4-FFF2-40B4-BE49-F238E27FC236}">
                <a16:creationId xmlns:a16="http://schemas.microsoft.com/office/drawing/2014/main" id="{523805C2-76D8-C74F-A09C-EAC102C6CAAD}"/>
              </a:ext>
            </a:extLst>
          </p:cNvPr>
          <p:cNvSpPr>
            <a:spLocks noGrp="1"/>
          </p:cNvSpPr>
          <p:nvPr>
            <p:ph type="dt" sz="half" idx="6"/>
          </p:nvPr>
        </p:nvSpPr>
        <p:spPr/>
        <p:txBody>
          <a:bodyPr/>
          <a:lstStyle/>
          <a:p>
            <a:fld id="{54C8177C-D051-5D43-9DE7-894915BF52B7}" type="datetime1">
              <a:rPr lang="en-US" smtClean="0"/>
              <a:t>3/9/2020</a:t>
            </a:fld>
            <a:endParaRPr lang="en-US"/>
          </a:p>
        </p:txBody>
      </p:sp>
      <p:sp>
        <p:nvSpPr>
          <p:cNvPr id="5" name="Slide Number Placeholder 4">
            <a:extLst>
              <a:ext uri="{FF2B5EF4-FFF2-40B4-BE49-F238E27FC236}">
                <a16:creationId xmlns:a16="http://schemas.microsoft.com/office/drawing/2014/main" id="{1C7807B3-959B-604F-8702-FB4074C03BFB}"/>
              </a:ext>
            </a:extLst>
          </p:cNvPr>
          <p:cNvSpPr>
            <a:spLocks noGrp="1"/>
          </p:cNvSpPr>
          <p:nvPr>
            <p:ph type="sldNum" sz="quarter" idx="7"/>
          </p:nvPr>
        </p:nvSpPr>
        <p:spPr/>
        <p:txBody>
          <a:bodyPr/>
          <a:lstStyle/>
          <a:p>
            <a:fld id="{B6F15528-21DE-4FAA-801E-634DDDAF4B2B}" type="slidenum">
              <a:rPr lang="en-US" smtClean="0"/>
              <a:pPr/>
              <a:t>27</a:t>
            </a:fld>
            <a:endParaRPr lang="en-US"/>
          </a:p>
        </p:txBody>
      </p:sp>
      <p:pic>
        <p:nvPicPr>
          <p:cNvPr id="7" name="Picture 6">
            <a:extLst>
              <a:ext uri="{FF2B5EF4-FFF2-40B4-BE49-F238E27FC236}">
                <a16:creationId xmlns:a16="http://schemas.microsoft.com/office/drawing/2014/main" id="{93839C30-898F-8C47-A092-8C9728F6E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05000"/>
            <a:ext cx="7315200" cy="3337810"/>
          </a:xfrm>
          <a:prstGeom prst="rect">
            <a:avLst/>
          </a:prstGeom>
        </p:spPr>
      </p:pic>
    </p:spTree>
    <p:extLst>
      <p:ext uri="{BB962C8B-B14F-4D97-AF65-F5344CB8AC3E}">
        <p14:creationId xmlns:p14="http://schemas.microsoft.com/office/powerpoint/2010/main" val="399207959"/>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a:solidFill>
                  <a:srgbClr val="C00000"/>
                </a:solidFill>
                <a:latin typeface="Tahoma" panose="020B0604030504040204" pitchFamily="34" charset="0"/>
                <a:ea typeface="Tahoma" panose="020B0604030504040204" pitchFamily="34" charset="0"/>
                <a:cs typeface="Tahoma" panose="020B0604030504040204" pitchFamily="34" charset="0"/>
              </a:rPr>
              <a:t>Inheritance Hierarchies</a:t>
            </a:r>
          </a:p>
        </p:txBody>
      </p:sp>
      <p:sp>
        <p:nvSpPr>
          <p:cNvPr id="4" name="Rectangle 3"/>
          <p:cNvSpPr/>
          <p:nvPr/>
        </p:nvSpPr>
        <p:spPr>
          <a:xfrm>
            <a:off x="3312795" y="1909563"/>
            <a:ext cx="2667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000000"/>
                </a:solidFill>
              </a:rPr>
              <a:t>Super!</a:t>
            </a:r>
          </a:p>
        </p:txBody>
      </p:sp>
      <p:sp>
        <p:nvSpPr>
          <p:cNvPr id="5" name="Rectangle 4"/>
          <p:cNvSpPr/>
          <p:nvPr/>
        </p:nvSpPr>
        <p:spPr>
          <a:xfrm>
            <a:off x="3312795" y="4881363"/>
            <a:ext cx="2667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000000"/>
                </a:solidFill>
              </a:rPr>
              <a:t>Sub.</a:t>
            </a:r>
          </a:p>
        </p:txBody>
      </p:sp>
      <p:sp>
        <p:nvSpPr>
          <p:cNvPr id="6" name="Up Arrow 5"/>
          <p:cNvSpPr/>
          <p:nvPr/>
        </p:nvSpPr>
        <p:spPr>
          <a:xfrm>
            <a:off x="4343400" y="3276600"/>
            <a:ext cx="605790" cy="1223010"/>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a:p>
        </p:txBody>
      </p:sp>
      <p:sp>
        <p:nvSpPr>
          <p:cNvPr id="7" name="TextBox 6">
            <a:extLst>
              <a:ext uri="{FF2B5EF4-FFF2-40B4-BE49-F238E27FC236}">
                <a16:creationId xmlns:a16="http://schemas.microsoft.com/office/drawing/2014/main" id="{05AFAB16-06B6-DE4E-8C2D-3534D012C70E}"/>
              </a:ext>
            </a:extLst>
          </p:cNvPr>
          <p:cNvSpPr txBox="1"/>
          <p:nvPr/>
        </p:nvSpPr>
        <p:spPr>
          <a:xfrm>
            <a:off x="6869518" y="1987034"/>
            <a:ext cx="1143000" cy="830997"/>
          </a:xfrm>
          <a:prstGeom prst="rect">
            <a:avLst/>
          </a:prstGeom>
          <a:noFill/>
        </p:spPr>
        <p:txBody>
          <a:bodyPr wrap="square" rtlCol="0">
            <a:spAutoFit/>
          </a:bodyPr>
          <a:lstStyle/>
          <a:p>
            <a:r>
              <a:rPr lang="en-US" dirty="0"/>
              <a:t>Base class</a:t>
            </a:r>
          </a:p>
        </p:txBody>
      </p:sp>
      <p:sp>
        <p:nvSpPr>
          <p:cNvPr id="8" name="TextBox 7">
            <a:extLst>
              <a:ext uri="{FF2B5EF4-FFF2-40B4-BE49-F238E27FC236}">
                <a16:creationId xmlns:a16="http://schemas.microsoft.com/office/drawing/2014/main" id="{EE83ABF4-1E56-C64D-9AA7-0D5DE51BF20B}"/>
              </a:ext>
            </a:extLst>
          </p:cNvPr>
          <p:cNvSpPr txBox="1"/>
          <p:nvPr/>
        </p:nvSpPr>
        <p:spPr>
          <a:xfrm>
            <a:off x="6902302" y="5029200"/>
            <a:ext cx="1447800" cy="461665"/>
          </a:xfrm>
          <a:prstGeom prst="rect">
            <a:avLst/>
          </a:prstGeom>
          <a:noFill/>
        </p:spPr>
        <p:txBody>
          <a:bodyPr wrap="square" rtlCol="0">
            <a:spAutoFit/>
          </a:bodyPr>
          <a:lstStyle/>
          <a:p>
            <a:r>
              <a:rPr lang="en-US" dirty="0"/>
              <a:t>Subclass</a:t>
            </a:r>
          </a:p>
        </p:txBody>
      </p:sp>
      <p:sp>
        <p:nvSpPr>
          <p:cNvPr id="9" name="TextBox 8">
            <a:extLst>
              <a:ext uri="{FF2B5EF4-FFF2-40B4-BE49-F238E27FC236}">
                <a16:creationId xmlns:a16="http://schemas.microsoft.com/office/drawing/2014/main" id="{96A90DCE-A2C6-E540-9FC9-6972ACB038F2}"/>
              </a:ext>
            </a:extLst>
          </p:cNvPr>
          <p:cNvSpPr txBox="1"/>
          <p:nvPr/>
        </p:nvSpPr>
        <p:spPr>
          <a:xfrm>
            <a:off x="1034902" y="2135833"/>
            <a:ext cx="1424940" cy="461665"/>
          </a:xfrm>
          <a:prstGeom prst="rect">
            <a:avLst/>
          </a:prstGeom>
          <a:noFill/>
        </p:spPr>
        <p:txBody>
          <a:bodyPr wrap="square" rtlCol="0">
            <a:spAutoFit/>
          </a:bodyPr>
          <a:lstStyle/>
          <a:p>
            <a:r>
              <a:rPr lang="en-US" dirty="0"/>
              <a:t>General</a:t>
            </a:r>
          </a:p>
        </p:txBody>
      </p:sp>
      <p:sp>
        <p:nvSpPr>
          <p:cNvPr id="10" name="TextBox 9">
            <a:extLst>
              <a:ext uri="{FF2B5EF4-FFF2-40B4-BE49-F238E27FC236}">
                <a16:creationId xmlns:a16="http://schemas.microsoft.com/office/drawing/2014/main" id="{A6B5B520-4C9A-5048-8F0E-B19FF18EA4DE}"/>
              </a:ext>
            </a:extLst>
          </p:cNvPr>
          <p:cNvSpPr txBox="1"/>
          <p:nvPr/>
        </p:nvSpPr>
        <p:spPr>
          <a:xfrm>
            <a:off x="930127" y="5029200"/>
            <a:ext cx="1371600" cy="461665"/>
          </a:xfrm>
          <a:prstGeom prst="rect">
            <a:avLst/>
          </a:prstGeom>
          <a:noFill/>
        </p:spPr>
        <p:txBody>
          <a:bodyPr wrap="square" rtlCol="0">
            <a:spAutoFit/>
          </a:bodyPr>
          <a:lstStyle/>
          <a:p>
            <a:r>
              <a:rPr lang="en-US" dirty="0"/>
              <a:t>Specific</a:t>
            </a:r>
          </a:p>
        </p:txBody>
      </p:sp>
    </p:spTree>
    <p:extLst>
      <p:ext uri="{BB962C8B-B14F-4D97-AF65-F5344CB8AC3E}">
        <p14:creationId xmlns:p14="http://schemas.microsoft.com/office/powerpoint/2010/main" val="3566136484"/>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628EF-2A4D-1548-AB79-0B3DB4DD1087}"/>
              </a:ext>
            </a:extLst>
          </p:cNvPr>
          <p:cNvSpPr>
            <a:spLocks noGrp="1"/>
          </p:cNvSpPr>
          <p:nvPr>
            <p:ph type="title"/>
          </p:nvPr>
        </p:nvSpPr>
        <p:spPr/>
        <p:txBody>
          <a:bodyPr/>
          <a:lstStyle/>
          <a:p>
            <a:r>
              <a:rPr lang="en-US" dirty="0"/>
              <a:t>Java Inheritance</a:t>
            </a:r>
          </a:p>
        </p:txBody>
      </p:sp>
      <p:sp>
        <p:nvSpPr>
          <p:cNvPr id="3" name="Content Placeholder 2">
            <a:extLst>
              <a:ext uri="{FF2B5EF4-FFF2-40B4-BE49-F238E27FC236}">
                <a16:creationId xmlns:a16="http://schemas.microsoft.com/office/drawing/2014/main" id="{5C279B77-7AE1-134F-B1FE-D6BAE614F420}"/>
              </a:ext>
            </a:extLst>
          </p:cNvPr>
          <p:cNvSpPr>
            <a:spLocks noGrp="1"/>
          </p:cNvSpPr>
          <p:nvPr>
            <p:ph idx="1"/>
          </p:nvPr>
        </p:nvSpPr>
        <p:spPr/>
        <p:txBody>
          <a:bodyPr/>
          <a:lstStyle/>
          <a:p>
            <a:r>
              <a:rPr lang="en-US" dirty="0"/>
              <a:t>The word in Java for "inherits from" is </a:t>
            </a:r>
            <a:r>
              <a:rPr lang="en-US" b="1" dirty="0">
                <a:latin typeface="Courier" pitchFamily="2" charset="0"/>
              </a:rPr>
              <a:t>extends</a:t>
            </a:r>
            <a:r>
              <a:rPr lang="en-US" dirty="0"/>
              <a:t>.</a:t>
            </a:r>
          </a:p>
          <a:p>
            <a:r>
              <a:rPr lang="en-US" dirty="0"/>
              <a:t>Java classes can only inherit from </a:t>
            </a:r>
            <a:r>
              <a:rPr lang="en-US" b="1" dirty="0"/>
              <a:t>one</a:t>
            </a:r>
            <a:r>
              <a:rPr lang="en-US" dirty="0"/>
              <a:t> parent class</a:t>
            </a:r>
          </a:p>
        </p:txBody>
      </p:sp>
      <p:sp>
        <p:nvSpPr>
          <p:cNvPr id="4" name="Date Placeholder 3">
            <a:extLst>
              <a:ext uri="{FF2B5EF4-FFF2-40B4-BE49-F238E27FC236}">
                <a16:creationId xmlns:a16="http://schemas.microsoft.com/office/drawing/2014/main" id="{C6E032DF-7891-D845-B467-860EAA06E6C9}"/>
              </a:ext>
            </a:extLst>
          </p:cNvPr>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a:extLst>
              <a:ext uri="{FF2B5EF4-FFF2-40B4-BE49-F238E27FC236}">
                <a16:creationId xmlns:a16="http://schemas.microsoft.com/office/drawing/2014/main" id="{2F705D90-018E-1E47-896F-AF8E8BA74707}"/>
              </a:ext>
            </a:extLst>
          </p:cNvPr>
          <p:cNvSpPr>
            <a:spLocks noGrp="1"/>
          </p:cNvSpPr>
          <p:nvPr>
            <p:ph type="ftr" sz="quarter" idx="11"/>
          </p:nvPr>
        </p:nvSpPr>
        <p:spPr/>
        <p:txBody>
          <a:bodyPr/>
          <a:lstStyle/>
          <a:p>
            <a:pPr>
              <a:defRPr/>
            </a:pPr>
            <a:r>
              <a:rPr lang="en-US"/>
              <a:t>Object-Oriented Programming</a:t>
            </a:r>
          </a:p>
        </p:txBody>
      </p:sp>
      <p:sp>
        <p:nvSpPr>
          <p:cNvPr id="6" name="Slide Number Placeholder 5">
            <a:extLst>
              <a:ext uri="{FF2B5EF4-FFF2-40B4-BE49-F238E27FC236}">
                <a16:creationId xmlns:a16="http://schemas.microsoft.com/office/drawing/2014/main" id="{06C2D6E3-AAA6-7046-B2F1-008F785444FD}"/>
              </a:ext>
            </a:extLst>
          </p:cNvPr>
          <p:cNvSpPr>
            <a:spLocks noGrp="1"/>
          </p:cNvSpPr>
          <p:nvPr>
            <p:ph type="sldNum" sz="quarter" idx="12"/>
          </p:nvPr>
        </p:nvSpPr>
        <p:spPr/>
        <p:txBody>
          <a:bodyPr/>
          <a:lstStyle/>
          <a:p>
            <a:pPr>
              <a:defRPr/>
            </a:pPr>
            <a:fld id="{555513EE-617C-D445-B2E3-7E9431B71D5B}" type="slidenum">
              <a:rPr lang="en-US" smtClean="0"/>
              <a:pPr>
                <a:defRPr/>
              </a:pPr>
              <a:t>29</a:t>
            </a:fld>
            <a:endParaRPr lang="en-US"/>
          </a:p>
        </p:txBody>
      </p:sp>
    </p:spTree>
    <p:extLst>
      <p:ext uri="{BB962C8B-B14F-4D97-AF65-F5344CB8AC3E}">
        <p14:creationId xmlns:p14="http://schemas.microsoft.com/office/powerpoint/2010/main" val="2653473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Object-Oriented Programming</a:t>
            </a:r>
          </a:p>
        </p:txBody>
      </p:sp>
      <p:sp>
        <p:nvSpPr>
          <p:cNvPr id="11266"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04C61C57-2F60-8143-BFE5-BA22028103CB}" type="slidenum">
              <a:rPr lang="en-US" sz="1400"/>
              <a:pPr eaLnBrk="1" hangingPunct="1"/>
              <a:t>3</a:t>
            </a:fld>
            <a:endParaRPr lang="en-US" sz="1400"/>
          </a:p>
        </p:txBody>
      </p:sp>
      <p:sp>
        <p:nvSpPr>
          <p:cNvPr id="11267" name="Rectangle 2"/>
          <p:cNvSpPr>
            <a:spLocks noGrp="1" noChangeArrowheads="1"/>
          </p:cNvSpPr>
          <p:nvPr>
            <p:ph type="title"/>
          </p:nvPr>
        </p:nvSpPr>
        <p:spPr/>
        <p:txBody>
          <a:bodyPr/>
          <a:lstStyle/>
          <a:p>
            <a:pPr eaLnBrk="1" hangingPunct="1"/>
            <a:r>
              <a:rPr lang="en-US">
                <a:latin typeface="Tahoma" charset="0"/>
              </a:rPr>
              <a:t>Terminology</a:t>
            </a:r>
          </a:p>
        </p:txBody>
      </p:sp>
      <p:sp>
        <p:nvSpPr>
          <p:cNvPr id="11268" name="Rectangle 3" descr="Rectangle: Click to edit Master text styles&#10;Second level&#10;Third level&#10;Fourth level&#10;Fifth level"/>
          <p:cNvSpPr>
            <a:spLocks noGrp="1" noChangeArrowheads="1"/>
          </p:cNvSpPr>
          <p:nvPr>
            <p:ph type="body" sz="half" idx="1"/>
          </p:nvPr>
        </p:nvSpPr>
        <p:spPr>
          <a:xfrm>
            <a:off x="609600" y="1828800"/>
            <a:ext cx="7924800" cy="4648200"/>
          </a:xfrm>
        </p:spPr>
        <p:txBody>
          <a:bodyPr/>
          <a:lstStyle/>
          <a:p>
            <a:r>
              <a:rPr lang="en-US" sz="2400">
                <a:latin typeface="Tahoma" charset="0"/>
              </a:rPr>
              <a:t>Each </a:t>
            </a:r>
            <a:r>
              <a:rPr lang="en-US" sz="2400" b="1">
                <a:latin typeface="Tahoma" charset="0"/>
              </a:rPr>
              <a:t>object</a:t>
            </a:r>
            <a:r>
              <a:rPr lang="en-US" sz="2400">
                <a:latin typeface="Tahoma" charset="0"/>
              </a:rPr>
              <a:t> created in a program is an </a:t>
            </a:r>
            <a:r>
              <a:rPr lang="en-US" sz="2400" b="1">
                <a:latin typeface="Tahoma" charset="0"/>
              </a:rPr>
              <a:t>instance</a:t>
            </a:r>
            <a:r>
              <a:rPr lang="en-US" sz="2400">
                <a:latin typeface="Tahoma" charset="0"/>
              </a:rPr>
              <a:t> of a </a:t>
            </a:r>
            <a:r>
              <a:rPr lang="en-US" sz="2400" b="1">
                <a:latin typeface="Tahoma" charset="0"/>
              </a:rPr>
              <a:t>class</a:t>
            </a:r>
            <a:r>
              <a:rPr lang="en-US" sz="2400">
                <a:latin typeface="Tahoma" charset="0"/>
              </a:rPr>
              <a:t>. </a:t>
            </a:r>
          </a:p>
          <a:p>
            <a:r>
              <a:rPr lang="en-US" sz="2400">
                <a:latin typeface="Tahoma" charset="0"/>
              </a:rPr>
              <a:t>Each class presents to the outside world a concise and consistent view of the objects that are instances of this class, without going into too much unnecessary detail or giving others access to the inner workings of the objects. </a:t>
            </a:r>
          </a:p>
          <a:p>
            <a:r>
              <a:rPr lang="en-US" sz="2400">
                <a:latin typeface="Tahoma" charset="0"/>
              </a:rPr>
              <a:t>The class definition typically specifies </a:t>
            </a:r>
            <a:r>
              <a:rPr lang="en-US" sz="2400" b="1">
                <a:latin typeface="Tahoma" charset="0"/>
              </a:rPr>
              <a:t>instance variables</a:t>
            </a:r>
            <a:r>
              <a:rPr lang="en-US" sz="2400">
                <a:latin typeface="Tahoma" charset="0"/>
              </a:rPr>
              <a:t>, also known as </a:t>
            </a:r>
            <a:r>
              <a:rPr lang="en-US" sz="2400" b="1">
                <a:latin typeface="Tahoma" charset="0"/>
              </a:rPr>
              <a:t>data member</a:t>
            </a:r>
            <a:r>
              <a:rPr lang="en-US" sz="2400">
                <a:latin typeface="Tahoma" charset="0"/>
              </a:rPr>
              <a:t>s, that the object contains, as well as the </a:t>
            </a:r>
            <a:r>
              <a:rPr lang="en-US" sz="2400" b="1">
                <a:latin typeface="Tahoma" charset="0"/>
              </a:rPr>
              <a:t>methods</a:t>
            </a:r>
            <a:r>
              <a:rPr lang="en-US" sz="2400">
                <a:latin typeface="Tahoma" charset="0"/>
              </a:rPr>
              <a:t>, also known as </a:t>
            </a:r>
            <a:r>
              <a:rPr lang="en-US" sz="2400" b="1">
                <a:latin typeface="Tahoma" charset="0"/>
              </a:rPr>
              <a:t>member functions</a:t>
            </a:r>
            <a:r>
              <a:rPr lang="en-US" sz="2400">
                <a:latin typeface="Tahoma" charset="0"/>
              </a:rPr>
              <a:t>, that the object can execute. </a:t>
            </a:r>
          </a:p>
        </p:txBody>
      </p:sp>
      <p:sp>
        <p:nvSpPr>
          <p:cNvPr id="11269" name="Date Placeholder 6"/>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95250"/>
            <a:ext cx="7772400" cy="1143000"/>
          </a:xfrm>
        </p:spPr>
        <p:txBody>
          <a:bodyPr anchor="ctr"/>
          <a:lstStyle/>
          <a:p>
            <a:r>
              <a:rPr lang="en-US" sz="2800" b="0" dirty="0">
                <a:solidFill>
                  <a:srgbClr val="C00000"/>
                </a:solidFill>
                <a:latin typeface="Tahoma" panose="020B0604030504040204" pitchFamily="34" charset="0"/>
                <a:ea typeface="Tahoma" panose="020B0604030504040204" pitchFamily="34" charset="0"/>
                <a:cs typeface="Tahoma" panose="020B0604030504040204" pitchFamily="34" charset="0"/>
              </a:rPr>
              <a:t>Subclass Declaration Syntax</a:t>
            </a:r>
          </a:p>
        </p:txBody>
      </p:sp>
      <p:sp>
        <p:nvSpPr>
          <p:cNvPr id="6" name="TextBox 5"/>
          <p:cNvSpPr txBox="1"/>
          <p:nvPr/>
        </p:nvSpPr>
        <p:spPr>
          <a:xfrm>
            <a:off x="2438400" y="1978239"/>
            <a:ext cx="6268063" cy="4062651"/>
          </a:xfrm>
          <a:prstGeom prst="rect">
            <a:avLst/>
          </a:prstGeom>
          <a:solidFill>
            <a:schemeClr val="bg1"/>
          </a:solidFill>
        </p:spPr>
        <p:txBody>
          <a:bodyPr wrap="none" rtlCol="0">
            <a:spAutoFit/>
          </a:bodyPr>
          <a:lstStyle/>
          <a:p>
            <a:r>
              <a:rPr lang="en-US" sz="1750" b="1" dirty="0">
                <a:latin typeface="Courier" charset="0"/>
                <a:ea typeface="Courier" charset="0"/>
                <a:cs typeface="Courier" charset="0"/>
              </a:rPr>
              <a:t>public class </a:t>
            </a:r>
            <a:r>
              <a:rPr lang="en-US" sz="1750" b="1" dirty="0" err="1">
                <a:latin typeface="Courier" charset="0"/>
                <a:ea typeface="Courier" charset="0"/>
                <a:cs typeface="Courier" charset="0"/>
              </a:rPr>
              <a:t>ChoiceQuestion</a:t>
            </a:r>
            <a:endParaRPr lang="en-US" sz="1750" b="1" dirty="0">
              <a:latin typeface="Courier" charset="0"/>
              <a:ea typeface="Courier" charset="0"/>
              <a:cs typeface="Courier" charset="0"/>
            </a:endParaRPr>
          </a:p>
          <a:p>
            <a:r>
              <a:rPr lang="en-US" sz="1750" b="1" dirty="0">
                <a:latin typeface="Courier" charset="0"/>
                <a:ea typeface="Courier" charset="0"/>
                <a:cs typeface="Courier" charset="0"/>
              </a:rPr>
              <a:t>                 extends Question</a:t>
            </a:r>
          </a:p>
          <a:p>
            <a:r>
              <a:rPr lang="en-US" sz="1750" b="1" dirty="0">
                <a:latin typeface="Courier" charset="0"/>
                <a:ea typeface="Courier" charset="0"/>
                <a:cs typeface="Courier" charset="0"/>
              </a:rPr>
              <a:t>{</a:t>
            </a:r>
          </a:p>
          <a:p>
            <a:r>
              <a:rPr lang="en-US" sz="3000" b="1" dirty="0">
                <a:latin typeface="Courier" charset="0"/>
                <a:ea typeface="Courier" charset="0"/>
                <a:cs typeface="Courier" charset="0"/>
              </a:rPr>
              <a:t> </a:t>
            </a:r>
            <a:r>
              <a:rPr lang="en-US" sz="2000" b="1" dirty="0">
                <a:latin typeface="Courier" charset="0"/>
                <a:ea typeface="Courier" charset="0"/>
                <a:cs typeface="Courier" charset="0"/>
              </a:rPr>
              <a:t>private </a:t>
            </a:r>
            <a:r>
              <a:rPr lang="en-US" sz="2000" b="1" dirty="0" err="1">
                <a:latin typeface="Courier" charset="0"/>
                <a:ea typeface="Courier" charset="0"/>
                <a:cs typeface="Courier" charset="0"/>
              </a:rPr>
              <a:t>ArrayList</a:t>
            </a:r>
            <a:r>
              <a:rPr lang="en-US" sz="2000" b="1" dirty="0">
                <a:latin typeface="Courier" charset="0"/>
                <a:ea typeface="Courier" charset="0"/>
                <a:cs typeface="Courier" charset="0"/>
              </a:rPr>
              <a:t>&lt;String&gt; choices;</a:t>
            </a:r>
          </a:p>
          <a:p>
            <a:endParaRPr lang="en-US" b="1" dirty="0">
              <a:latin typeface="Courier" charset="0"/>
              <a:ea typeface="Courier" charset="0"/>
              <a:cs typeface="Courier" charset="0"/>
            </a:endParaRPr>
          </a:p>
          <a:p>
            <a:r>
              <a:rPr lang="en-US" b="1" dirty="0">
                <a:latin typeface="Courier" charset="0"/>
                <a:ea typeface="Courier" charset="0"/>
                <a:cs typeface="Courier" charset="0"/>
              </a:rPr>
              <a:t> public void </a:t>
            </a:r>
            <a:r>
              <a:rPr lang="en-US" b="1" dirty="0" err="1">
                <a:latin typeface="Courier" charset="0"/>
                <a:ea typeface="Courier" charset="0"/>
                <a:cs typeface="Courier" charset="0"/>
              </a:rPr>
              <a:t>addChoice</a:t>
            </a:r>
            <a:r>
              <a:rPr lang="en-US" b="1" dirty="0">
                <a:latin typeface="Courier" charset="0"/>
                <a:ea typeface="Courier" charset="0"/>
                <a:cs typeface="Courier" charset="0"/>
              </a:rPr>
              <a:t>(</a:t>
            </a:r>
          </a:p>
          <a:p>
            <a:r>
              <a:rPr lang="en-US" b="1" dirty="0">
                <a:latin typeface="Courier" charset="0"/>
                <a:ea typeface="Courier" charset="0"/>
                <a:cs typeface="Courier" charset="0"/>
              </a:rPr>
              <a:t>        String choice,</a:t>
            </a:r>
          </a:p>
          <a:p>
            <a:r>
              <a:rPr lang="en-US" b="1" dirty="0">
                <a:latin typeface="Courier" charset="0"/>
                <a:ea typeface="Courier" charset="0"/>
                <a:cs typeface="Courier" charset="0"/>
              </a:rPr>
              <a:t>        </a:t>
            </a:r>
            <a:r>
              <a:rPr lang="en-US" b="1" dirty="0" err="1">
                <a:latin typeface="Courier" charset="0"/>
                <a:ea typeface="Courier" charset="0"/>
                <a:cs typeface="Courier" charset="0"/>
              </a:rPr>
              <a:t>boolean</a:t>
            </a:r>
            <a:r>
              <a:rPr lang="en-US" b="1" dirty="0">
                <a:latin typeface="Courier" charset="0"/>
                <a:ea typeface="Courier" charset="0"/>
                <a:cs typeface="Courier" charset="0"/>
              </a:rPr>
              <a:t> correct) { . . .}</a:t>
            </a:r>
          </a:p>
          <a:p>
            <a:endParaRPr lang="en-US" b="1" dirty="0">
              <a:latin typeface="Courier" charset="0"/>
              <a:ea typeface="Courier" charset="0"/>
              <a:cs typeface="Courier" charset="0"/>
            </a:endParaRPr>
          </a:p>
          <a:p>
            <a:r>
              <a:rPr lang="en-US" b="1" dirty="0">
                <a:latin typeface="Courier" charset="0"/>
                <a:ea typeface="Courier" charset="0"/>
                <a:cs typeface="Courier" charset="0"/>
              </a:rPr>
              <a:t> public void display() { . . . }</a:t>
            </a:r>
          </a:p>
          <a:p>
            <a:endParaRPr lang="en-US" sz="1400" b="1" dirty="0">
              <a:latin typeface="Courier" charset="0"/>
              <a:ea typeface="Courier" charset="0"/>
              <a:cs typeface="Courier" charset="0"/>
            </a:endParaRPr>
          </a:p>
          <a:p>
            <a:r>
              <a:rPr lang="en-US" sz="1750" b="1" dirty="0">
                <a:latin typeface="Courier" charset="0"/>
                <a:ea typeface="Courier" charset="0"/>
                <a:cs typeface="Courier" charset="0"/>
              </a:rPr>
              <a:t>}</a:t>
            </a:r>
          </a:p>
        </p:txBody>
      </p:sp>
      <p:sp>
        <p:nvSpPr>
          <p:cNvPr id="3" name="Line Callout 1 2"/>
          <p:cNvSpPr/>
          <p:nvPr/>
        </p:nvSpPr>
        <p:spPr>
          <a:xfrm flipH="1">
            <a:off x="95250" y="1238250"/>
            <a:ext cx="2286000" cy="1428750"/>
          </a:xfrm>
          <a:prstGeom prst="borderCallout1">
            <a:avLst>
              <a:gd name="adj1" fmla="val 18750"/>
              <a:gd name="adj2" fmla="val -8333"/>
              <a:gd name="adj3" fmla="val 119533"/>
              <a:gd name="adj4" fmla="val -262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Instance variables </a:t>
            </a:r>
            <a:r>
              <a:rPr lang="en-US" b="1" dirty="0">
                <a:solidFill>
                  <a:srgbClr val="000000"/>
                </a:solidFill>
              </a:rPr>
              <a:t>added</a:t>
            </a:r>
            <a:r>
              <a:rPr lang="en-US" dirty="0">
                <a:solidFill>
                  <a:srgbClr val="000000"/>
                </a:solidFill>
              </a:rPr>
              <a:t> to the subclass</a:t>
            </a:r>
          </a:p>
        </p:txBody>
      </p:sp>
      <p:sp>
        <p:nvSpPr>
          <p:cNvPr id="8" name="Line Callout 1 7"/>
          <p:cNvSpPr/>
          <p:nvPr/>
        </p:nvSpPr>
        <p:spPr>
          <a:xfrm flipH="1">
            <a:off x="95250" y="2952750"/>
            <a:ext cx="2286000" cy="1428750"/>
          </a:xfrm>
          <a:prstGeom prst="borderCallout1">
            <a:avLst>
              <a:gd name="adj1" fmla="val 18750"/>
              <a:gd name="adj2" fmla="val -8333"/>
              <a:gd name="adj3" fmla="val 46566"/>
              <a:gd name="adj4" fmla="val -196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Methods that are </a:t>
            </a:r>
            <a:r>
              <a:rPr lang="en-US" b="1" dirty="0">
                <a:solidFill>
                  <a:srgbClr val="000000"/>
                </a:solidFill>
              </a:rPr>
              <a:t>added</a:t>
            </a:r>
            <a:r>
              <a:rPr lang="en-US" dirty="0">
                <a:solidFill>
                  <a:srgbClr val="000000"/>
                </a:solidFill>
              </a:rPr>
              <a:t> to the subclass</a:t>
            </a:r>
          </a:p>
        </p:txBody>
      </p:sp>
      <p:sp>
        <p:nvSpPr>
          <p:cNvPr id="9" name="Line Callout 1 8"/>
          <p:cNvSpPr/>
          <p:nvPr/>
        </p:nvSpPr>
        <p:spPr>
          <a:xfrm flipH="1">
            <a:off x="95250" y="4762500"/>
            <a:ext cx="2286000" cy="1428750"/>
          </a:xfrm>
          <a:prstGeom prst="borderCallout1">
            <a:avLst>
              <a:gd name="adj1" fmla="val 18750"/>
              <a:gd name="adj2" fmla="val -8333"/>
              <a:gd name="adj3" fmla="val 24588"/>
              <a:gd name="adj4" fmla="val -240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Methods that the subclass </a:t>
            </a:r>
            <a:r>
              <a:rPr lang="en-US" b="1" dirty="0">
                <a:solidFill>
                  <a:srgbClr val="000000"/>
                </a:solidFill>
              </a:rPr>
              <a:t>overrides</a:t>
            </a:r>
          </a:p>
        </p:txBody>
      </p:sp>
    </p:spTree>
    <p:extLst>
      <p:ext uri="{BB962C8B-B14F-4D97-AF65-F5344CB8AC3E}">
        <p14:creationId xmlns:p14="http://schemas.microsoft.com/office/powerpoint/2010/main" val="336555630"/>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400" dirty="0">
                <a:latin typeface="Tahoma" panose="020B0604030504040204" pitchFamily="34" charset="0"/>
                <a:ea typeface="Tahoma" panose="020B0604030504040204" pitchFamily="34" charset="0"/>
                <a:cs typeface="Tahoma" panose="020B0604030504040204" pitchFamily="34" charset="0"/>
              </a:rPr>
              <a:t>Inheritance</a:t>
            </a:r>
          </a:p>
        </p:txBody>
      </p:sp>
      <p:sp>
        <p:nvSpPr>
          <p:cNvPr id="5" name="Rectangle 4"/>
          <p:cNvSpPr/>
          <p:nvPr/>
        </p:nvSpPr>
        <p:spPr>
          <a:xfrm>
            <a:off x="2952750" y="15240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rgbClr val="000000"/>
                </a:solidFill>
              </a:rPr>
              <a:t>American</a:t>
            </a:r>
          </a:p>
        </p:txBody>
      </p:sp>
      <p:sp>
        <p:nvSpPr>
          <p:cNvPr id="7" name="Rectangle 6"/>
          <p:cNvSpPr/>
          <p:nvPr/>
        </p:nvSpPr>
        <p:spPr>
          <a:xfrm>
            <a:off x="2952750" y="43815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rgbClr val="000000"/>
                </a:solidFill>
              </a:rPr>
              <a:t>Californian</a:t>
            </a:r>
          </a:p>
        </p:txBody>
      </p:sp>
      <p:sp>
        <p:nvSpPr>
          <p:cNvPr id="8" name="Up Arrow 7"/>
          <p:cNvSpPr/>
          <p:nvPr/>
        </p:nvSpPr>
        <p:spPr>
          <a:xfrm>
            <a:off x="3810000" y="2857500"/>
            <a:ext cx="605790" cy="1223010"/>
          </a:xfrm>
          <a:prstGeom prst="upArrow">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a:p>
        </p:txBody>
      </p:sp>
      <p:sp>
        <p:nvSpPr>
          <p:cNvPr id="9" name="TextBox 8"/>
          <p:cNvSpPr txBox="1"/>
          <p:nvPr/>
        </p:nvSpPr>
        <p:spPr>
          <a:xfrm>
            <a:off x="5334000" y="3333750"/>
            <a:ext cx="1191352" cy="553998"/>
          </a:xfrm>
          <a:prstGeom prst="rect">
            <a:avLst/>
          </a:prstGeom>
          <a:noFill/>
        </p:spPr>
        <p:txBody>
          <a:bodyPr wrap="none" rtlCol="0">
            <a:spAutoFit/>
          </a:bodyPr>
          <a:lstStyle/>
          <a:p>
            <a:r>
              <a:rPr lang="en-US" sz="3000"/>
              <a:t>“IS-A”</a:t>
            </a:r>
          </a:p>
        </p:txBody>
      </p:sp>
      <p:sp>
        <p:nvSpPr>
          <p:cNvPr id="2" name="TextBox 1">
            <a:extLst>
              <a:ext uri="{FF2B5EF4-FFF2-40B4-BE49-F238E27FC236}">
                <a16:creationId xmlns:a16="http://schemas.microsoft.com/office/drawing/2014/main" id="{A1460145-BED5-014E-B027-0438E247AD70}"/>
              </a:ext>
            </a:extLst>
          </p:cNvPr>
          <p:cNvSpPr txBox="1"/>
          <p:nvPr/>
        </p:nvSpPr>
        <p:spPr>
          <a:xfrm>
            <a:off x="6749016" y="1680001"/>
            <a:ext cx="1143000" cy="830997"/>
          </a:xfrm>
          <a:prstGeom prst="rect">
            <a:avLst/>
          </a:prstGeom>
          <a:noFill/>
        </p:spPr>
        <p:txBody>
          <a:bodyPr wrap="square" rtlCol="0">
            <a:spAutoFit/>
          </a:bodyPr>
          <a:lstStyle/>
          <a:p>
            <a:r>
              <a:rPr lang="en-US" dirty="0"/>
              <a:t>Base class</a:t>
            </a:r>
          </a:p>
        </p:txBody>
      </p:sp>
      <p:sp>
        <p:nvSpPr>
          <p:cNvPr id="10" name="TextBox 9">
            <a:extLst>
              <a:ext uri="{FF2B5EF4-FFF2-40B4-BE49-F238E27FC236}">
                <a16:creationId xmlns:a16="http://schemas.microsoft.com/office/drawing/2014/main" id="{32CA701C-89C0-F841-9592-387EE9B6E319}"/>
              </a:ext>
            </a:extLst>
          </p:cNvPr>
          <p:cNvSpPr txBox="1"/>
          <p:nvPr/>
        </p:nvSpPr>
        <p:spPr>
          <a:xfrm>
            <a:off x="6781800" y="4722167"/>
            <a:ext cx="1447800" cy="461665"/>
          </a:xfrm>
          <a:prstGeom prst="rect">
            <a:avLst/>
          </a:prstGeom>
          <a:noFill/>
        </p:spPr>
        <p:txBody>
          <a:bodyPr wrap="square" rtlCol="0">
            <a:spAutoFit/>
          </a:bodyPr>
          <a:lstStyle/>
          <a:p>
            <a:r>
              <a:rPr lang="en-US" dirty="0"/>
              <a:t>Subclass</a:t>
            </a:r>
          </a:p>
        </p:txBody>
      </p:sp>
      <p:sp>
        <p:nvSpPr>
          <p:cNvPr id="3" name="TextBox 2">
            <a:extLst>
              <a:ext uri="{FF2B5EF4-FFF2-40B4-BE49-F238E27FC236}">
                <a16:creationId xmlns:a16="http://schemas.microsoft.com/office/drawing/2014/main" id="{D44A31EF-9371-A344-9C58-484AAB51600A}"/>
              </a:ext>
            </a:extLst>
          </p:cNvPr>
          <p:cNvSpPr txBox="1"/>
          <p:nvPr/>
        </p:nvSpPr>
        <p:spPr>
          <a:xfrm>
            <a:off x="914400" y="1828800"/>
            <a:ext cx="1424940" cy="461665"/>
          </a:xfrm>
          <a:prstGeom prst="rect">
            <a:avLst/>
          </a:prstGeom>
          <a:noFill/>
        </p:spPr>
        <p:txBody>
          <a:bodyPr wrap="square" rtlCol="0">
            <a:spAutoFit/>
          </a:bodyPr>
          <a:lstStyle/>
          <a:p>
            <a:r>
              <a:rPr lang="en-US" dirty="0"/>
              <a:t>General</a:t>
            </a:r>
          </a:p>
        </p:txBody>
      </p:sp>
      <p:sp>
        <p:nvSpPr>
          <p:cNvPr id="11" name="TextBox 10">
            <a:extLst>
              <a:ext uri="{FF2B5EF4-FFF2-40B4-BE49-F238E27FC236}">
                <a16:creationId xmlns:a16="http://schemas.microsoft.com/office/drawing/2014/main" id="{6F10AE44-1B2F-C349-98F2-36AAD4235651}"/>
              </a:ext>
            </a:extLst>
          </p:cNvPr>
          <p:cNvSpPr txBox="1"/>
          <p:nvPr/>
        </p:nvSpPr>
        <p:spPr>
          <a:xfrm>
            <a:off x="809625" y="4722167"/>
            <a:ext cx="1371600" cy="461665"/>
          </a:xfrm>
          <a:prstGeom prst="rect">
            <a:avLst/>
          </a:prstGeom>
          <a:noFill/>
        </p:spPr>
        <p:txBody>
          <a:bodyPr wrap="square" rtlCol="0">
            <a:spAutoFit/>
          </a:bodyPr>
          <a:lstStyle/>
          <a:p>
            <a:r>
              <a:rPr lang="en-US" dirty="0"/>
              <a:t>Specific</a:t>
            </a:r>
          </a:p>
        </p:txBody>
      </p:sp>
    </p:spTree>
    <p:extLst>
      <p:ext uri="{BB962C8B-B14F-4D97-AF65-F5344CB8AC3E}">
        <p14:creationId xmlns:p14="http://schemas.microsoft.com/office/powerpoint/2010/main" val="2607890543"/>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sz="3600" dirty="0">
                <a:latin typeface="Tahoma" charset="0"/>
              </a:rPr>
              <a:t>Inheritance and Constructors 1</a:t>
            </a:r>
          </a:p>
        </p:txBody>
      </p:sp>
      <p:sp>
        <p:nvSpPr>
          <p:cNvPr id="32770" name="Content Placeholder 2" descr="Rectangle: Click to edit Master text styles&#10;Second level&#10;Third level&#10;Fourth level&#10;Fifth level"/>
          <p:cNvSpPr>
            <a:spLocks noGrp="1"/>
          </p:cNvSpPr>
          <p:nvPr>
            <p:ph idx="1"/>
          </p:nvPr>
        </p:nvSpPr>
        <p:spPr>
          <a:xfrm>
            <a:off x="838200" y="1447800"/>
            <a:ext cx="8077200" cy="5029200"/>
          </a:xfrm>
        </p:spPr>
        <p:txBody>
          <a:bodyPr/>
          <a:lstStyle/>
          <a:p>
            <a:r>
              <a:rPr lang="en-US" sz="2800" dirty="0"/>
              <a:t>Constructors are never inherited in Java; hence, every class must define a constructor for itself. </a:t>
            </a:r>
          </a:p>
          <a:p>
            <a:pPr lvl="1"/>
            <a:r>
              <a:rPr lang="en-US" dirty="0"/>
              <a:t>All of its fields must be properly initialized, including any inherited fields.</a:t>
            </a:r>
          </a:p>
          <a:p>
            <a:pPr lvl="1"/>
            <a:endParaRPr lang="en-US" dirty="0"/>
          </a:p>
          <a:p>
            <a:pPr lvl="1"/>
            <a:endParaRPr lang="en-US" dirty="0"/>
          </a:p>
          <a:p>
            <a:pPr lvl="1"/>
            <a:endParaRPr lang="en-US" dirty="0"/>
          </a:p>
          <a:p>
            <a:r>
              <a:rPr lang="en-US" dirty="0"/>
              <a:t>There are some rules ...</a:t>
            </a:r>
          </a:p>
        </p:txBody>
      </p:sp>
      <p:sp>
        <p:nvSpPr>
          <p:cNvPr id="4" name="Date Placeholder 3"/>
          <p:cNvSpPr>
            <a:spLocks noGrp="1"/>
          </p:cNvSpPr>
          <p:nvPr>
            <p:ph type="dt" sz="quarter"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1B31095E-96C8-FF4B-9226-1DB1169FBE26}"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sz="3600" dirty="0">
                <a:latin typeface="Tahoma" charset="0"/>
              </a:rPr>
              <a:t>Inheritance and Constructors 2</a:t>
            </a:r>
          </a:p>
        </p:txBody>
      </p:sp>
      <p:sp>
        <p:nvSpPr>
          <p:cNvPr id="32770" name="Content Placeholder 2" descr="Rectangle: Click to edit Master text styles&#10;Second level&#10;Third level&#10;Fourth level&#10;Fifth level"/>
          <p:cNvSpPr>
            <a:spLocks noGrp="1"/>
          </p:cNvSpPr>
          <p:nvPr>
            <p:ph idx="1"/>
          </p:nvPr>
        </p:nvSpPr>
        <p:spPr>
          <a:xfrm>
            <a:off x="838200" y="1447800"/>
            <a:ext cx="8077200" cy="5029200"/>
          </a:xfrm>
          <a:solidFill>
            <a:schemeClr val="bg1"/>
          </a:solidFill>
        </p:spPr>
        <p:txBody>
          <a:bodyPr/>
          <a:lstStyle/>
          <a:p>
            <a:r>
              <a:rPr lang="en-US" dirty="0"/>
              <a:t>The first operation within the body of a constructor must be to invoke a constructor of the superclass, which initializes the fields defined in the superclass.</a:t>
            </a:r>
          </a:p>
          <a:p>
            <a:endParaRPr lang="en-US" sz="2800" dirty="0"/>
          </a:p>
          <a:p>
            <a:r>
              <a:rPr lang="en-US" sz="2800" b="1" dirty="0">
                <a:latin typeface="Courier" pitchFamily="2" charset="0"/>
              </a:rPr>
              <a:t>Truck extends Vehicle</a:t>
            </a:r>
            <a:br>
              <a:rPr lang="en-US" sz="2800" b="1" dirty="0">
                <a:latin typeface="Courier" pitchFamily="2" charset="0"/>
              </a:rPr>
            </a:br>
            <a:r>
              <a:rPr lang="en-US" sz="2800" b="1" dirty="0">
                <a:latin typeface="Courier" pitchFamily="2" charset="0"/>
              </a:rPr>
              <a:t>{</a:t>
            </a:r>
            <a:br>
              <a:rPr lang="en-US" sz="2800" b="1" dirty="0">
                <a:latin typeface="Courier" pitchFamily="2" charset="0"/>
              </a:rPr>
            </a:br>
            <a:r>
              <a:rPr lang="en-US" sz="2800" b="1" dirty="0">
                <a:latin typeface="Courier" pitchFamily="2" charset="0"/>
              </a:rPr>
              <a:t>	Truck() {super();}</a:t>
            </a:r>
          </a:p>
          <a:p>
            <a:r>
              <a:rPr lang="en-US" sz="2800" b="1" dirty="0">
                <a:latin typeface="Courier" pitchFamily="2" charset="0"/>
              </a:rPr>
              <a:t>}</a:t>
            </a:r>
          </a:p>
        </p:txBody>
      </p:sp>
      <p:sp>
        <p:nvSpPr>
          <p:cNvPr id="4" name="Date Placeholder 3"/>
          <p:cNvSpPr>
            <a:spLocks noGrp="1"/>
          </p:cNvSpPr>
          <p:nvPr>
            <p:ph type="dt" sz="quarter" idx="10"/>
          </p:nvPr>
        </p:nvSpPr>
        <p:spPr/>
        <p:txBody>
          <a:bodyPr/>
          <a:lstStyle/>
          <a:p>
            <a:pPr>
              <a:defRPr/>
            </a:pPr>
            <a:r>
              <a:rPr lang="en-US" dirty="0"/>
              <a:t>© 2014 Goodrich, </a:t>
            </a:r>
            <a:r>
              <a:rPr lang="en-US" dirty="0" err="1"/>
              <a:t>Tamassia</a:t>
            </a:r>
            <a:r>
              <a:rPr lang="en-US" dirty="0"/>
              <a:t>, Goldwasser</a:t>
            </a:r>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1B31095E-96C8-FF4B-9226-1DB1169FBE26}" type="slidenum">
              <a:rPr lang="en-US" smtClean="0"/>
              <a:pPr>
                <a:defRPr/>
              </a:pPr>
              <a:t>33</a:t>
            </a:fld>
            <a:endParaRPr lang="en-US" dirty="0"/>
          </a:p>
        </p:txBody>
      </p:sp>
    </p:spTree>
    <p:extLst>
      <p:ext uri="{BB962C8B-B14F-4D97-AF65-F5344CB8AC3E}">
        <p14:creationId xmlns:p14="http://schemas.microsoft.com/office/powerpoint/2010/main" val="2313981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sz="3600" dirty="0">
                <a:latin typeface="Tahoma" charset="0"/>
              </a:rPr>
              <a:t>Inheritance and Constructors 3</a:t>
            </a:r>
          </a:p>
        </p:txBody>
      </p:sp>
      <p:sp>
        <p:nvSpPr>
          <p:cNvPr id="32770" name="Content Placeholder 2" descr="Rectangle: Click to edit Master text styles&#10;Second level&#10;Third level&#10;Fourth level&#10;Fifth level"/>
          <p:cNvSpPr>
            <a:spLocks noGrp="1"/>
          </p:cNvSpPr>
          <p:nvPr>
            <p:ph idx="1"/>
          </p:nvPr>
        </p:nvSpPr>
        <p:spPr>
          <a:xfrm>
            <a:off x="838200" y="1447800"/>
            <a:ext cx="8077200" cy="5029200"/>
          </a:xfrm>
        </p:spPr>
        <p:txBody>
          <a:bodyPr/>
          <a:lstStyle/>
          <a:p>
            <a:r>
              <a:rPr lang="en-US" dirty="0"/>
              <a:t>A constructor of the superclass is invoked explicitly by using the keyword </a:t>
            </a:r>
            <a:r>
              <a:rPr lang="en-US" b="1" dirty="0">
                <a:latin typeface="Courier" pitchFamily="2" charset="0"/>
              </a:rPr>
              <a:t>super</a:t>
            </a:r>
            <a:r>
              <a:rPr lang="en-US" b="1" dirty="0"/>
              <a:t> </a:t>
            </a:r>
            <a:r>
              <a:rPr lang="en-US" dirty="0"/>
              <a:t>with appropriate parameters.</a:t>
            </a:r>
          </a:p>
          <a:p>
            <a:r>
              <a:rPr lang="en-US" dirty="0"/>
              <a:t>If a constructor for a subclass does not make an explicit call to </a:t>
            </a:r>
            <a:r>
              <a:rPr lang="en-US" b="1" dirty="0">
                <a:latin typeface="Courier" pitchFamily="2" charset="0"/>
              </a:rPr>
              <a:t>super</a:t>
            </a:r>
            <a:r>
              <a:rPr lang="en-US" b="1" dirty="0"/>
              <a:t> </a:t>
            </a:r>
            <a:r>
              <a:rPr lang="en-US" dirty="0"/>
              <a:t>or </a:t>
            </a:r>
            <a:r>
              <a:rPr lang="en-US" b="1" dirty="0">
                <a:latin typeface="Courier" pitchFamily="2" charset="0"/>
              </a:rPr>
              <a:t>this</a:t>
            </a:r>
            <a:r>
              <a:rPr lang="en-US" dirty="0"/>
              <a:t> as its first command, then an implicit call to </a:t>
            </a:r>
            <a:r>
              <a:rPr lang="en-US" b="1" dirty="0">
                <a:latin typeface="Courier" pitchFamily="2" charset="0"/>
              </a:rPr>
              <a:t>super</a:t>
            </a:r>
            <a:r>
              <a:rPr lang="en-US" dirty="0">
                <a:latin typeface="Courier" pitchFamily="2" charset="0"/>
              </a:rPr>
              <a:t>( ), </a:t>
            </a:r>
            <a:r>
              <a:rPr lang="en-US" dirty="0"/>
              <a:t>the zero-parameter version of the superclass constructor, will be made.</a:t>
            </a:r>
            <a:endParaRPr lang="en-US" dirty="0">
              <a:latin typeface="Tahoma" charset="0"/>
            </a:endParaRPr>
          </a:p>
        </p:txBody>
      </p:sp>
      <p:sp>
        <p:nvSpPr>
          <p:cNvPr id="4" name="Date Placeholder 3"/>
          <p:cNvSpPr>
            <a:spLocks noGrp="1"/>
          </p:cNvSpPr>
          <p:nvPr>
            <p:ph type="dt" sz="quarter"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1B31095E-96C8-FF4B-9226-1DB1169FBE26}" type="slidenum">
              <a:rPr lang="en-US" smtClean="0"/>
              <a:pPr>
                <a:defRPr/>
              </a:pPr>
              <a:t>34</a:t>
            </a:fld>
            <a:endParaRPr lang="en-US" dirty="0"/>
          </a:p>
        </p:txBody>
      </p:sp>
    </p:spTree>
    <p:extLst>
      <p:ext uri="{BB962C8B-B14F-4D97-AF65-F5344CB8AC3E}">
        <p14:creationId xmlns:p14="http://schemas.microsoft.com/office/powerpoint/2010/main" val="920594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dirty="0">
                <a:latin typeface="Tahoma" charset="0"/>
              </a:rPr>
              <a:t>Goals 1</a:t>
            </a:r>
          </a:p>
        </p:txBody>
      </p:sp>
      <p:sp>
        <p:nvSpPr>
          <p:cNvPr id="18434" name="Content Placeholder 2" descr="Rectangle: Click to edit Master text styles&#10;Second level&#10;Third level&#10;Fourth level&#10;Fifth level"/>
          <p:cNvSpPr>
            <a:spLocks noGrp="1"/>
          </p:cNvSpPr>
          <p:nvPr>
            <p:ph idx="1"/>
          </p:nvPr>
        </p:nvSpPr>
        <p:spPr>
          <a:xfrm>
            <a:off x="838200" y="1524000"/>
            <a:ext cx="7772400" cy="4800600"/>
          </a:xfrm>
        </p:spPr>
        <p:txBody>
          <a:bodyPr/>
          <a:lstStyle/>
          <a:p>
            <a:r>
              <a:rPr lang="en-US" sz="4400" dirty="0">
                <a:latin typeface="Tahoma" charset="0"/>
              </a:rPr>
              <a:t>Goals of Object-Oriented Design</a:t>
            </a:r>
          </a:p>
          <a:p>
            <a:pPr lvl="1"/>
            <a:r>
              <a:rPr lang="en-US" sz="4000" dirty="0">
                <a:latin typeface="Tahoma" charset="0"/>
              </a:rPr>
              <a:t>Robustness</a:t>
            </a:r>
          </a:p>
          <a:p>
            <a:pPr lvl="1"/>
            <a:r>
              <a:rPr lang="en-US" sz="4000" dirty="0">
                <a:latin typeface="Tahoma" charset="0"/>
              </a:rPr>
              <a:t>Adaptability</a:t>
            </a:r>
          </a:p>
          <a:p>
            <a:pPr lvl="1"/>
            <a:r>
              <a:rPr lang="en-US" sz="4000" dirty="0">
                <a:latin typeface="Tahoma" charset="0"/>
              </a:rPr>
              <a:t>Reusability</a:t>
            </a:r>
          </a:p>
        </p:txBody>
      </p:sp>
      <p:sp>
        <p:nvSpPr>
          <p:cNvPr id="4" name="Date Placeholder 3"/>
          <p:cNvSpPr>
            <a:spLocks noGrp="1"/>
          </p:cNvSpPr>
          <p:nvPr>
            <p:ph type="dt" sz="quarter"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A07FCB0E-80B4-3940-91F8-DD806D056C0B}" type="slidenum">
              <a:rPr lang="en-US" smtClean="0"/>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dirty="0">
                <a:latin typeface="Tahoma" charset="0"/>
              </a:rPr>
              <a:t>Goals 2</a:t>
            </a:r>
          </a:p>
        </p:txBody>
      </p:sp>
      <p:sp>
        <p:nvSpPr>
          <p:cNvPr id="18434" name="Content Placeholder 2" descr="Rectangle: Click to edit Master text styles&#10;Second level&#10;Third level&#10;Fourth level&#10;Fifth level"/>
          <p:cNvSpPr>
            <a:spLocks noGrp="1"/>
          </p:cNvSpPr>
          <p:nvPr>
            <p:ph idx="1"/>
          </p:nvPr>
        </p:nvSpPr>
        <p:spPr>
          <a:xfrm>
            <a:off x="838200" y="1524000"/>
            <a:ext cx="7772400" cy="4800600"/>
          </a:xfrm>
        </p:spPr>
        <p:txBody>
          <a:bodyPr/>
          <a:lstStyle/>
          <a:p>
            <a:r>
              <a:rPr lang="en-US" sz="2800" dirty="0">
                <a:latin typeface="Tahoma" charset="0"/>
              </a:rPr>
              <a:t>Robustness</a:t>
            </a:r>
          </a:p>
          <a:p>
            <a:pPr lvl="1"/>
            <a:r>
              <a:rPr lang="en-US" sz="2400" dirty="0">
                <a:latin typeface="Tahoma" charset="0"/>
              </a:rPr>
              <a:t>We want software to be capable of handling unexpected inputs that are not explicitly defined for its application.</a:t>
            </a:r>
          </a:p>
        </p:txBody>
      </p:sp>
      <p:sp>
        <p:nvSpPr>
          <p:cNvPr id="4" name="Date Placeholder 3"/>
          <p:cNvSpPr>
            <a:spLocks noGrp="1"/>
          </p:cNvSpPr>
          <p:nvPr>
            <p:ph type="dt" sz="quarter"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A07FCB0E-80B4-3940-91F8-DD806D056C0B}" type="slidenum">
              <a:rPr lang="en-US" smtClean="0"/>
              <a:pPr>
                <a:defRPr/>
              </a:pPr>
              <a:t>5</a:t>
            </a:fld>
            <a:endParaRPr lang="en-US"/>
          </a:p>
        </p:txBody>
      </p:sp>
      <p:pic>
        <p:nvPicPr>
          <p:cNvPr id="3" name="Picture 2">
            <a:extLst>
              <a:ext uri="{FF2B5EF4-FFF2-40B4-BE49-F238E27FC236}">
                <a16:creationId xmlns:a16="http://schemas.microsoft.com/office/drawing/2014/main" id="{A787B394-9AA5-1645-8295-6EDFBCE91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352800"/>
            <a:ext cx="2722652" cy="2286000"/>
          </a:xfrm>
          <a:prstGeom prst="rect">
            <a:avLst/>
          </a:prstGeom>
        </p:spPr>
      </p:pic>
    </p:spTree>
    <p:extLst>
      <p:ext uri="{BB962C8B-B14F-4D97-AF65-F5344CB8AC3E}">
        <p14:creationId xmlns:p14="http://schemas.microsoft.com/office/powerpoint/2010/main" val="1655651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dirty="0">
                <a:latin typeface="Tahoma" charset="0"/>
              </a:rPr>
              <a:t>Goals 3</a:t>
            </a:r>
          </a:p>
        </p:txBody>
      </p:sp>
      <p:sp>
        <p:nvSpPr>
          <p:cNvPr id="18434" name="Content Placeholder 2" descr="Rectangle: Click to edit Master text styles&#10;Second level&#10;Third level&#10;Fourth level&#10;Fifth level"/>
          <p:cNvSpPr>
            <a:spLocks noGrp="1"/>
          </p:cNvSpPr>
          <p:nvPr>
            <p:ph idx="1"/>
          </p:nvPr>
        </p:nvSpPr>
        <p:spPr>
          <a:xfrm>
            <a:off x="838200" y="1524000"/>
            <a:ext cx="7772400" cy="4800600"/>
          </a:xfrm>
        </p:spPr>
        <p:txBody>
          <a:bodyPr/>
          <a:lstStyle/>
          <a:p>
            <a:r>
              <a:rPr lang="en-US" sz="2800" dirty="0">
                <a:latin typeface="Tahoma" charset="0"/>
              </a:rPr>
              <a:t>Adaptability</a:t>
            </a:r>
          </a:p>
          <a:p>
            <a:pPr lvl="1"/>
            <a:r>
              <a:rPr lang="en-US" sz="2400" dirty="0">
                <a:latin typeface="Tahoma" charset="0"/>
              </a:rPr>
              <a:t>Software needs to be able to evolve over time in response to changing conditions in its environment.</a:t>
            </a:r>
          </a:p>
        </p:txBody>
      </p:sp>
      <p:sp>
        <p:nvSpPr>
          <p:cNvPr id="4" name="Date Placeholder 3"/>
          <p:cNvSpPr>
            <a:spLocks noGrp="1"/>
          </p:cNvSpPr>
          <p:nvPr>
            <p:ph type="dt" sz="quarter"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A07FCB0E-80B4-3940-91F8-DD806D056C0B}" type="slidenum">
              <a:rPr lang="en-US" smtClean="0"/>
              <a:pPr>
                <a:defRPr/>
              </a:pPr>
              <a:t>6</a:t>
            </a:fld>
            <a:endParaRPr lang="en-US"/>
          </a:p>
        </p:txBody>
      </p:sp>
      <p:pic>
        <p:nvPicPr>
          <p:cNvPr id="3" name="Picture 2">
            <a:extLst>
              <a:ext uri="{FF2B5EF4-FFF2-40B4-BE49-F238E27FC236}">
                <a16:creationId xmlns:a16="http://schemas.microsoft.com/office/drawing/2014/main" id="{9F05BA9B-4574-5842-A832-C1AAC0931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481277"/>
            <a:ext cx="1994647" cy="2286000"/>
          </a:xfrm>
          <a:prstGeom prst="rect">
            <a:avLst/>
          </a:prstGeom>
        </p:spPr>
      </p:pic>
    </p:spTree>
    <p:extLst>
      <p:ext uri="{BB962C8B-B14F-4D97-AF65-F5344CB8AC3E}">
        <p14:creationId xmlns:p14="http://schemas.microsoft.com/office/powerpoint/2010/main" val="2666279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dirty="0">
                <a:latin typeface="Tahoma" charset="0"/>
              </a:rPr>
              <a:t>Goals 4</a:t>
            </a:r>
          </a:p>
        </p:txBody>
      </p:sp>
      <p:sp>
        <p:nvSpPr>
          <p:cNvPr id="18434" name="Content Placeholder 2" descr="Rectangle: Click to edit Master text styles&#10;Second level&#10;Third level&#10;Fourth level&#10;Fifth level"/>
          <p:cNvSpPr>
            <a:spLocks noGrp="1"/>
          </p:cNvSpPr>
          <p:nvPr>
            <p:ph idx="1"/>
          </p:nvPr>
        </p:nvSpPr>
        <p:spPr>
          <a:xfrm>
            <a:off x="838200" y="1524000"/>
            <a:ext cx="7772400" cy="4800600"/>
          </a:xfrm>
        </p:spPr>
        <p:txBody>
          <a:bodyPr/>
          <a:lstStyle/>
          <a:p>
            <a:r>
              <a:rPr lang="en-US" sz="2800" dirty="0">
                <a:latin typeface="Tahoma" charset="0"/>
              </a:rPr>
              <a:t>Reusability</a:t>
            </a:r>
          </a:p>
          <a:p>
            <a:pPr lvl="1"/>
            <a:r>
              <a:rPr lang="en-US" sz="2400" dirty="0">
                <a:latin typeface="Tahoma" charset="0"/>
              </a:rPr>
              <a:t>The same code should be usable as a component of different systems in various applications.</a:t>
            </a:r>
          </a:p>
        </p:txBody>
      </p:sp>
      <p:sp>
        <p:nvSpPr>
          <p:cNvPr id="4" name="Date Placeholder 3"/>
          <p:cNvSpPr>
            <a:spLocks noGrp="1"/>
          </p:cNvSpPr>
          <p:nvPr>
            <p:ph type="dt" sz="quarter"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A07FCB0E-80B4-3940-91F8-DD806D056C0B}" type="slidenum">
              <a:rPr lang="en-US" smtClean="0"/>
              <a:pPr>
                <a:defRPr/>
              </a:pPr>
              <a:t>7</a:t>
            </a:fld>
            <a:endParaRPr lang="en-US"/>
          </a:p>
        </p:txBody>
      </p:sp>
      <p:pic>
        <p:nvPicPr>
          <p:cNvPr id="3" name="Picture 2">
            <a:extLst>
              <a:ext uri="{FF2B5EF4-FFF2-40B4-BE49-F238E27FC236}">
                <a16:creationId xmlns:a16="http://schemas.microsoft.com/office/drawing/2014/main" id="{313626E8-C508-DA4A-BE63-39332C9FB8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409950"/>
            <a:ext cx="1873956" cy="1828800"/>
          </a:xfrm>
          <a:prstGeom prst="rect">
            <a:avLst/>
          </a:prstGeom>
        </p:spPr>
      </p:pic>
    </p:spTree>
    <p:extLst>
      <p:ext uri="{BB962C8B-B14F-4D97-AF65-F5344CB8AC3E}">
        <p14:creationId xmlns:p14="http://schemas.microsoft.com/office/powerpoint/2010/main" val="419487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9CFD-9BF5-9B44-A677-2AD766549720}"/>
              </a:ext>
            </a:extLst>
          </p:cNvPr>
          <p:cNvSpPr>
            <a:spLocks noGrp="1"/>
          </p:cNvSpPr>
          <p:nvPr>
            <p:ph type="title"/>
          </p:nvPr>
        </p:nvSpPr>
        <p:spPr/>
        <p:txBody>
          <a:bodyPr/>
          <a:lstStyle/>
          <a:p>
            <a:r>
              <a:rPr lang="en-US" sz="3600" dirty="0"/>
              <a:t>Object-Oriented Design Principles</a:t>
            </a:r>
          </a:p>
        </p:txBody>
      </p:sp>
      <p:sp>
        <p:nvSpPr>
          <p:cNvPr id="3" name="Content Placeholder 2">
            <a:extLst>
              <a:ext uri="{FF2B5EF4-FFF2-40B4-BE49-F238E27FC236}">
                <a16:creationId xmlns:a16="http://schemas.microsoft.com/office/drawing/2014/main" id="{CEFE9411-82CD-DC4E-BD7E-CADA846FA528}"/>
              </a:ext>
            </a:extLst>
          </p:cNvPr>
          <p:cNvSpPr>
            <a:spLocks noGrp="1"/>
          </p:cNvSpPr>
          <p:nvPr>
            <p:ph idx="1"/>
          </p:nvPr>
        </p:nvSpPr>
        <p:spPr/>
        <p:txBody>
          <a:bodyPr/>
          <a:lstStyle/>
          <a:p>
            <a:r>
              <a:rPr lang="en-US" dirty="0"/>
              <a:t>2.1.2</a:t>
            </a:r>
          </a:p>
        </p:txBody>
      </p:sp>
      <p:sp>
        <p:nvSpPr>
          <p:cNvPr id="4" name="Date Placeholder 3">
            <a:extLst>
              <a:ext uri="{FF2B5EF4-FFF2-40B4-BE49-F238E27FC236}">
                <a16:creationId xmlns:a16="http://schemas.microsoft.com/office/drawing/2014/main" id="{272E8DD3-62A1-A94C-A8E3-183078C8572E}"/>
              </a:ext>
            </a:extLst>
          </p:cNvPr>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a:extLst>
              <a:ext uri="{FF2B5EF4-FFF2-40B4-BE49-F238E27FC236}">
                <a16:creationId xmlns:a16="http://schemas.microsoft.com/office/drawing/2014/main" id="{F2A552F8-0B25-604F-AC42-E8B508E1E6E8}"/>
              </a:ext>
            </a:extLst>
          </p:cNvPr>
          <p:cNvSpPr>
            <a:spLocks noGrp="1"/>
          </p:cNvSpPr>
          <p:nvPr>
            <p:ph type="ftr" sz="quarter" idx="11"/>
          </p:nvPr>
        </p:nvSpPr>
        <p:spPr/>
        <p:txBody>
          <a:bodyPr/>
          <a:lstStyle/>
          <a:p>
            <a:pPr>
              <a:defRPr/>
            </a:pPr>
            <a:r>
              <a:rPr lang="en-US"/>
              <a:t>Object-Oriented Programming</a:t>
            </a:r>
          </a:p>
        </p:txBody>
      </p:sp>
      <p:sp>
        <p:nvSpPr>
          <p:cNvPr id="6" name="Slide Number Placeholder 5">
            <a:extLst>
              <a:ext uri="{FF2B5EF4-FFF2-40B4-BE49-F238E27FC236}">
                <a16:creationId xmlns:a16="http://schemas.microsoft.com/office/drawing/2014/main" id="{BB4D6455-5FFE-5A45-BB6B-C49081E34EC5}"/>
              </a:ext>
            </a:extLst>
          </p:cNvPr>
          <p:cNvSpPr>
            <a:spLocks noGrp="1"/>
          </p:cNvSpPr>
          <p:nvPr>
            <p:ph type="sldNum" sz="quarter" idx="12"/>
          </p:nvPr>
        </p:nvSpPr>
        <p:spPr/>
        <p:txBody>
          <a:bodyPr/>
          <a:lstStyle/>
          <a:p>
            <a:pPr>
              <a:defRPr/>
            </a:pPr>
            <a:fld id="{555513EE-617C-D445-B2E3-7E9431B71D5B}" type="slidenum">
              <a:rPr lang="en-US" smtClean="0"/>
              <a:pPr>
                <a:defRPr/>
              </a:pPr>
              <a:t>8</a:t>
            </a:fld>
            <a:endParaRPr lang="en-US"/>
          </a:p>
        </p:txBody>
      </p:sp>
    </p:spTree>
    <p:extLst>
      <p:ext uri="{BB962C8B-B14F-4D97-AF65-F5344CB8AC3E}">
        <p14:creationId xmlns:p14="http://schemas.microsoft.com/office/powerpoint/2010/main" val="1708989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609600" y="304800"/>
            <a:ext cx="8305800" cy="1143000"/>
          </a:xfrm>
        </p:spPr>
        <p:txBody>
          <a:bodyPr>
            <a:normAutofit fontScale="90000"/>
          </a:bodyPr>
          <a:lstStyle/>
          <a:p>
            <a:r>
              <a:rPr lang="en-US" dirty="0">
                <a:latin typeface="Tahoma" charset="0"/>
              </a:rPr>
              <a:t>Object-Oriented Design Principles</a:t>
            </a:r>
          </a:p>
        </p:txBody>
      </p:sp>
      <p:sp>
        <p:nvSpPr>
          <p:cNvPr id="19458" name="Content Placeholder 2" descr="Rectangle: Click to edit Master text styles&#10;Second level&#10;Third level&#10;Fourth level&#10;Fifth level"/>
          <p:cNvSpPr>
            <a:spLocks noGrp="1"/>
          </p:cNvSpPr>
          <p:nvPr>
            <p:ph idx="1"/>
          </p:nvPr>
        </p:nvSpPr>
        <p:spPr>
          <a:xfrm>
            <a:off x="838200" y="1600200"/>
            <a:ext cx="7772400" cy="1981200"/>
          </a:xfrm>
        </p:spPr>
        <p:txBody>
          <a:bodyPr/>
          <a:lstStyle/>
          <a:p>
            <a:r>
              <a:rPr lang="en-US" dirty="0">
                <a:latin typeface="Tahoma" charset="0"/>
              </a:rPr>
              <a:t>Modularity</a:t>
            </a:r>
          </a:p>
          <a:p>
            <a:r>
              <a:rPr lang="en-US" dirty="0">
                <a:latin typeface="Tahoma" charset="0"/>
              </a:rPr>
              <a:t>Abstraction</a:t>
            </a:r>
          </a:p>
          <a:p>
            <a:r>
              <a:rPr lang="en-US" dirty="0">
                <a:latin typeface="Tahoma" charset="0"/>
              </a:rPr>
              <a:t>Encapsulation</a:t>
            </a:r>
          </a:p>
        </p:txBody>
      </p:sp>
      <p:sp>
        <p:nvSpPr>
          <p:cNvPr id="4" name="Date Placeholder 3"/>
          <p:cNvSpPr>
            <a:spLocks noGrp="1"/>
          </p:cNvSpPr>
          <p:nvPr>
            <p:ph type="dt" sz="quarter"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0AEF56DA-552C-2944-814E-E66300B2817D}" type="slidenum">
              <a:rPr lang="en-US" smtClean="0"/>
              <a:pPr>
                <a:defRPr/>
              </a:pPr>
              <a:t>9</a:t>
            </a:fld>
            <a:endParaRPr lang="en-US"/>
          </a:p>
        </p:txBody>
      </p:sp>
      <p:pic>
        <p:nvPicPr>
          <p:cNvPr id="19462"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2000" y="3429000"/>
            <a:ext cx="8153400" cy="2678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4931</TotalTime>
  <Words>1448</Words>
  <Application>Microsoft Office PowerPoint</Application>
  <PresentationFormat>On-screen Show (4:3)</PresentationFormat>
  <Paragraphs>257</Paragraphs>
  <Slides>34</Slides>
  <Notes>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ＭＳ Ｐゴシック</vt:lpstr>
      <vt:lpstr>Arial</vt:lpstr>
      <vt:lpstr>Cooper Black</vt:lpstr>
      <vt:lpstr>Courier</vt:lpstr>
      <vt:lpstr>Tahoma</vt:lpstr>
      <vt:lpstr>Times New Roman</vt:lpstr>
      <vt:lpstr>Trebuchet MS</vt:lpstr>
      <vt:lpstr>Wingdings</vt:lpstr>
      <vt:lpstr>Blueprint</vt:lpstr>
      <vt:lpstr>Object-Oriented Programming</vt:lpstr>
      <vt:lpstr>Goals, Principles and Patterns</vt:lpstr>
      <vt:lpstr>Terminology</vt:lpstr>
      <vt:lpstr>Goals 1</vt:lpstr>
      <vt:lpstr>Goals 2</vt:lpstr>
      <vt:lpstr>Goals 3</vt:lpstr>
      <vt:lpstr>Goals 4</vt:lpstr>
      <vt:lpstr>Object-Oriented Design Principles</vt:lpstr>
      <vt:lpstr>Object-Oriented Design Principles</vt:lpstr>
      <vt:lpstr>Modularity</vt:lpstr>
      <vt:lpstr>Java Modularity: Class</vt:lpstr>
      <vt:lpstr>Abstraction</vt:lpstr>
      <vt:lpstr>Abstract Data Types</vt:lpstr>
      <vt:lpstr>Encapsulation</vt:lpstr>
      <vt:lpstr>Encapsulation</vt:lpstr>
      <vt:lpstr>Java Documentation</vt:lpstr>
      <vt:lpstr>Design Patterns</vt:lpstr>
      <vt:lpstr>Design Patterns</vt:lpstr>
      <vt:lpstr>Object-Oriented Software Design</vt:lpstr>
      <vt:lpstr>Unified Modeling Language (UML)</vt:lpstr>
      <vt:lpstr>Class Definitions 1</vt:lpstr>
      <vt:lpstr>Class Definitions 2</vt:lpstr>
      <vt:lpstr>Constructors</vt:lpstr>
      <vt:lpstr>Inheritance</vt:lpstr>
      <vt:lpstr>Inheritance 1</vt:lpstr>
      <vt:lpstr>Inheritance 2</vt:lpstr>
      <vt:lpstr>Inheritance</vt:lpstr>
      <vt:lpstr>Inheritance Hierarchies</vt:lpstr>
      <vt:lpstr>Java Inheritance</vt:lpstr>
      <vt:lpstr>Subclass Declaration Syntax</vt:lpstr>
      <vt:lpstr>Inheritance</vt:lpstr>
      <vt:lpstr>Inheritance and Constructors 1</vt:lpstr>
      <vt:lpstr>Inheritance and Constructors 2</vt:lpstr>
      <vt:lpstr>Inheritance and Constructors 3</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Roberto Tamassia</dc:creator>
  <cp:lastModifiedBy>Kimberly Davis</cp:lastModifiedBy>
  <cp:revision>232</cp:revision>
  <cp:lastPrinted>2019-03-11T07:53:52Z</cp:lastPrinted>
  <dcterms:created xsi:type="dcterms:W3CDTF">2002-01-21T02:22:10Z</dcterms:created>
  <dcterms:modified xsi:type="dcterms:W3CDTF">2020-03-09T21:53:50Z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90</vt:i4>
  </property>
  <property fmtid="{D5CDD505-2E9C-101B-9397-08002B2CF9AE}" pid="5" name="ScreenSize">
    <vt:i4>2</vt:i4>
  </property>
  <property fmtid="{D5CDD505-2E9C-101B-9397-08002B2CF9AE}" pid="6" name="ScreenUsage">
    <vt:i4>2</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C:\Work\html</vt:lpwstr>
  </property>
</Properties>
</file>