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1" r:id="rId3"/>
    <p:sldId id="334" r:id="rId4"/>
    <p:sldId id="412" r:id="rId5"/>
    <p:sldId id="335" r:id="rId6"/>
    <p:sldId id="413" r:id="rId7"/>
    <p:sldId id="420" r:id="rId8"/>
    <p:sldId id="419" r:id="rId9"/>
    <p:sldId id="336" r:id="rId10"/>
    <p:sldId id="416" r:id="rId11"/>
    <p:sldId id="414" r:id="rId12"/>
    <p:sldId id="415" r:id="rId13"/>
    <p:sldId id="337" r:id="rId14"/>
    <p:sldId id="417" r:id="rId15"/>
    <p:sldId id="421" r:id="rId1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A8A2071-FA37-404C-A2C5-C628E6B26AF0}">
          <p14:sldIdLst>
            <p14:sldId id="256"/>
          </p14:sldIdLst>
        </p14:section>
        <p14:section name="2.4 Exceptions" id="{1C257197-96EF-2142-9BBC-B3F2D1E51847}">
          <p14:sldIdLst>
            <p14:sldId id="411"/>
            <p14:sldId id="334"/>
            <p14:sldId id="412"/>
            <p14:sldId id="335"/>
            <p14:sldId id="413"/>
            <p14:sldId id="420"/>
            <p14:sldId id="419"/>
            <p14:sldId id="336"/>
            <p14:sldId id="416"/>
            <p14:sldId id="414"/>
            <p14:sldId id="415"/>
            <p14:sldId id="337"/>
            <p14:sldId id="417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482CC7-8F90-8544-ABC2-C5C23E335D7B}" type="datetime1">
              <a:rPr lang="en-US" smtClean="0"/>
              <a:t>9/25/2019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2BCEEC2E-165A-3847-891D-7C7BF3BF2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985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B12E0A7-D08C-7D4F-BD91-51912191B118}" type="datetime1">
              <a:rPr lang="en-US" smtClean="0"/>
              <a:t>9/25/2019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447EB3C-B099-324C-AEBE-8EE9DCF52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658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47EB3C-B099-324C-AEBE-8EE9DCF52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F293D90-32DE-6242-B203-3CAD1B62491E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749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992D4-1D8F-4644-A6B7-780BF256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97138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13EE-617C-D445-B2E3-7E9431B7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2E011-1EF7-A540-B807-13C6E490E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A00F-649F-D849-B98B-73D395F89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EF18-506E-704B-8A09-F8FE3A95B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3669D-B982-EC4A-A4EA-B436F395D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63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7728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F1BC844-AFEC-094B-A5F6-B4A331A7F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600200"/>
            <a:ext cx="77724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Object-Oriented Programming</a:t>
            </a:r>
          </a:p>
        </p:txBody>
      </p:sp>
      <p:sp>
        <p:nvSpPr>
          <p:cNvPr id="10242" name="Date Placeholder 135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3" name="Slide Number Placeholder 1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BFB6E8-ABED-F84B-BA06-B3B72BDBA47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4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Object-Oriented Programming</a:t>
            </a:r>
          </a:p>
        </p:txBody>
      </p:sp>
      <p:pic>
        <p:nvPicPr>
          <p:cNvPr id="10245" name="Picture 2" descr="574372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2632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" descr="200415231-00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455988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400" dirty="0"/>
              <a:t>It is often convenient to instantiate an exception object at the time the exception has to be thrown. Thus, a throw statement is typically written as follows: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" pitchFamily="2" charset="0"/>
              </a:rPr>
              <a:t>throw new </a:t>
            </a:r>
            <a:r>
              <a:rPr lang="en-US" sz="2400" b="1" dirty="0" err="1">
                <a:latin typeface="Courier" pitchFamily="2" charset="0"/>
              </a:rPr>
              <a:t>exceptionType</a:t>
            </a:r>
            <a:r>
              <a:rPr lang="en-US" sz="2400" b="1" dirty="0">
                <a:latin typeface="Courier" pitchFamily="2" charset="0"/>
              </a:rPr>
              <a:t>(parameters);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b="1" dirty="0" err="1">
                <a:latin typeface="Courier" pitchFamily="2" charset="0"/>
              </a:rPr>
              <a:t>exceptionType</a:t>
            </a:r>
            <a:r>
              <a:rPr lang="en-US" sz="2400" dirty="0"/>
              <a:t> is the type of the exception and the parameters are sent to that type’s constructor.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565231" cy="375103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Throwing an 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9750" y="1690612"/>
            <a:ext cx="4476750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sz="2500" b="1" i="1" dirty="0" err="1">
                <a:latin typeface="Courier" charset="0"/>
                <a:ea typeface="Courier" charset="0"/>
                <a:cs typeface="Courier" charset="0"/>
              </a:rPr>
              <a:t>exceptionObject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463575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79" y="290162"/>
            <a:ext cx="7565231" cy="375103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Throwing an Exception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51" y="2053011"/>
            <a:ext cx="7494359" cy="24006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if (amount &gt; balance)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throw new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IllegalArgumentException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           “Amount exceeds balance”);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balance = balance – amount;</a:t>
            </a:r>
          </a:p>
        </p:txBody>
      </p:sp>
      <p:sp>
        <p:nvSpPr>
          <p:cNvPr id="6" name="Line Callout 1 5"/>
          <p:cNvSpPr/>
          <p:nvPr/>
        </p:nvSpPr>
        <p:spPr>
          <a:xfrm flipH="1">
            <a:off x="5619750" y="477714"/>
            <a:ext cx="2286000" cy="1143000"/>
          </a:xfrm>
          <a:prstGeom prst="borderCallout1">
            <a:avLst>
              <a:gd name="adj1" fmla="val 18750"/>
              <a:gd name="adj2" fmla="val -8333"/>
              <a:gd name="adj3" fmla="val 250475"/>
              <a:gd name="adj4" fmla="val 3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Can be constructed with an error message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33760" y="4909046"/>
            <a:ext cx="2857500" cy="1143000"/>
          </a:xfrm>
          <a:prstGeom prst="borderCallout1">
            <a:avLst>
              <a:gd name="adj1" fmla="val 18750"/>
              <a:gd name="adj2" fmla="val -8333"/>
              <a:gd name="adj3" fmla="val -144462"/>
              <a:gd name="adj4" fmla="val 3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A new </a:t>
            </a:r>
            <a:r>
              <a:rPr lang="en-US" sz="2000" dirty="0">
                <a:solidFill>
                  <a:srgbClr val="000000"/>
                </a:solidFill>
              </a:rPr>
              <a:t>Exception object </a:t>
            </a:r>
            <a:r>
              <a:rPr lang="en-US" sz="2000">
                <a:solidFill>
                  <a:srgbClr val="000000"/>
                </a:solidFill>
              </a:rPr>
              <a:t>is constructed </a:t>
            </a:r>
            <a:r>
              <a:rPr lang="en-US" sz="2000" dirty="0">
                <a:solidFill>
                  <a:srgbClr val="000000"/>
                </a:solidFill>
              </a:rPr>
              <a:t>then thrown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10250" y="4762500"/>
            <a:ext cx="2544365" cy="1143000"/>
          </a:xfrm>
          <a:prstGeom prst="borderCallout1">
            <a:avLst>
              <a:gd name="adj1" fmla="val 18750"/>
              <a:gd name="adj2" fmla="val -8333"/>
              <a:gd name="adj3" fmla="val -30538"/>
              <a:gd name="adj4" fmla="val -4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Not executed when the exception </a:t>
            </a:r>
            <a:r>
              <a:rPr lang="en-US" sz="2000">
                <a:solidFill>
                  <a:srgbClr val="000000"/>
                </a:solidFill>
              </a:rPr>
              <a:t>is thrown</a:t>
            </a:r>
          </a:p>
        </p:txBody>
      </p:sp>
    </p:spTree>
    <p:extLst>
      <p:ext uri="{BB962C8B-B14F-4D97-AF65-F5344CB8AC3E}">
        <p14:creationId xmlns:p14="http://schemas.microsoft.com/office/powerpoint/2010/main" val="68792822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throws Clause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495800"/>
          </a:xfrm>
        </p:spPr>
        <p:txBody>
          <a:bodyPr/>
          <a:lstStyle/>
          <a:p>
            <a:r>
              <a:rPr lang="en-US" sz="2400" dirty="0"/>
              <a:t>When a method is declared, it is possible to explicitly declare, as part of its signature, the possibility that a particular exception type may be thrown during a call to that method. </a:t>
            </a:r>
          </a:p>
          <a:p>
            <a:r>
              <a:rPr lang="en-US" sz="2400" dirty="0"/>
              <a:t>The syntax for declaring possible exceptions in a method signature relies on the keyword </a:t>
            </a:r>
            <a:r>
              <a:rPr lang="en-US" sz="2400" b="1" dirty="0">
                <a:latin typeface="Courier" pitchFamily="2" charset="0"/>
              </a:rPr>
              <a:t>throws</a:t>
            </a:r>
            <a:r>
              <a:rPr lang="en-US" sz="2400" dirty="0"/>
              <a:t> (not to be confused with an actual </a:t>
            </a:r>
            <a:r>
              <a:rPr lang="en-US" sz="2400" b="1" dirty="0">
                <a:latin typeface="Courier" pitchFamily="2" charset="0"/>
              </a:rPr>
              <a:t>throw</a:t>
            </a:r>
            <a:r>
              <a:rPr lang="en-US" sz="2400" dirty="0"/>
              <a:t> statement).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throws Clause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495800"/>
          </a:xfrm>
        </p:spPr>
        <p:txBody>
          <a:bodyPr/>
          <a:lstStyle/>
          <a:p>
            <a:r>
              <a:rPr lang="en-US" dirty="0"/>
              <a:t>For example, the </a:t>
            </a:r>
            <a:r>
              <a:rPr lang="en-US" b="1" dirty="0" err="1">
                <a:latin typeface="Courier" pitchFamily="2" charset="0"/>
              </a:rPr>
              <a:t>parseInt</a:t>
            </a:r>
            <a:r>
              <a:rPr lang="en-US" dirty="0"/>
              <a:t> method of the </a:t>
            </a:r>
            <a:r>
              <a:rPr lang="en-US" b="1" dirty="0">
                <a:latin typeface="Courier" pitchFamily="2" charset="0"/>
              </a:rPr>
              <a:t>Integer</a:t>
            </a:r>
            <a:r>
              <a:rPr lang="en-US" dirty="0"/>
              <a:t> class has the following formal signature: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latin typeface="Courier" pitchFamily="2" charset="0"/>
              </a:rPr>
              <a:t>public static int </a:t>
            </a:r>
            <a:r>
              <a:rPr lang="en-US" sz="2400" b="1" dirty="0" err="1">
                <a:latin typeface="Courier" pitchFamily="2" charset="0"/>
              </a:rPr>
              <a:t>parseInt</a:t>
            </a:r>
            <a:r>
              <a:rPr lang="en-US" sz="2400" b="1" dirty="0">
                <a:latin typeface="Courier" pitchFamily="2" charset="0"/>
              </a:rPr>
              <a:t>(String s)</a:t>
            </a:r>
            <a:br>
              <a:rPr lang="en-US" sz="2400" b="1" dirty="0">
                <a:latin typeface="Courier" pitchFamily="2" charset="0"/>
              </a:rPr>
            </a:br>
            <a:r>
              <a:rPr lang="en-US" sz="2400" b="1" dirty="0">
                <a:latin typeface="Courier" pitchFamily="2" charset="0"/>
              </a:rPr>
              <a:t>            throws </a:t>
            </a:r>
            <a:r>
              <a:rPr lang="en-US" sz="2400" b="1" dirty="0" err="1">
                <a:latin typeface="Courier" pitchFamily="2" charset="0"/>
              </a:rPr>
              <a:t>NumberFormatException</a:t>
            </a:r>
            <a:r>
              <a:rPr lang="en-US" sz="2400" b="1" dirty="0">
                <a:latin typeface="Courier" pitchFamily="2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5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85" y="290162"/>
            <a:ext cx="7565231" cy="375103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Throws Clause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50" y="1397421"/>
            <a:ext cx="7687865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readData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throws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FileNotFoundException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NumberFormatException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838200" y="3657600"/>
            <a:ext cx="3496866" cy="1524000"/>
          </a:xfrm>
          <a:prstGeom prst="borderCallout1">
            <a:avLst>
              <a:gd name="adj1" fmla="val 18750"/>
              <a:gd name="adj2" fmla="val -8333"/>
              <a:gd name="adj3" fmla="val -94908"/>
              <a:gd name="adj4" fmla="val 38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000000"/>
                </a:solidFill>
              </a:rPr>
              <a:t>You </a:t>
            </a:r>
            <a:r>
              <a:rPr lang="en-US" sz="2500" i="1" dirty="0">
                <a:solidFill>
                  <a:srgbClr val="000000"/>
                </a:solidFill>
              </a:rPr>
              <a:t>must</a:t>
            </a:r>
            <a:r>
              <a:rPr lang="en-US" sz="2500" dirty="0">
                <a:solidFill>
                  <a:srgbClr val="000000"/>
                </a:solidFill>
              </a:rPr>
              <a:t> specify all </a:t>
            </a:r>
            <a:r>
              <a:rPr lang="en-US" sz="2500" i="1" dirty="0">
                <a:solidFill>
                  <a:srgbClr val="000000"/>
                </a:solidFill>
              </a:rPr>
              <a:t>checked</a:t>
            </a:r>
            <a:r>
              <a:rPr lang="en-US" sz="2500" dirty="0">
                <a:solidFill>
                  <a:srgbClr val="000000"/>
                </a:solidFill>
              </a:rPr>
              <a:t> exceptions that this method may throw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619750" y="3238500"/>
            <a:ext cx="3067050" cy="1333500"/>
          </a:xfrm>
          <a:prstGeom prst="borderCallout1">
            <a:avLst>
              <a:gd name="adj1" fmla="val 18750"/>
              <a:gd name="adj2" fmla="val -8333"/>
              <a:gd name="adj3" fmla="val -47578"/>
              <a:gd name="adj4" fmla="val -19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You may also list </a:t>
            </a:r>
            <a:r>
              <a:rPr lang="en-US" sz="2800" i="1" dirty="0">
                <a:solidFill>
                  <a:srgbClr val="000000"/>
                </a:solidFill>
              </a:rPr>
              <a:t>unchecked</a:t>
            </a:r>
            <a:r>
              <a:rPr lang="en-US" sz="2800" dirty="0">
                <a:solidFill>
                  <a:srgbClr val="000000"/>
                </a:solidFill>
              </a:rPr>
              <a:t> exceptions</a:t>
            </a:r>
          </a:p>
        </p:txBody>
      </p:sp>
    </p:spTree>
    <p:extLst>
      <p:ext uri="{BB962C8B-B14F-4D97-AF65-F5344CB8AC3E}">
        <p14:creationId xmlns:p14="http://schemas.microsoft.com/office/powerpoint/2010/main" val="31114320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CF9C-5AC4-D843-8FC2-51F8856D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6E08-0669-B142-925B-E0379ECB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4E5B-517C-F84C-9093-936C6E9C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FAB-594D-7442-A7E0-EEADD714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5FCF-EC2B-0142-92DD-E079B79D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r>
              <a:rPr lang="en-US" sz="2400" dirty="0"/>
              <a:t>Exceptions are unexpected events that occur during the execution of a program.</a:t>
            </a:r>
          </a:p>
          <a:p>
            <a:r>
              <a:rPr lang="en-US" sz="2400" dirty="0"/>
              <a:t>An exception might result due to an unavailable resource, unexpected input from a user, or simply a logical error on the part of the programmer.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r>
              <a:rPr lang="en-US" sz="2400" dirty="0"/>
              <a:t>In Java, exceptions are objects that can be </a:t>
            </a:r>
            <a:r>
              <a:rPr lang="en-US" sz="2400" b="1" dirty="0"/>
              <a:t>thrown</a:t>
            </a:r>
            <a:r>
              <a:rPr lang="en-US" sz="2400" dirty="0"/>
              <a:t> by code that encounters an unexpected situation. </a:t>
            </a:r>
          </a:p>
          <a:p>
            <a:r>
              <a:rPr lang="en-US" sz="2400" dirty="0"/>
              <a:t>An exception may also be </a:t>
            </a:r>
            <a:r>
              <a:rPr lang="en-US" sz="2400" b="1" dirty="0"/>
              <a:t>caught</a:t>
            </a:r>
            <a:r>
              <a:rPr lang="en-US" sz="2400" dirty="0"/>
              <a:t> by a surrounding block of code that “handles” the problem. </a:t>
            </a:r>
          </a:p>
          <a:p>
            <a:r>
              <a:rPr lang="en-US" sz="2400" dirty="0"/>
              <a:t>If uncaught, an exception causes the virtual machine to stop executing the program and to report an appropriate message to the console.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17" y="2798135"/>
            <a:ext cx="5888965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r>
              <a:rPr lang="en-US" sz="2400" dirty="0"/>
              <a:t>The general methodology for handling exceptions is 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b="1" dirty="0"/>
              <a:t>try-catch </a:t>
            </a:r>
            <a:r>
              <a:rPr lang="en-US" sz="2400" dirty="0"/>
              <a:t>construct in which a guarded fragment </a:t>
            </a:r>
            <a:br>
              <a:rPr lang="en-US" sz="2400" dirty="0"/>
            </a:br>
            <a:r>
              <a:rPr lang="en-US" sz="2400" dirty="0"/>
              <a:t>of code that might throw an exception is executed.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6" y="3657600"/>
            <a:ext cx="4343400" cy="2697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116"/>
            <a:ext cx="7772400" cy="4495800"/>
          </a:xfrm>
        </p:spPr>
        <p:txBody>
          <a:bodyPr/>
          <a:lstStyle/>
          <a:p>
            <a:r>
              <a:rPr lang="en-US" sz="2400" dirty="0"/>
              <a:t>If it </a:t>
            </a:r>
            <a:r>
              <a:rPr lang="en-US" sz="2400" b="1" dirty="0">
                <a:latin typeface="Courier" pitchFamily="2" charset="0"/>
              </a:rPr>
              <a:t>throws</a:t>
            </a:r>
            <a:r>
              <a:rPr lang="en-US" sz="2400" dirty="0"/>
              <a:t> an exception, then that exception is caught by having the flow of control jump to a predefined </a:t>
            </a:r>
            <a:r>
              <a:rPr lang="en-US" sz="2400" b="1" dirty="0">
                <a:latin typeface="Courier" pitchFamily="2" charset="0"/>
              </a:rPr>
              <a:t>catch</a:t>
            </a:r>
            <a:r>
              <a:rPr lang="en-US" sz="2400" dirty="0"/>
              <a:t> block that contains the code to apply an appropriate resolution. </a:t>
            </a:r>
          </a:p>
          <a:p>
            <a:r>
              <a:rPr lang="en-US" sz="2400" dirty="0"/>
              <a:t>If no exception occurs in the guarded code, all </a:t>
            </a:r>
            <a:r>
              <a:rPr lang="en-US" sz="2400" b="1" dirty="0">
                <a:latin typeface="Courier" pitchFamily="2" charset="0"/>
              </a:rPr>
              <a:t>catch</a:t>
            </a:r>
            <a:r>
              <a:rPr lang="en-US" sz="2400" dirty="0"/>
              <a:t> blocks are ignored.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85" y="290162"/>
            <a:ext cx="7565231" cy="375103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Catching an 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41" y="1219200"/>
            <a:ext cx="7497365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try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</a:p>
          <a:p>
            <a:r>
              <a:rPr lang="en-US" sz="2500" b="1" i="1" dirty="0"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. . .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catch(</a:t>
            </a:r>
            <a:r>
              <a:rPr lang="en-US" sz="2500" b="1" i="1" dirty="0" err="1">
                <a:latin typeface="Courier" charset="0"/>
                <a:ea typeface="Courier" charset="0"/>
                <a:cs typeface="Courier" charset="0"/>
              </a:rPr>
              <a:t>ExceptionClass</a:t>
            </a:r>
            <a:r>
              <a:rPr lang="en-US" sz="2500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i="1" dirty="0" err="1">
                <a:latin typeface="Courier" charset="0"/>
                <a:ea typeface="Courier" charset="0"/>
                <a:cs typeface="Courier" charset="0"/>
              </a:rPr>
              <a:t>exceptionObject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</a:p>
          <a:p>
            <a:r>
              <a:rPr lang="en-US" sz="2500" b="1" i="1" dirty="0"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 . . .</a:t>
            </a:r>
          </a:p>
          <a:p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809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dirty="0"/>
              <a:t>Open up </a:t>
            </a:r>
            <a:r>
              <a:rPr lang="en-US" dirty="0" err="1"/>
              <a:t>sourcecode</a:t>
            </a:r>
            <a:r>
              <a:rPr lang="en-US" dirty="0"/>
              <a:t> with </a:t>
            </a:r>
            <a:r>
              <a:rPr lang="en-US" dirty="0" err="1"/>
              <a:t>BlueJ</a:t>
            </a:r>
            <a:endParaRPr lang="en-US" dirty="0"/>
          </a:p>
          <a:p>
            <a:r>
              <a:rPr lang="en-US" dirty="0"/>
              <a:t>find package </a:t>
            </a:r>
            <a:r>
              <a:rPr lang="en-US" b="1" dirty="0" err="1">
                <a:latin typeface="Courier" pitchFamily="2" charset="0"/>
              </a:rPr>
              <a:t>dsaj.design</a:t>
            </a:r>
            <a:endParaRPr lang="en-US" b="1" dirty="0">
              <a:latin typeface="Courier" pitchFamily="2" charset="0"/>
            </a:endParaRPr>
          </a:p>
          <a:p>
            <a:pPr lvl="1"/>
            <a:r>
              <a:rPr lang="en-US" dirty="0"/>
              <a:t>open </a:t>
            </a:r>
          </a:p>
          <a:p>
            <a:pPr lvl="2"/>
            <a:r>
              <a:rPr lang="en-US" dirty="0"/>
              <a:t>file </a:t>
            </a:r>
            <a:r>
              <a:rPr lang="en-US" b="1" dirty="0" err="1">
                <a:latin typeface="Courier" pitchFamily="2" charset="0"/>
              </a:rPr>
              <a:t>ExceptionDemo.java</a:t>
            </a:r>
            <a:endParaRPr lang="en-US" b="1" dirty="0">
              <a:latin typeface="Courier" pitchFamily="2" charset="0"/>
            </a:endParaRPr>
          </a:p>
          <a:p>
            <a:pPr lvl="2"/>
            <a:endParaRPr lang="en-US" b="1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AED4-DA82-584B-82D4-CA94D133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EE88-C20E-634A-AF23-00B172BF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400" dirty="0"/>
              <a:t>Exceptions originate when a piece of Java code finds some sort of problem during execution and throws an exception object. </a:t>
            </a:r>
          </a:p>
          <a:p>
            <a:r>
              <a:rPr lang="en-US" sz="2400" dirty="0"/>
              <a:t>This is done by using the </a:t>
            </a:r>
            <a:r>
              <a:rPr lang="en-US" sz="2400" b="1" dirty="0"/>
              <a:t>throw</a:t>
            </a:r>
            <a:r>
              <a:rPr lang="en-US" sz="2400" dirty="0"/>
              <a:t> keyword followed by an instance of the exception type to be thrown.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513EE-617C-D445-B2E3-7E9431B71D5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015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4930</TotalTime>
  <Words>619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Courier</vt:lpstr>
      <vt:lpstr>Tahoma</vt:lpstr>
      <vt:lpstr>Times New Roman</vt:lpstr>
      <vt:lpstr>Trebuchet MS</vt:lpstr>
      <vt:lpstr>Wingdings</vt:lpstr>
      <vt:lpstr>Blueprint</vt:lpstr>
      <vt:lpstr>Object-Oriented Programming</vt:lpstr>
      <vt:lpstr>Exceptions</vt:lpstr>
      <vt:lpstr>Exceptions 1</vt:lpstr>
      <vt:lpstr>Exceptions 2</vt:lpstr>
      <vt:lpstr>Catching Exceptions 1</vt:lpstr>
      <vt:lpstr>Catching Exceptions 2</vt:lpstr>
      <vt:lpstr>Catching an Exception</vt:lpstr>
      <vt:lpstr>Exceptions Example</vt:lpstr>
      <vt:lpstr>Throwing Exceptions 1</vt:lpstr>
      <vt:lpstr>Throwing Exceptions 2</vt:lpstr>
      <vt:lpstr>Throwing an Exception</vt:lpstr>
      <vt:lpstr>Throwing an Exception</vt:lpstr>
      <vt:lpstr>The throws Clause 1</vt:lpstr>
      <vt:lpstr>The throws Clause 2</vt:lpstr>
      <vt:lpstr>Throws Clause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acit</cp:lastModifiedBy>
  <cp:revision>232</cp:revision>
  <cp:lastPrinted>2019-03-11T07:53:52Z</cp:lastPrinted>
  <dcterms:created xsi:type="dcterms:W3CDTF">2002-01-21T02:22:10Z</dcterms:created>
  <dcterms:modified xsi:type="dcterms:W3CDTF">2019-09-25T20:41:50Z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