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405" r:id="rId3"/>
    <p:sldId id="386" r:id="rId4"/>
    <p:sldId id="388" r:id="rId5"/>
    <p:sldId id="389" r:id="rId6"/>
    <p:sldId id="411" r:id="rId7"/>
    <p:sldId id="398" r:id="rId8"/>
    <p:sldId id="370" r:id="rId9"/>
    <p:sldId id="397" r:id="rId10"/>
    <p:sldId id="371" r:id="rId11"/>
    <p:sldId id="372" r:id="rId12"/>
    <p:sldId id="401" r:id="rId13"/>
    <p:sldId id="413" r:id="rId14"/>
    <p:sldId id="373" r:id="rId15"/>
    <p:sldId id="412" r:id="rId16"/>
    <p:sldId id="414" r:id="rId17"/>
    <p:sldId id="452" r:id="rId18"/>
    <p:sldId id="375" r:id="rId19"/>
    <p:sldId id="402" r:id="rId20"/>
    <p:sldId id="408" r:id="rId21"/>
    <p:sldId id="379" r:id="rId22"/>
    <p:sldId id="410" r:id="rId23"/>
    <p:sldId id="438" r:id="rId24"/>
    <p:sldId id="439" r:id="rId25"/>
    <p:sldId id="437" r:id="rId26"/>
    <p:sldId id="376" r:id="rId27"/>
    <p:sldId id="442" r:id="rId28"/>
    <p:sldId id="441" r:id="rId29"/>
    <p:sldId id="377" r:id="rId30"/>
    <p:sldId id="380" r:id="rId31"/>
    <p:sldId id="443" r:id="rId32"/>
    <p:sldId id="440" r:id="rId33"/>
    <p:sldId id="381" r:id="rId34"/>
    <p:sldId id="403" r:id="rId35"/>
    <p:sldId id="382" r:id="rId36"/>
    <p:sldId id="406" r:id="rId37"/>
    <p:sldId id="445" r:id="rId38"/>
    <p:sldId id="378" r:id="rId3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9A18E1-7168-5241-9B7E-7924AC7726AC}">
          <p14:sldIdLst>
            <p14:sldId id="256"/>
            <p14:sldId id="405"/>
          </p14:sldIdLst>
        </p14:section>
        <p14:section name="MapsHashTables 10.2 Hash Tables" id="{74CB43DA-33B1-8045-974E-9E6C4CEBC58E}">
          <p14:sldIdLst>
            <p14:sldId id="386"/>
            <p14:sldId id="388"/>
            <p14:sldId id="389"/>
            <p14:sldId id="411"/>
          </p14:sldIdLst>
        </p14:section>
        <p14:section name="MapsHashTables 10.2.1 Hash Functions" id="{148B7E98-9539-864A-8856-34AF396038B4}">
          <p14:sldIdLst>
            <p14:sldId id="398"/>
            <p14:sldId id="370"/>
            <p14:sldId id="397"/>
            <p14:sldId id="371"/>
            <p14:sldId id="372"/>
            <p14:sldId id="401"/>
          </p14:sldIdLst>
        </p14:section>
        <p14:section name="MapsHashTables 10.2.2.x Hash Codes" id="{E8C182A5-99B2-6340-9D4A-FF48BF7E0199}">
          <p14:sldIdLst>
            <p14:sldId id="413"/>
            <p14:sldId id="373"/>
            <p14:sldId id="412"/>
            <p14:sldId id="414"/>
            <p14:sldId id="452"/>
            <p14:sldId id="375"/>
            <p14:sldId id="402"/>
          </p14:sldIdLst>
        </p14:section>
        <p14:section name="MapsHashTables 10.2.2 Collision-Handling Schemes" id="{BA627085-C4C0-0644-8FBA-A17AED54D05A}">
          <p14:sldIdLst>
            <p14:sldId id="408"/>
            <p14:sldId id="379"/>
            <p14:sldId id="410"/>
          </p14:sldIdLst>
        </p14:section>
        <p14:section name="MapsHashTables 10.2.2 Collision Separate Chaining" id="{12987B75-8D8F-E148-96BD-07D685E73D84}">
          <p14:sldIdLst>
            <p14:sldId id="438"/>
            <p14:sldId id="439"/>
          </p14:sldIdLst>
        </p14:section>
        <p14:section name="MapsHashTables 10.2.2.x Collision Linear Probing" id="{104108D4-145F-4641-A265-32F62FF7A1F6}">
          <p14:sldIdLst>
            <p14:sldId id="437"/>
            <p14:sldId id="376"/>
            <p14:sldId id="442"/>
            <p14:sldId id="441"/>
            <p14:sldId id="377"/>
            <p14:sldId id="380"/>
            <p14:sldId id="443"/>
          </p14:sldIdLst>
        </p14:section>
        <p14:section name="MapsHashTables 10.2.2 Collisions Double Hashing" id="{F9CE2904-AB56-864D-8752-E871FB5FD4E6}">
          <p14:sldIdLst>
            <p14:sldId id="440"/>
            <p14:sldId id="381"/>
            <p14:sldId id="403"/>
            <p14:sldId id="382"/>
          </p14:sldIdLst>
        </p14:section>
        <p14:section name="MapsHashtables 10.2.3 Load Factors, Rehashing and Efficiency" id="{FD2614D5-7A56-8243-AA2B-3C7FD712AA1D}">
          <p14:sldIdLst>
            <p14:sldId id="406"/>
            <p14:sldId id="445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63"/>
  </p:normalViewPr>
  <p:slideViewPr>
    <p:cSldViewPr>
      <p:cViewPr varScale="1">
        <p:scale>
          <a:sx n="108" d="100"/>
          <a:sy n="108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1A1512A-4C6D-1D49-9076-F7C77186EE9E}" type="datetime1">
              <a:rPr lang="en-US" smtClean="0"/>
              <a:t>11/25/2019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9975598-BED7-4E4C-B7F5-36361F23C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23737E1-1FAD-F34A-BFB5-1B6353CEC268}" type="datetime1">
              <a:rPr lang="en-US" smtClean="0"/>
              <a:t>11/25/2019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1D08E1E-B36E-7A4C-96FF-3394E0005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101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Hash Tables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E8E527-2740-0146-BE08-0C573FCFC5C7}" type="datetime1">
              <a:rPr lang="en-US" sz="1300" smtClean="0"/>
              <a:t>11/25/2019</a:t>
            </a:fld>
            <a:endParaRPr lang="en-US" sz="130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CE6969-90CA-9E42-ACA5-2F09F94B402B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Godlwasser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64607A-3865-0C49-BF7D-3623CB93F9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38664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Godlwasser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1E49A-E298-A84E-AD6E-6BDA603E4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Godlwasser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4C1D1-C35B-2D45-A3C7-1A4085BA5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4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5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25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25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4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Godlwasser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F655FA-3EB8-5147-BC0B-75B168A4A0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92F7AB-73BC-4E44-9E9C-D82F6E28904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Tables</a:t>
            </a:r>
          </a:p>
        </p:txBody>
      </p:sp>
      <p:sp>
        <p:nvSpPr>
          <p:cNvPr id="12293" name="Rectangle 384"/>
          <p:cNvSpPr>
            <a:spLocks noChangeArrowheads="1"/>
          </p:cNvSpPr>
          <p:nvPr/>
        </p:nvSpPr>
        <p:spPr bwMode="auto">
          <a:xfrm>
            <a:off x="5594350" y="3429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2294" name="Rectangle 385"/>
          <p:cNvSpPr>
            <a:spLocks noChangeArrowheads="1"/>
          </p:cNvSpPr>
          <p:nvPr/>
        </p:nvSpPr>
        <p:spPr bwMode="auto">
          <a:xfrm>
            <a:off x="5594350" y="3733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386"/>
          <p:cNvSpPr>
            <a:spLocks noChangeArrowheads="1"/>
          </p:cNvSpPr>
          <p:nvPr/>
        </p:nvSpPr>
        <p:spPr bwMode="auto">
          <a:xfrm>
            <a:off x="5594350" y="4038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2296" name="Rectangle 387"/>
          <p:cNvSpPr>
            <a:spLocks noChangeArrowheads="1"/>
          </p:cNvSpPr>
          <p:nvPr/>
        </p:nvSpPr>
        <p:spPr bwMode="auto">
          <a:xfrm>
            <a:off x="5594350" y="4343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2297" name="Rectangle 388"/>
          <p:cNvSpPr>
            <a:spLocks noChangeArrowheads="1"/>
          </p:cNvSpPr>
          <p:nvPr/>
        </p:nvSpPr>
        <p:spPr bwMode="auto">
          <a:xfrm>
            <a:off x="5594350" y="4648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392"/>
          <p:cNvSpPr txBox="1">
            <a:spLocks noChangeArrowheads="1"/>
          </p:cNvSpPr>
          <p:nvPr/>
        </p:nvSpPr>
        <p:spPr bwMode="auto">
          <a:xfrm>
            <a:off x="5257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2299" name="Text Box 393"/>
          <p:cNvSpPr txBox="1">
            <a:spLocks noChangeArrowheads="1"/>
          </p:cNvSpPr>
          <p:nvPr/>
        </p:nvSpPr>
        <p:spPr bwMode="auto">
          <a:xfrm>
            <a:off x="5257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2300" name="Text Box 394"/>
          <p:cNvSpPr txBox="1">
            <a:spLocks noChangeArrowheads="1"/>
          </p:cNvSpPr>
          <p:nvPr/>
        </p:nvSpPr>
        <p:spPr bwMode="auto">
          <a:xfrm>
            <a:off x="5257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2301" name="Text Box 395"/>
          <p:cNvSpPr txBox="1">
            <a:spLocks noChangeArrowheads="1"/>
          </p:cNvSpPr>
          <p:nvPr/>
        </p:nvSpPr>
        <p:spPr bwMode="auto">
          <a:xfrm>
            <a:off x="5257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2302" name="Text Box 396"/>
          <p:cNvSpPr txBox="1">
            <a:spLocks noChangeArrowheads="1"/>
          </p:cNvSpPr>
          <p:nvPr/>
        </p:nvSpPr>
        <p:spPr bwMode="auto">
          <a:xfrm>
            <a:off x="525780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2303" name="AutoShape 401"/>
          <p:cNvSpPr>
            <a:spLocks noChangeArrowheads="1"/>
          </p:cNvSpPr>
          <p:nvPr/>
        </p:nvSpPr>
        <p:spPr bwMode="auto">
          <a:xfrm>
            <a:off x="6172200" y="46482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/>
              <a:t>451-22-0004</a:t>
            </a:r>
          </a:p>
        </p:txBody>
      </p:sp>
      <p:sp>
        <p:nvSpPr>
          <p:cNvPr id="12304" name="AutoShape 402"/>
          <p:cNvSpPr>
            <a:spLocks noChangeArrowheads="1"/>
          </p:cNvSpPr>
          <p:nvPr/>
        </p:nvSpPr>
        <p:spPr bwMode="auto">
          <a:xfrm>
            <a:off x="6172200" y="4038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/>
              <a:t>981-10-0002</a:t>
            </a:r>
          </a:p>
        </p:txBody>
      </p:sp>
      <p:sp>
        <p:nvSpPr>
          <p:cNvPr id="12305" name="Line 403"/>
          <p:cNvSpPr>
            <a:spLocks noChangeShapeType="1"/>
          </p:cNvSpPr>
          <p:nvPr/>
        </p:nvSpPr>
        <p:spPr bwMode="auto">
          <a:xfrm>
            <a:off x="5746750" y="48006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406"/>
          <p:cNvSpPr>
            <a:spLocks noChangeArrowheads="1"/>
          </p:cNvSpPr>
          <p:nvPr/>
        </p:nvSpPr>
        <p:spPr bwMode="auto">
          <a:xfrm>
            <a:off x="6172200" y="37338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/>
              <a:t>025-61-0001</a:t>
            </a:r>
          </a:p>
        </p:txBody>
      </p:sp>
      <p:sp>
        <p:nvSpPr>
          <p:cNvPr id="12307" name="Line 407"/>
          <p:cNvSpPr>
            <a:spLocks noChangeShapeType="1"/>
          </p:cNvSpPr>
          <p:nvPr/>
        </p:nvSpPr>
        <p:spPr bwMode="auto">
          <a:xfrm>
            <a:off x="5746750" y="38862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408"/>
          <p:cNvSpPr>
            <a:spLocks noChangeShapeType="1"/>
          </p:cNvSpPr>
          <p:nvPr/>
        </p:nvSpPr>
        <p:spPr bwMode="auto">
          <a:xfrm>
            <a:off x="5715000" y="4191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2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D8BCE-817E-F645-A191-BDDDAF963EAE}"/>
              </a:ext>
            </a:extLst>
          </p:cNvPr>
          <p:cNvSpPr txBox="1"/>
          <p:nvPr/>
        </p:nvSpPr>
        <p:spPr>
          <a:xfrm>
            <a:off x="1295400" y="3505200"/>
            <a:ext cx="990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773658-3948-9A40-92D0-7A6F00EA8B40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4343400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design a hash table for a map storing entries as (SSN, Name), where SSN (social security number) is a nine-digit positive integer</a:t>
            </a:r>
          </a:p>
          <a:p>
            <a:pPr eaLnBrk="1" hangingPunct="1"/>
            <a:r>
              <a:rPr lang="en-US" sz="2400">
                <a:latin typeface="Tahoma" charset="0"/>
              </a:rPr>
              <a:t>Our hash table uses an array of size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 b="1" i="1">
                <a:latin typeface="Symbol" charset="0"/>
              </a:rPr>
              <a:t> </a:t>
            </a:r>
            <a:r>
              <a:rPr lang="en-US" sz="2400">
                <a:latin typeface="Symbol" charset="0"/>
              </a:rPr>
              <a:t>= </a:t>
            </a:r>
            <a:r>
              <a:rPr lang="en-US" sz="2400">
                <a:latin typeface="Times New Roman" charset="0"/>
              </a:rPr>
              <a:t>10,000</a:t>
            </a:r>
            <a:r>
              <a:rPr lang="en-US" sz="2400">
                <a:latin typeface="Tahoma" charset="0"/>
              </a:rPr>
              <a:t> and the hash function</a:t>
            </a:r>
            <a:br>
              <a:rPr lang="en-US" sz="2400">
                <a:latin typeface="Tahoma" charset="0"/>
              </a:rPr>
            </a:br>
            <a:r>
              <a:rPr lang="en-US" sz="2400" b="1" i="1">
                <a:latin typeface="Times New Roman" charset="0"/>
              </a:rPr>
              <a:t>h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Symbol" charset="0"/>
              </a:rPr>
              <a:t> = </a:t>
            </a:r>
            <a:r>
              <a:rPr lang="en-US" sz="2400">
                <a:latin typeface="Times New Roman" charset="0"/>
              </a:rPr>
              <a:t>last four digits of </a:t>
            </a:r>
            <a:r>
              <a:rPr lang="en-US" sz="2400" b="1" i="1">
                <a:latin typeface="Times New Roman" charset="0"/>
              </a:rPr>
              <a:t>x</a:t>
            </a:r>
          </a:p>
        </p:txBody>
      </p:sp>
      <p:grpSp>
        <p:nvGrpSpPr>
          <p:cNvPr id="14342" name="Group 30"/>
          <p:cNvGrpSpPr>
            <a:grpSpLocks/>
          </p:cNvGrpSpPr>
          <p:nvPr/>
        </p:nvGrpSpPr>
        <p:grpSpPr bwMode="auto">
          <a:xfrm>
            <a:off x="5257800" y="1828800"/>
            <a:ext cx="2978150" cy="3200400"/>
            <a:chOff x="2496" y="1488"/>
            <a:chExt cx="1876" cy="2016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6"/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ym typeface="Symbol" charset="0"/>
              </a:endParaRPr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4354" name="Text Box 14"/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4355" name="Text Box 15"/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4356" name="Text Box 16"/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4357" name="Text Box 17"/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>
                  <a:latin typeface="Times New Roman" charset="0"/>
                </a:rPr>
                <a:t>9997</a:t>
              </a:r>
            </a:p>
          </p:txBody>
        </p:sp>
        <p:sp>
          <p:nvSpPr>
            <p:cNvPr id="14358" name="Text Box 18"/>
            <p:cNvSpPr txBox="1">
              <a:spLocks noChangeArrowheads="1"/>
            </p:cNvSpPr>
            <p:nvPr/>
          </p:nvSpPr>
          <p:spPr bwMode="auto">
            <a:xfrm>
              <a:off x="2496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9998</a:t>
              </a:r>
            </a:p>
          </p:txBody>
        </p:sp>
        <p:sp>
          <p:nvSpPr>
            <p:cNvPr id="14359" name="Text Box 19"/>
            <p:cNvSpPr txBox="1">
              <a:spLocks noChangeArrowheads="1"/>
            </p:cNvSpPr>
            <p:nvPr/>
          </p:nvSpPr>
          <p:spPr bwMode="auto">
            <a:xfrm>
              <a:off x="2496" y="321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9999</a:t>
              </a:r>
            </a:p>
          </p:txBody>
        </p:sp>
        <p:sp>
          <p:nvSpPr>
            <p:cNvPr id="14360" name="Text Box 20"/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…</a:t>
              </a:r>
            </a:p>
          </p:txBody>
        </p:sp>
        <p:sp>
          <p:nvSpPr>
            <p:cNvPr id="14361" name="AutoShape 21"/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451-22-0004</a:t>
              </a:r>
            </a:p>
          </p:txBody>
        </p:sp>
        <p:sp>
          <p:nvSpPr>
            <p:cNvPr id="14362" name="AutoShape 22"/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981-10-0002</a:t>
              </a:r>
            </a:p>
          </p:txBody>
        </p:sp>
        <p:sp>
          <p:nvSpPr>
            <p:cNvPr id="14363" name="Line 24"/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AutoShape 25"/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200-75-9998</a:t>
              </a:r>
            </a:p>
          </p:txBody>
        </p:sp>
        <p:sp>
          <p:nvSpPr>
            <p:cNvPr id="14365" name="Line 26"/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utoShape 27"/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025-61-0001</a:t>
              </a:r>
            </a:p>
          </p:txBody>
        </p:sp>
        <p:sp>
          <p:nvSpPr>
            <p:cNvPr id="14367" name="Line 28"/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29"/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3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Functions 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72400" cy="4267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hash function is usually specified as the composition of two functions: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code</a:t>
            </a:r>
            <a:r>
              <a:rPr lang="en-US" sz="2400" dirty="0">
                <a:latin typeface="Tahoma" charset="0"/>
              </a:rPr>
              <a:t>: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 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baseline="-25000" dirty="0">
                <a:latin typeface="Times New Roman" charset="0"/>
              </a:rPr>
              <a:t>1</a:t>
            </a:r>
            <a:r>
              <a:rPr lang="en-US" sz="2400" dirty="0">
                <a:latin typeface="Times New Roman" charset="0"/>
              </a:rPr>
              <a:t>: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>
                <a:latin typeface="Times New Roman" charset="0"/>
              </a:rPr>
              <a:t>keys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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>
                <a:latin typeface="Times New Roman" charset="0"/>
              </a:rPr>
              <a:t>integers</a:t>
            </a:r>
          </a:p>
          <a:p>
            <a:pPr lvl="2" eaLnBrk="1" hangingPunct="1"/>
            <a:r>
              <a:rPr lang="en-US" sz="1600" dirty="0">
                <a:latin typeface="Times New Roman" charset="0"/>
              </a:rPr>
              <a:t>Maps a key k to an integer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	Compression function</a:t>
            </a:r>
            <a:r>
              <a:rPr lang="en-US" sz="2400" dirty="0">
                <a:latin typeface="Tahoma" charset="0"/>
              </a:rPr>
              <a:t>: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 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baseline="-25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: integers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</a:t>
            </a:r>
            <a:r>
              <a:rPr lang="en-US" sz="2400" dirty="0">
                <a:latin typeface="Times New Roman" charset="0"/>
              </a:rPr>
              <a:t> [0,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="1" i="1" dirty="0">
                <a:latin typeface="Symbol" charset="0"/>
              </a:rPr>
              <a:t> </a:t>
            </a:r>
            <a:r>
              <a:rPr lang="en-US" sz="2400" dirty="0">
                <a:latin typeface="Symbol" charset="0"/>
              </a:rPr>
              <a:t>-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pPr lvl="2" eaLnBrk="1" hangingPunct="1"/>
            <a:r>
              <a:rPr lang="en-US" dirty="0">
                <a:latin typeface="Times New Roman" charset="0"/>
              </a:rPr>
              <a:t>maps the hash code to an integer within  a range of  [0, N-1]</a:t>
            </a:r>
          </a:p>
        </p:txBody>
      </p:sp>
      <p:sp>
        <p:nvSpPr>
          <p:cNvPr id="2056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205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4AD76-D02D-9943-A761-B47B0E978146}" type="slidenum">
              <a:rPr lang="en-US" sz="1400"/>
              <a:pPr eaLnBrk="1" hangingPunct="1"/>
              <a:t>11</a:t>
            </a:fld>
            <a:endParaRPr lang="en-US" sz="140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7239000" y="228600"/>
          <a:ext cx="15636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Clip" r:id="rId3" imgW="1585440" imgH="1854720" progId="MS_ClipArt_Gallery.2">
                  <p:embed/>
                </p:oleObj>
              </mc:Choice>
              <mc:Fallback>
                <p:oleObj name="Clip" r:id="rId3" imgW="1585440" imgH="18547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636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1C37-04A5-3A49-A600-A6F4F628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Parts of Hash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6E9D-19C8-4F47-B457-5372DC14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A8EA-0C77-5747-AE86-96B1340C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450C-0273-9344-890F-E285D6D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AF9B0-FCC6-7F4D-B732-7C58FF18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991"/>
            <a:ext cx="6096000" cy="393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E160F1-BB4D-DB45-8730-2C45B1C298EE}"/>
              </a:ext>
            </a:extLst>
          </p:cNvPr>
          <p:cNvSpPr txBox="1"/>
          <p:nvPr/>
        </p:nvSpPr>
        <p:spPr>
          <a:xfrm>
            <a:off x="304800" y="599499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p. 411</a:t>
            </a:r>
          </a:p>
        </p:txBody>
      </p:sp>
    </p:spTree>
    <p:extLst>
      <p:ext uri="{BB962C8B-B14F-4D97-AF65-F5344CB8AC3E}">
        <p14:creationId xmlns:p14="http://schemas.microsoft.com/office/powerpoint/2010/main" val="31373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CAE298-5A12-8E4E-822C-467F3AE42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Codes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2B2732-FDDD-4E4C-8C4D-97BA9D6F6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10.2.1.x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001E-C587-1F4E-BB29-310B26AF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B0DB-19BB-8444-B3D7-A3434D6726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65A6-2FE7-9546-BAF1-462B06A007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83E56-AC81-1D4E-99F4-AFC0523DEAF6}"/>
              </a:ext>
            </a:extLst>
          </p:cNvPr>
          <p:cNvSpPr txBox="1"/>
          <p:nvPr/>
        </p:nvSpPr>
        <p:spPr>
          <a:xfrm>
            <a:off x="685800" y="5486400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412</a:t>
            </a:r>
          </a:p>
        </p:txBody>
      </p:sp>
    </p:spTree>
    <p:extLst>
      <p:ext uri="{BB962C8B-B14F-4D97-AF65-F5344CB8AC3E}">
        <p14:creationId xmlns:p14="http://schemas.microsoft.com/office/powerpoint/2010/main" val="408019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Memory address</a:t>
            </a:r>
            <a:r>
              <a:rPr lang="en-US" sz="2800" dirty="0">
                <a:ea typeface="+mn-ea"/>
              </a:rPr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We reinterpret the memory address of the key object as an integer (</a:t>
            </a:r>
            <a:r>
              <a:rPr lang="en-US" sz="2400" b="1" dirty="0"/>
              <a:t>default</a:t>
            </a:r>
            <a:r>
              <a:rPr lang="en-US" sz="2400" dirty="0"/>
              <a:t> hash code of </a:t>
            </a:r>
            <a:r>
              <a:rPr lang="en-US" sz="2400" b="1" dirty="0"/>
              <a:t>all</a:t>
            </a:r>
            <a:r>
              <a:rPr lang="en-US" sz="2400" dirty="0"/>
              <a:t> Java objects)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Good in general, except for numeric and string keys</a:t>
            </a:r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14</a:t>
            </a:fld>
            <a:endParaRPr 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2CBA7DE-6A9F-6741-8064-68361F9EA58C}"/>
              </a:ext>
            </a:extLst>
          </p:cNvPr>
          <p:cNvSpPr txBox="1"/>
          <p:nvPr/>
        </p:nvSpPr>
        <p:spPr>
          <a:xfrm>
            <a:off x="1219200" y="4906833"/>
            <a:ext cx="3048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Address (key object)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4AC220B-BE95-9C4F-A902-1FF3E27AFF81}"/>
              </a:ext>
            </a:extLst>
          </p:cNvPr>
          <p:cNvSpPr/>
          <p:nvPr/>
        </p:nvSpPr>
        <p:spPr bwMode="auto">
          <a:xfrm>
            <a:off x="4419602" y="5063698"/>
            <a:ext cx="914400" cy="304800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5BB55-70BE-424C-8B1D-3136060198B4}"/>
              </a:ext>
            </a:extLst>
          </p:cNvPr>
          <p:cNvSpPr txBox="1"/>
          <p:nvPr/>
        </p:nvSpPr>
        <p:spPr>
          <a:xfrm>
            <a:off x="5562600" y="4912057"/>
            <a:ext cx="3048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If non integer key, it will be converted to integer.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chemeClr val="tx2"/>
                </a:solidFill>
                <a:ea typeface="+mn-ea"/>
              </a:rPr>
              <a:t>Strings use ASCII value to convert.</a:t>
            </a:r>
            <a:endParaRPr lang="en-US" sz="2000" dirty="0"/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09190-8D23-E140-8AD0-6D5656475779}"/>
              </a:ext>
            </a:extLst>
          </p:cNvPr>
          <p:cNvSpPr txBox="1"/>
          <p:nvPr/>
        </p:nvSpPr>
        <p:spPr>
          <a:xfrm>
            <a:off x="1257303" y="4985265"/>
            <a:ext cx="3048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object as bits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1198E33-ADE9-074B-A50C-20B82012697B}"/>
              </a:ext>
            </a:extLst>
          </p:cNvPr>
          <p:cNvSpPr/>
          <p:nvPr/>
        </p:nvSpPr>
        <p:spPr bwMode="auto">
          <a:xfrm>
            <a:off x="4419602" y="5063698"/>
            <a:ext cx="914400" cy="304800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97822-E4CD-5F49-9DB2-12D1D9F9A451}"/>
              </a:ext>
            </a:extLst>
          </p:cNvPr>
          <p:cNvSpPr txBox="1"/>
          <p:nvPr/>
        </p:nvSpPr>
        <p:spPr>
          <a:xfrm>
            <a:off x="5544879" y="4985265"/>
            <a:ext cx="3048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242242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CAE298-5A12-8E4E-822C-467F3AE42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Compression Functions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2B2732-FDDD-4E4C-8C4D-97BA9D6F6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10.2.1.x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001E-C587-1F4E-BB29-310B26AF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B0DB-19BB-8444-B3D7-A3434D6726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65A6-2FE7-9546-BAF1-462B06A007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E18C4-B19C-954D-86ED-60B196878DE6}"/>
              </a:ext>
            </a:extLst>
          </p:cNvPr>
          <p:cNvSpPr txBox="1"/>
          <p:nvPr/>
        </p:nvSpPr>
        <p:spPr>
          <a:xfrm>
            <a:off x="533400" y="549636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416</a:t>
            </a:r>
          </a:p>
        </p:txBody>
      </p:sp>
    </p:spTree>
    <p:extLst>
      <p:ext uri="{BB962C8B-B14F-4D97-AF65-F5344CB8AC3E}">
        <p14:creationId xmlns:p14="http://schemas.microsoft.com/office/powerpoint/2010/main" val="350983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Once integer hash code determined for  a key, compression function needed to map it into the range [0,N-1]</a:t>
            </a:r>
          </a:p>
          <a:p>
            <a:r>
              <a:rPr lang="en-US" sz="2400" dirty="0"/>
              <a:t>One that minimizes the number of collisions for a given set:</a:t>
            </a:r>
          </a:p>
          <a:p>
            <a:pPr lvl="1"/>
            <a:r>
              <a:rPr lang="en-US" altLang="en-US" sz="2400" b="1" dirty="0"/>
              <a:t>collision</a:t>
            </a:r>
            <a:r>
              <a:rPr lang="en-US" altLang="en-US" sz="2400" dirty="0"/>
              <a:t>: When hash function maps 2 values to same index.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34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Compression Function: Division Method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Division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y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N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The size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ahoma" charset="0"/>
              </a:rPr>
              <a:t> of the hash table is usually chosen to be a prime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The reason has to do with number theory and is beyond the scope of this course</a:t>
            </a:r>
          </a:p>
        </p:txBody>
      </p:sp>
      <p:sp>
        <p:nvSpPr>
          <p:cNvPr id="4104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FA641-AE23-3C4B-B216-130F5315F305}" type="slidenum">
              <a:rPr lang="en-US" sz="1400"/>
              <a:pPr eaLnBrk="1" hangingPunct="1"/>
              <a:t>18</a:t>
            </a:fld>
            <a:endParaRPr lang="en-US" sz="1400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162800" y="228600"/>
          <a:ext cx="15017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Clip" r:id="rId3" imgW="1212840" imgH="1276560" progId="MS_ClipArt_Gallery.2">
                  <p:embed/>
                </p:oleObj>
              </mc:Choice>
              <mc:Fallback>
                <p:oleObj name="Clip" r:id="rId3" imgW="1212840" imgH="12765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5017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Compression Function: MAD</a:t>
            </a: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Multiply, Add and Divide (MAD)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[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ay </a:t>
            </a:r>
            <a:r>
              <a:rPr lang="en-US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b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mod p]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N</a:t>
            </a:r>
          </a:p>
          <a:p>
            <a:pPr lvl="2" eaLnBrk="1" hangingPunct="1"/>
            <a:r>
              <a:rPr lang="en-US" sz="2000" i="1" dirty="0">
                <a:latin typeface="Times New Roman" charset="0"/>
              </a:rPr>
              <a:t>N is the size of bucket array, p is a prime number larger than N, a and b are random integers from rang [0, N-1], with a &gt; 0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ahoma" charset="0"/>
              </a:rPr>
              <a:t> and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</a:rPr>
              <a:t> are nonnegative integers such that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	 </a:t>
            </a:r>
            <a:r>
              <a:rPr lang="en-US" b="1" i="1" dirty="0">
                <a:latin typeface="Times New Roman" charset="0"/>
              </a:rPr>
              <a:t>a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N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>
                <a:latin typeface="Times New Roman" charset="0"/>
                <a:sym typeface="Symbol" charset="0"/>
              </a:rPr>
              <a:t> 0</a:t>
            </a:r>
          </a:p>
          <a:p>
            <a:pPr lvl="1" eaLnBrk="1" hangingPunct="1"/>
            <a:r>
              <a:rPr lang="en-US" dirty="0">
                <a:latin typeface="Tahoma" charset="0"/>
                <a:sym typeface="Symbol" charset="0"/>
              </a:rPr>
              <a:t>Otherwise, every integer would map to the same value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  <a:sym typeface="Symbol" charset="0"/>
              </a:rPr>
              <a:t> </a:t>
            </a:r>
          </a:p>
          <a:p>
            <a:pPr lvl="1" eaLnBrk="1" hangingPunct="1"/>
            <a:endParaRPr lang="en-US" dirty="0">
              <a:latin typeface="Tahoma" charset="0"/>
              <a:sym typeface="Symbol" charset="0"/>
            </a:endParaRPr>
          </a:p>
        </p:txBody>
      </p:sp>
      <p:sp>
        <p:nvSpPr>
          <p:cNvPr id="4104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FA641-AE23-3C4B-B216-130F5315F305}" type="slidenum">
              <a:rPr lang="en-US" sz="1400"/>
              <a:pPr eaLnBrk="1" hangingPunct="1"/>
              <a:t>19</a:t>
            </a:fld>
            <a:endParaRPr lang="en-US" sz="1400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162800" y="228600"/>
          <a:ext cx="15017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Clip" r:id="rId3" imgW="1212840" imgH="1276560" progId="MS_ClipArt_Gallery.2">
                  <p:embed/>
                </p:oleObj>
              </mc:Choice>
              <mc:Fallback>
                <p:oleObj name="Clip" r:id="rId3" imgW="1212840" imgH="1276560" progId="MS_ClipArt_Gallery.2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5017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65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486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Hash Tables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browser caches</a:t>
            </a:r>
            <a:endParaRPr lang="en-US" dirty="0">
              <a:latin typeface="Times New Roman" charset="0"/>
            </a:endParaRPr>
          </a:p>
        </p:txBody>
      </p:sp>
      <p:sp>
        <p:nvSpPr>
          <p:cNvPr id="9224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337939-18EE-BF45-9628-C1F4D2E3A679}" type="slidenum">
              <a:rPr lang="en-US" sz="1400"/>
              <a:pPr eaLnBrk="1" hangingPunct="1"/>
              <a:t>2</a:t>
            </a:fld>
            <a:endParaRPr lang="en-US" sz="140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6096000" y="76200"/>
          <a:ext cx="2462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76200"/>
                        <a:ext cx="24622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26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C3F5D3-FE73-684F-A1B8-F2EC8468F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Collision-Handling Schemes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C5A731C-0276-584C-9E87-7B04B1964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10.2.2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16CFE-F8D2-354E-BFFE-8198E997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68AE-6E17-F244-877D-C7DB475CE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FD8C7-C5CE-7245-9B8D-1AD0B56554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402816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Collision Handling 1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Collisions occur when different elements are mapped to the same cell</a:t>
            </a:r>
          </a:p>
        </p:txBody>
      </p:sp>
      <p:sp>
        <p:nvSpPr>
          <p:cNvPr id="5129" name="Date Placeholder 2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21</a:t>
            </a:fld>
            <a:endParaRPr lang="en-US" sz="1400"/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2743200" y="3487479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451-22-0004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981-10-0004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025-61-0001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5715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Collision Handling 2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chemeClr val="tx2"/>
                </a:solidFill>
                <a:latin typeface="Tahoma" charset="0"/>
              </a:rPr>
              <a:t>Separate Chaining:</a:t>
            </a:r>
            <a:r>
              <a:rPr lang="en-US" sz="2800" dirty="0">
                <a:latin typeface="Tahoma" charset="0"/>
              </a:rPr>
              <a:t> let each cell in the table point to a linked list of entries that map there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Separate chaining is simple, but requires additional memory outside the table</a:t>
            </a:r>
          </a:p>
        </p:txBody>
      </p:sp>
      <p:sp>
        <p:nvSpPr>
          <p:cNvPr id="5129" name="Date Placeholder 2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22</a:t>
            </a:fld>
            <a:endParaRPr lang="en-US" sz="1400"/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2472531" y="40386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451-22-0004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981-10-0004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025-61-0001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5715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51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64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1D8FE0-0BF9-FD47-B332-D4992F8CB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Collision Handling with Separate Chaining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13FC719-8F3B-B546-8EC3-877570C11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10.2.2.x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36C2-F89C-0948-9AB4-98D4B2FD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38B4-62AA-E74B-9BCE-8AE025F54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9C8A-BA4E-6940-8C39-8D9CDE4AEE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159256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B8C-0FD9-454A-A5F2-347C788F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EAD77-821F-AD4B-89B6-93DEF053F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144" y="1570960"/>
                <a:ext cx="7772400" cy="4267200"/>
              </a:xfrm>
            </p:spPr>
            <p:txBody>
              <a:bodyPr/>
              <a:lstStyle/>
              <a:p>
                <a:r>
                  <a:rPr lang="en-US" sz="2800" dirty="0"/>
                  <a:t>Have each bucket store its own secondary container</a:t>
                </a:r>
              </a:p>
              <a:p>
                <a:pPr lvl="1"/>
                <a:r>
                  <a:rPr lang="en-US" sz="2400" dirty="0"/>
                  <a:t>Each bucket A(j) holds all entries (</a:t>
                </a:r>
                <a:r>
                  <a:rPr lang="en-US" sz="2400" dirty="0" err="1"/>
                  <a:t>k,v</a:t>
                </a:r>
                <a:r>
                  <a:rPr lang="en-US" sz="2400" dirty="0"/>
                  <a:t>)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EAD77-821F-AD4B-89B6-93DEF053F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44" y="1570960"/>
                <a:ext cx="7772400" cy="4267200"/>
              </a:xfrm>
              <a:blipFill>
                <a:blip r:embed="rId2"/>
                <a:stretch>
                  <a:fillRect l="-326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01704-E164-0143-ABBB-66B1E160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E19F-D402-ED4E-ABAC-7AF8B22A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26F0-066A-1446-B392-C05A3385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0B93E-F22B-684D-A602-96685C88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69" y="3418367"/>
            <a:ext cx="5467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81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1D8FE0-0BF9-FD47-B332-D4992F8CB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Collision Handling with Linear Probing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13FC719-8F3B-B546-8EC3-877570C11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10.2.2.x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36C2-F89C-0948-9AB4-98D4B2FD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38B4-62AA-E74B-9BCE-8AE025F54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9C8A-BA4E-6940-8C39-8D9CDE4AEE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2118040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Open addressing</a:t>
            </a:r>
            <a:r>
              <a:rPr lang="en-US" sz="2400" dirty="0">
                <a:latin typeface="Verdana" charset="0"/>
              </a:rPr>
              <a:t>: the colliding item is placed in a different cell of the table</a:t>
            </a:r>
            <a:endParaRPr lang="en-US" sz="2400" b="1" dirty="0">
              <a:latin typeface="Tahoma" charset="0"/>
            </a:endParaRP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Linear probing:</a:t>
            </a:r>
            <a:r>
              <a:rPr lang="en-US" sz="2400" dirty="0">
                <a:latin typeface="Tahoma" charset="0"/>
              </a:rPr>
              <a:t> handles collisions by placing the colliding item in the </a:t>
            </a:r>
            <a:r>
              <a:rPr lang="en-US" sz="2400" b="1" dirty="0">
                <a:latin typeface="Tahoma" charset="0"/>
              </a:rPr>
              <a:t>next</a:t>
            </a:r>
            <a:r>
              <a:rPr lang="en-US" sz="2400" dirty="0">
                <a:latin typeface="Tahoma" charset="0"/>
              </a:rPr>
              <a:t> (circularly) available table cell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Each table cell inspected is referred to as a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sz="2400" b="1" dirty="0">
                <a:latin typeface="Tahoma" charset="0"/>
              </a:rPr>
              <a:t>probe</a:t>
            </a:r>
            <a:r>
              <a:rPr lang="ja-JP" altLang="en-US" sz="2400">
                <a:latin typeface="Tahoma" charset="0"/>
              </a:rPr>
              <a:t>”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Colliding items lump together, causing future collisions to cause a longer sequence of probes</a:t>
            </a:r>
          </a:p>
        </p:txBody>
      </p:sp>
      <p:sp>
        <p:nvSpPr>
          <p:cNvPr id="17468" name="Date Placeholder 59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26</a:t>
            </a:fld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9F89-0AB8-0749-AF65-A3F19932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Probe Insertion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319077-60FF-0445-AA1E-7743C6192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1752600"/>
            <a:ext cx="7670800" cy="21971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93A-081C-D74C-9A24-41ED47D9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90E3-2603-A049-B98D-A80A7D61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82DF-DDA2-FF47-B62E-FA565906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54539-477A-4D41-97FE-A769485D8CD7}"/>
              </a:ext>
            </a:extLst>
          </p:cNvPr>
          <p:cNvSpPr txBox="1"/>
          <p:nvPr/>
        </p:nvSpPr>
        <p:spPr>
          <a:xfrm>
            <a:off x="1276350" y="4559300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Figure 10.7: Insertion into a hash table with integer keys using linear probing. </a:t>
            </a:r>
          </a:p>
          <a:p>
            <a:pPr algn="l"/>
            <a:r>
              <a:rPr lang="en-US" dirty="0"/>
              <a:t>The hash function is h(k) = k mod 11. </a:t>
            </a:r>
          </a:p>
        </p:txBody>
      </p:sp>
    </p:spTree>
    <p:extLst>
      <p:ext uri="{BB962C8B-B14F-4D97-AF65-F5344CB8AC3E}">
        <p14:creationId xmlns:p14="http://schemas.microsoft.com/office/powerpoint/2010/main" val="2868920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Linear Probing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x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 dirty="0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 dirty="0">
              <a:latin typeface="Tahoma" charset="0"/>
            </a:endParaRPr>
          </a:p>
        </p:txBody>
      </p:sp>
      <p:sp>
        <p:nvSpPr>
          <p:cNvPr id="17468" name="Date Placeholder 59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28</a:t>
            </a:fld>
            <a:endParaRPr lang="en-US" sz="1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277330-1B96-2E4A-B70F-7A7E7DC84D93}"/>
              </a:ext>
            </a:extLst>
          </p:cNvPr>
          <p:cNvGrpSpPr/>
          <p:nvPr/>
        </p:nvGrpSpPr>
        <p:grpSpPr>
          <a:xfrm>
            <a:off x="2209800" y="4267200"/>
            <a:ext cx="3978275" cy="1852613"/>
            <a:chOff x="4876800" y="4267200"/>
            <a:chExt cx="3978275" cy="1852613"/>
          </a:xfrm>
        </p:grpSpPr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51816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>
              <a:off x="54864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18" name="Rectangle 8"/>
            <p:cNvSpPr>
              <a:spLocks noChangeArrowheads="1"/>
            </p:cNvSpPr>
            <p:nvPr/>
          </p:nvSpPr>
          <p:spPr bwMode="auto">
            <a:xfrm>
              <a:off x="57912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60960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20" name="Rectangle 10"/>
            <p:cNvSpPr>
              <a:spLocks noChangeArrowheads="1"/>
            </p:cNvSpPr>
            <p:nvPr/>
          </p:nvSpPr>
          <p:spPr bwMode="auto">
            <a:xfrm>
              <a:off x="64008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67056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22" name="Rectangle 12"/>
            <p:cNvSpPr>
              <a:spLocks noChangeArrowheads="1"/>
            </p:cNvSpPr>
            <p:nvPr/>
          </p:nvSpPr>
          <p:spPr bwMode="auto">
            <a:xfrm>
              <a:off x="70104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23" name="Rectangle 13"/>
            <p:cNvSpPr>
              <a:spLocks noChangeArrowheads="1"/>
            </p:cNvSpPr>
            <p:nvPr/>
          </p:nvSpPr>
          <p:spPr bwMode="auto">
            <a:xfrm>
              <a:off x="73152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 </a:t>
              </a:r>
            </a:p>
          </p:txBody>
        </p:sp>
        <p:sp>
          <p:nvSpPr>
            <p:cNvPr id="17424" name="Rectangle 14"/>
            <p:cNvSpPr>
              <a:spLocks noChangeArrowheads="1"/>
            </p:cNvSpPr>
            <p:nvPr/>
          </p:nvSpPr>
          <p:spPr bwMode="auto">
            <a:xfrm>
              <a:off x="76200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25" name="Rectangle 15"/>
            <p:cNvSpPr>
              <a:spLocks noChangeArrowheads="1"/>
            </p:cNvSpPr>
            <p:nvPr/>
          </p:nvSpPr>
          <p:spPr bwMode="auto">
            <a:xfrm>
              <a:off x="79248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26" name="Rectangle 16"/>
            <p:cNvSpPr>
              <a:spLocks noChangeArrowheads="1"/>
            </p:cNvSpPr>
            <p:nvPr/>
          </p:nvSpPr>
          <p:spPr bwMode="auto">
            <a:xfrm>
              <a:off x="82296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27" name="Rectangle 17"/>
            <p:cNvSpPr>
              <a:spLocks noChangeArrowheads="1"/>
            </p:cNvSpPr>
            <p:nvPr/>
          </p:nvSpPr>
          <p:spPr bwMode="auto">
            <a:xfrm>
              <a:off x="85344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4879975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5181600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7430" name="Text Box 20"/>
            <p:cNvSpPr txBox="1">
              <a:spLocks noChangeArrowheads="1"/>
            </p:cNvSpPr>
            <p:nvPr/>
          </p:nvSpPr>
          <p:spPr bwMode="auto">
            <a:xfrm>
              <a:off x="5483225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5784850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6086475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6388100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17434" name="Text Box 24"/>
            <p:cNvSpPr txBox="1">
              <a:spLocks noChangeArrowheads="1"/>
            </p:cNvSpPr>
            <p:nvPr/>
          </p:nvSpPr>
          <p:spPr bwMode="auto">
            <a:xfrm>
              <a:off x="6689725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6991350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7292975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7594600" y="4533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>
              <a:off x="7839075" y="453390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10</a:t>
              </a:r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>
              <a:off x="8140700" y="453390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Times New Roman" charset="0"/>
                </a:rPr>
                <a:t>11</a:t>
              </a:r>
            </a:p>
          </p:txBody>
        </p:sp>
        <p:sp>
          <p:nvSpPr>
            <p:cNvPr id="17440" name="Text Box 30"/>
            <p:cNvSpPr txBox="1">
              <a:spLocks noChangeArrowheads="1"/>
            </p:cNvSpPr>
            <p:nvPr/>
          </p:nvSpPr>
          <p:spPr bwMode="auto">
            <a:xfrm>
              <a:off x="8442325" y="453390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12</a:t>
              </a:r>
            </a:p>
          </p:txBody>
        </p:sp>
        <p:sp>
          <p:nvSpPr>
            <p:cNvPr id="17441" name="Rectangle 31"/>
            <p:cNvSpPr>
              <a:spLocks noChangeArrowheads="1"/>
            </p:cNvSpPr>
            <p:nvPr/>
          </p:nvSpPr>
          <p:spPr bwMode="auto">
            <a:xfrm>
              <a:off x="48768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42" name="Rectangle 32"/>
            <p:cNvSpPr>
              <a:spLocks noChangeArrowheads="1"/>
            </p:cNvSpPr>
            <p:nvPr/>
          </p:nvSpPr>
          <p:spPr bwMode="auto">
            <a:xfrm>
              <a:off x="51816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43" name="Rectangle 33"/>
            <p:cNvSpPr>
              <a:spLocks noChangeArrowheads="1"/>
            </p:cNvSpPr>
            <p:nvPr/>
          </p:nvSpPr>
          <p:spPr bwMode="auto">
            <a:xfrm>
              <a:off x="54864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41</a:t>
              </a:r>
            </a:p>
          </p:txBody>
        </p:sp>
        <p:sp>
          <p:nvSpPr>
            <p:cNvPr id="17444" name="Rectangle 34"/>
            <p:cNvSpPr>
              <a:spLocks noChangeArrowheads="1"/>
            </p:cNvSpPr>
            <p:nvPr/>
          </p:nvSpPr>
          <p:spPr bwMode="auto">
            <a:xfrm>
              <a:off x="57912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45" name="Rectangle 35"/>
            <p:cNvSpPr>
              <a:spLocks noChangeArrowheads="1"/>
            </p:cNvSpPr>
            <p:nvPr/>
          </p:nvSpPr>
          <p:spPr bwMode="auto">
            <a:xfrm>
              <a:off x="60960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46" name="Rectangle 36"/>
            <p:cNvSpPr>
              <a:spLocks noChangeArrowheads="1"/>
            </p:cNvSpPr>
            <p:nvPr/>
          </p:nvSpPr>
          <p:spPr bwMode="auto">
            <a:xfrm>
              <a:off x="64008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18</a:t>
              </a:r>
            </a:p>
          </p:txBody>
        </p:sp>
        <p:sp>
          <p:nvSpPr>
            <p:cNvPr id="17447" name="Rectangle 37"/>
            <p:cNvSpPr>
              <a:spLocks noChangeArrowheads="1"/>
            </p:cNvSpPr>
            <p:nvPr/>
          </p:nvSpPr>
          <p:spPr bwMode="auto">
            <a:xfrm>
              <a:off x="67056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44</a:t>
              </a:r>
            </a:p>
          </p:txBody>
        </p:sp>
        <p:sp>
          <p:nvSpPr>
            <p:cNvPr id="17448" name="Rectangle 38"/>
            <p:cNvSpPr>
              <a:spLocks noChangeArrowheads="1"/>
            </p:cNvSpPr>
            <p:nvPr/>
          </p:nvSpPr>
          <p:spPr bwMode="auto">
            <a:xfrm>
              <a:off x="70104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59</a:t>
              </a:r>
            </a:p>
          </p:txBody>
        </p:sp>
        <p:sp>
          <p:nvSpPr>
            <p:cNvPr id="17449" name="Rectangle 39"/>
            <p:cNvSpPr>
              <a:spLocks noChangeArrowheads="1"/>
            </p:cNvSpPr>
            <p:nvPr/>
          </p:nvSpPr>
          <p:spPr bwMode="auto">
            <a:xfrm>
              <a:off x="73152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32</a:t>
              </a:r>
            </a:p>
          </p:txBody>
        </p:sp>
        <p:sp>
          <p:nvSpPr>
            <p:cNvPr id="17450" name="Rectangle 40"/>
            <p:cNvSpPr>
              <a:spLocks noChangeArrowheads="1"/>
            </p:cNvSpPr>
            <p:nvPr/>
          </p:nvSpPr>
          <p:spPr bwMode="auto">
            <a:xfrm>
              <a:off x="76200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22</a:t>
              </a:r>
            </a:p>
          </p:txBody>
        </p:sp>
        <p:sp>
          <p:nvSpPr>
            <p:cNvPr id="17451" name="Rectangle 41"/>
            <p:cNvSpPr>
              <a:spLocks noChangeArrowheads="1"/>
            </p:cNvSpPr>
            <p:nvPr/>
          </p:nvSpPr>
          <p:spPr bwMode="auto">
            <a:xfrm>
              <a:off x="79248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31</a:t>
              </a:r>
            </a:p>
          </p:txBody>
        </p:sp>
        <p:sp>
          <p:nvSpPr>
            <p:cNvPr id="17452" name="Rectangle 42"/>
            <p:cNvSpPr>
              <a:spLocks noChangeArrowheads="1"/>
            </p:cNvSpPr>
            <p:nvPr/>
          </p:nvSpPr>
          <p:spPr bwMode="auto">
            <a:xfrm>
              <a:off x="82296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73</a:t>
              </a:r>
            </a:p>
          </p:txBody>
        </p:sp>
        <p:sp>
          <p:nvSpPr>
            <p:cNvPr id="17453" name="Rectangle 43"/>
            <p:cNvSpPr>
              <a:spLocks noChangeArrowheads="1"/>
            </p:cNvSpPr>
            <p:nvPr/>
          </p:nvSpPr>
          <p:spPr bwMode="auto">
            <a:xfrm>
              <a:off x="8534400" y="5486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 </a:t>
              </a:r>
            </a:p>
          </p:txBody>
        </p:sp>
        <p:sp>
          <p:nvSpPr>
            <p:cNvPr id="17454" name="Text Box 44"/>
            <p:cNvSpPr txBox="1">
              <a:spLocks noChangeArrowheads="1"/>
            </p:cNvSpPr>
            <p:nvPr/>
          </p:nvSpPr>
          <p:spPr bwMode="auto">
            <a:xfrm>
              <a:off x="4879975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17455" name="Text Box 45"/>
            <p:cNvSpPr txBox="1">
              <a:spLocks noChangeArrowheads="1"/>
            </p:cNvSpPr>
            <p:nvPr/>
          </p:nvSpPr>
          <p:spPr bwMode="auto">
            <a:xfrm>
              <a:off x="5181600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7456" name="Text Box 46"/>
            <p:cNvSpPr txBox="1">
              <a:spLocks noChangeArrowheads="1"/>
            </p:cNvSpPr>
            <p:nvPr/>
          </p:nvSpPr>
          <p:spPr bwMode="auto">
            <a:xfrm>
              <a:off x="5483225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7457" name="Text Box 47"/>
            <p:cNvSpPr txBox="1">
              <a:spLocks noChangeArrowheads="1"/>
            </p:cNvSpPr>
            <p:nvPr/>
          </p:nvSpPr>
          <p:spPr bwMode="auto">
            <a:xfrm>
              <a:off x="5784850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7458" name="Text Box 48"/>
            <p:cNvSpPr txBox="1">
              <a:spLocks noChangeArrowheads="1"/>
            </p:cNvSpPr>
            <p:nvPr/>
          </p:nvSpPr>
          <p:spPr bwMode="auto">
            <a:xfrm>
              <a:off x="6086475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7459" name="Text Box 49"/>
            <p:cNvSpPr txBox="1">
              <a:spLocks noChangeArrowheads="1"/>
            </p:cNvSpPr>
            <p:nvPr/>
          </p:nvSpPr>
          <p:spPr bwMode="auto">
            <a:xfrm>
              <a:off x="6388100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17460" name="Text Box 50"/>
            <p:cNvSpPr txBox="1">
              <a:spLocks noChangeArrowheads="1"/>
            </p:cNvSpPr>
            <p:nvPr/>
          </p:nvSpPr>
          <p:spPr bwMode="auto">
            <a:xfrm>
              <a:off x="6689725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17461" name="Text Box 51"/>
            <p:cNvSpPr txBox="1">
              <a:spLocks noChangeArrowheads="1"/>
            </p:cNvSpPr>
            <p:nvPr/>
          </p:nvSpPr>
          <p:spPr bwMode="auto">
            <a:xfrm>
              <a:off x="6991350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7462" name="Text Box 52"/>
            <p:cNvSpPr txBox="1">
              <a:spLocks noChangeArrowheads="1"/>
            </p:cNvSpPr>
            <p:nvPr/>
          </p:nvSpPr>
          <p:spPr bwMode="auto">
            <a:xfrm>
              <a:off x="7292975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17463" name="Text Box 53"/>
            <p:cNvSpPr txBox="1">
              <a:spLocks noChangeArrowheads="1"/>
            </p:cNvSpPr>
            <p:nvPr/>
          </p:nvSpPr>
          <p:spPr bwMode="auto">
            <a:xfrm>
              <a:off x="7594600" y="57531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7464" name="Text Box 54"/>
            <p:cNvSpPr txBox="1">
              <a:spLocks noChangeArrowheads="1"/>
            </p:cNvSpPr>
            <p:nvPr/>
          </p:nvSpPr>
          <p:spPr bwMode="auto">
            <a:xfrm>
              <a:off x="7839075" y="575310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10</a:t>
              </a:r>
            </a:p>
          </p:txBody>
        </p:sp>
        <p:sp>
          <p:nvSpPr>
            <p:cNvPr id="17465" name="Text Box 55"/>
            <p:cNvSpPr txBox="1">
              <a:spLocks noChangeArrowheads="1"/>
            </p:cNvSpPr>
            <p:nvPr/>
          </p:nvSpPr>
          <p:spPr bwMode="auto">
            <a:xfrm>
              <a:off x="8140700" y="575310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11</a:t>
              </a:r>
            </a:p>
          </p:txBody>
        </p:sp>
        <p:sp>
          <p:nvSpPr>
            <p:cNvPr id="17466" name="Text Box 56"/>
            <p:cNvSpPr txBox="1">
              <a:spLocks noChangeArrowheads="1"/>
            </p:cNvSpPr>
            <p:nvPr/>
          </p:nvSpPr>
          <p:spPr bwMode="auto">
            <a:xfrm>
              <a:off x="8442325" y="575310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12</a:t>
              </a:r>
            </a:p>
          </p:txBody>
        </p:sp>
        <p:sp>
          <p:nvSpPr>
            <p:cNvPr id="17467" name="AutoShape 57"/>
            <p:cNvSpPr>
              <a:spLocks noChangeArrowheads="1"/>
            </p:cNvSpPr>
            <p:nvPr/>
          </p:nvSpPr>
          <p:spPr bwMode="auto">
            <a:xfrm>
              <a:off x="6705600" y="4953000"/>
              <a:ext cx="304800" cy="30480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29425" y="4168170"/>
            <a:ext cx="1812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18%13 = 5</a:t>
            </a:r>
          </a:p>
          <a:p>
            <a:r>
              <a:rPr lang="en-US" sz="2000" dirty="0"/>
              <a:t>41%13 = 2</a:t>
            </a:r>
          </a:p>
          <a:p>
            <a:r>
              <a:rPr lang="en-US" sz="2000" dirty="0"/>
              <a:t>22%13 = 9</a:t>
            </a:r>
          </a:p>
          <a:p>
            <a:r>
              <a:rPr lang="en-US" sz="2000" dirty="0"/>
              <a:t>44%13 = 5</a:t>
            </a:r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6166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C75C11-15D5-EF49-8581-604FCD6D9B13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ahoma" charset="0"/>
              </a:rPr>
              <a:t> that uses linear probing</a:t>
            </a:r>
          </a:p>
          <a:p>
            <a:pPr eaLnBrk="1" hangingPunct="1"/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get</a:t>
            </a:r>
            <a:r>
              <a:rPr lang="en-US" sz="2400" b="1" dirty="0">
                <a:latin typeface="Courier" pitchFamily="2" charset="0"/>
              </a:rPr>
              <a:t>(</a:t>
            </a:r>
            <a:r>
              <a:rPr lang="en-US" sz="2400" b="1" i="1" dirty="0">
                <a:latin typeface="Courier" pitchFamily="2" charset="0"/>
              </a:rPr>
              <a:t>k</a:t>
            </a:r>
            <a:r>
              <a:rPr lang="en-US" sz="2400" b="1" dirty="0">
                <a:latin typeface="Courier" pitchFamily="2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start at cell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probe consecutive locations until one of the following occurs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An item with key 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ahoma" charset="0"/>
              </a:rPr>
              <a:t> is found, or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An empty cell is found, or</a:t>
            </a: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cells have been unsuccessfully probed 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467600" y="152400"/>
          <a:ext cx="1330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Clip" r:id="rId3" imgW="4033080" imgH="3468960" progId="MS_ClipArt_Gallery.2">
                  <p:embed/>
                </p:oleObj>
              </mc:Choice>
              <mc:Fallback>
                <p:oleObj name="Clip" r:id="rId3" imgW="4033080" imgH="34689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330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EB664C-66D2-3844-8BFA-7B44C97E51A2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 the Map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400" b="1" dirty="0">
                <a:solidFill>
                  <a:schemeClr val="tx2"/>
                </a:solidFill>
                <a:latin typeface="Courier" pitchFamily="2" charset="0"/>
                <a:ea typeface="+mn-ea"/>
              </a:rPr>
              <a:t>get</a:t>
            </a:r>
            <a:r>
              <a:rPr lang="en-US" sz="2400" b="1" dirty="0">
                <a:latin typeface="Courier" pitchFamily="2" charset="0"/>
                <a:ea typeface="+mn-ea"/>
              </a:rPr>
              <a:t>(k): </a:t>
            </a:r>
            <a:r>
              <a:rPr lang="en-US" sz="2400" dirty="0">
                <a:ea typeface="+mn-ea"/>
              </a:rPr>
              <a:t>if the map M has an entry with key k, return its associated value; else, return null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400" b="1" dirty="0">
                <a:solidFill>
                  <a:schemeClr val="tx2"/>
                </a:solidFill>
                <a:latin typeface="Courier" pitchFamily="2" charset="0"/>
                <a:ea typeface="+mn-ea"/>
              </a:rPr>
              <a:t>put</a:t>
            </a:r>
            <a:r>
              <a:rPr lang="en-US" sz="2400" b="1" dirty="0">
                <a:latin typeface="Courier" pitchFamily="2" charset="0"/>
                <a:ea typeface="+mn-ea"/>
              </a:rPr>
              <a:t>(k, v): </a:t>
            </a:r>
            <a:r>
              <a:rPr lang="en-US" sz="2400" dirty="0">
                <a:ea typeface="+mn-ea"/>
              </a:rPr>
              <a:t>insert entry (k, v) into the map M; if key k is not already in M, then return </a:t>
            </a:r>
            <a:r>
              <a:rPr lang="en-US" sz="2400" dirty="0">
                <a:solidFill>
                  <a:srgbClr val="000000"/>
                </a:solidFill>
                <a:ea typeface="+mn-ea"/>
              </a:rPr>
              <a:t>null</a:t>
            </a:r>
            <a:r>
              <a:rPr lang="en-US" sz="2400" dirty="0">
                <a:ea typeface="+mn-ea"/>
              </a:rPr>
              <a:t>; else, return old value associated with k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400" b="1" dirty="0">
                <a:solidFill>
                  <a:schemeClr val="tx2"/>
                </a:solidFill>
                <a:latin typeface="Courier" pitchFamily="2" charset="0"/>
                <a:ea typeface="+mn-ea"/>
              </a:rPr>
              <a:t>remove</a:t>
            </a:r>
            <a:r>
              <a:rPr lang="en-US" sz="2400" b="1" dirty="0">
                <a:latin typeface="Courier" pitchFamily="2" charset="0"/>
                <a:ea typeface="+mn-ea"/>
              </a:rPr>
              <a:t>(k): </a:t>
            </a:r>
            <a:r>
              <a:rPr lang="en-US" sz="2400" dirty="0">
                <a:ea typeface="+mn-ea"/>
              </a:rPr>
              <a:t>if the map M has an entry with key k, remove it from M and return its associated value; else, return null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400" b="1" dirty="0">
                <a:solidFill>
                  <a:schemeClr val="tx2"/>
                </a:solidFill>
                <a:latin typeface="Courier" pitchFamily="2" charset="0"/>
                <a:ea typeface="+mn-ea"/>
              </a:rPr>
              <a:t>size</a:t>
            </a:r>
            <a:r>
              <a:rPr lang="en-US" sz="2400" b="1" dirty="0">
                <a:latin typeface="Courier" pitchFamily="2" charset="0"/>
                <a:ea typeface="+mn-ea"/>
              </a:rPr>
              <a:t>(), </a:t>
            </a:r>
            <a:r>
              <a:rPr lang="en-US" sz="2400" b="1" dirty="0" err="1">
                <a:solidFill>
                  <a:schemeClr val="tx2"/>
                </a:solidFill>
                <a:latin typeface="Courier" pitchFamily="2" charset="0"/>
                <a:ea typeface="+mn-ea"/>
              </a:rPr>
              <a:t>isEmpty</a:t>
            </a:r>
            <a:r>
              <a:rPr lang="en-US" sz="2400" b="1" dirty="0">
                <a:latin typeface="Courier" pitchFamily="2" charset="0"/>
                <a:ea typeface="+mn-ea"/>
              </a:rPr>
              <a:t>()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400" b="1" dirty="0" err="1">
                <a:solidFill>
                  <a:schemeClr val="tx2"/>
                </a:solidFill>
                <a:latin typeface="Courier" pitchFamily="2" charset="0"/>
                <a:ea typeface="+mn-ea"/>
              </a:rPr>
              <a:t>entrySet</a:t>
            </a:r>
            <a:r>
              <a:rPr lang="en-US" sz="2400" b="1" dirty="0">
                <a:latin typeface="Courier" pitchFamily="2" charset="0"/>
                <a:ea typeface="+mn-ea"/>
              </a:rPr>
              <a:t>(): </a:t>
            </a:r>
            <a:r>
              <a:rPr lang="en-US" sz="2400" dirty="0">
                <a:ea typeface="+mn-ea"/>
              </a:rPr>
              <a:t>return an iterable collection of the entries in M</a:t>
            </a:r>
            <a:endParaRPr lang="en-US" sz="2400" dirty="0">
              <a:solidFill>
                <a:schemeClr val="tx2"/>
              </a:solidFill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400" b="1" dirty="0" err="1">
                <a:solidFill>
                  <a:schemeClr val="tx2"/>
                </a:solidFill>
                <a:latin typeface="Courier" pitchFamily="2" charset="0"/>
                <a:ea typeface="+mn-ea"/>
              </a:rPr>
              <a:t>keySet</a:t>
            </a:r>
            <a:r>
              <a:rPr lang="en-US" sz="2400" b="1" dirty="0">
                <a:latin typeface="Courier" pitchFamily="2" charset="0"/>
                <a:ea typeface="+mn-ea"/>
              </a:rPr>
              <a:t>(): </a:t>
            </a:r>
            <a:r>
              <a:rPr lang="en-US" sz="2400" dirty="0">
                <a:ea typeface="+mn-ea"/>
              </a:rPr>
              <a:t>return an iterable collection of the keys in 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400" b="1" dirty="0">
                <a:solidFill>
                  <a:schemeClr val="tx2"/>
                </a:solidFill>
                <a:latin typeface="Courier" pitchFamily="2" charset="0"/>
                <a:ea typeface="+mn-ea"/>
              </a:rPr>
              <a:t>values</a:t>
            </a:r>
            <a:r>
              <a:rPr lang="en-US" sz="2400" b="1" dirty="0">
                <a:latin typeface="Courier" pitchFamily="2" charset="0"/>
                <a:ea typeface="+mn-ea"/>
              </a:rPr>
              <a:t>(): </a:t>
            </a:r>
            <a:r>
              <a:rPr lang="en-US" sz="2400" dirty="0">
                <a:ea typeface="+mn-ea"/>
              </a:rPr>
              <a:t>return an iterator of the values in M</a:t>
            </a:r>
          </a:p>
        </p:txBody>
      </p:sp>
      <p:pic>
        <p:nvPicPr>
          <p:cNvPr id="13318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Updates with Linear Probing</a:t>
            </a:r>
          </a:p>
        </p:txBody>
      </p:sp>
      <p:sp>
        <p:nvSpPr>
          <p:cNvPr id="1546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</a:rPr>
              <a:t>To handle insertions and deletions, we introduce a special object, called </a:t>
            </a:r>
            <a:r>
              <a:rPr lang="en-US" sz="2400" b="1" i="1" dirty="0">
                <a:latin typeface="Times New Roman" pitchFamily="18" charset="0"/>
                <a:ea typeface="+mn-ea"/>
              </a:rPr>
              <a:t>DEFUNCT</a:t>
            </a:r>
            <a:r>
              <a:rPr lang="en-US" sz="2400" dirty="0">
                <a:ea typeface="+mn-ea"/>
              </a:rPr>
              <a:t>, which replaces deleted elements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b="1" dirty="0">
                <a:solidFill>
                  <a:schemeClr val="tx2"/>
                </a:solidFill>
                <a:latin typeface="Courier" pitchFamily="2" charset="0"/>
                <a:ea typeface="+mn-ea"/>
              </a:rPr>
              <a:t>remove</a:t>
            </a:r>
            <a:r>
              <a:rPr lang="en-US" sz="2400" b="1" dirty="0">
                <a:latin typeface="Courier" pitchFamily="2" charset="0"/>
                <a:ea typeface="+mn-ea"/>
              </a:rPr>
              <a:t>(</a:t>
            </a:r>
            <a:r>
              <a:rPr lang="en-US" sz="2400" b="1" i="1" dirty="0">
                <a:latin typeface="Courier" pitchFamily="2" charset="0"/>
                <a:ea typeface="+mn-ea"/>
              </a:rPr>
              <a:t>k</a:t>
            </a:r>
            <a:r>
              <a:rPr lang="en-US" sz="2400" b="1" dirty="0">
                <a:latin typeface="Courier" pitchFamily="2" charset="0"/>
                <a:ea typeface="+mn-ea"/>
              </a:rPr>
              <a:t>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We search for an entry with key 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en-US" sz="2000" dirty="0"/>
              <a:t> 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If such an entry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k, o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sz="2000" dirty="0"/>
              <a:t> is found, we replace it with the special item </a:t>
            </a:r>
            <a:r>
              <a:rPr lang="en-US" sz="2000" b="1" i="1" dirty="0">
                <a:latin typeface="Times New Roman" pitchFamily="18" charset="0"/>
              </a:rPr>
              <a:t>DEFUNCT</a:t>
            </a:r>
            <a:r>
              <a:rPr lang="en-US" sz="2000" dirty="0"/>
              <a:t> and we return element </a:t>
            </a:r>
            <a:r>
              <a:rPr lang="en-US" b="1" i="1" dirty="0">
                <a:latin typeface="Times New Roman" pitchFamily="18" charset="0"/>
              </a:rPr>
              <a:t>o</a:t>
            </a: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Else, we return </a:t>
            </a:r>
            <a:r>
              <a:rPr lang="en-US" sz="2000" b="1" i="1" dirty="0">
                <a:latin typeface="Times New Roman" pitchFamily="18" charset="0"/>
              </a:rPr>
              <a:t>null</a:t>
            </a:r>
          </a:p>
        </p:txBody>
      </p:sp>
      <p:sp>
        <p:nvSpPr>
          <p:cNvPr id="18439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30</a:t>
            </a:fld>
            <a:endParaRPr 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Updates with Linear Probing 2</a:t>
            </a:r>
          </a:p>
        </p:txBody>
      </p:sp>
      <p:sp>
        <p:nvSpPr>
          <p:cNvPr id="15462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chemeClr val="tx2"/>
                </a:solidFill>
                <a:latin typeface="Courier" pitchFamily="2" charset="0"/>
                <a:ea typeface="+mn-ea"/>
              </a:rPr>
              <a:t>put</a:t>
            </a:r>
            <a:r>
              <a:rPr lang="en-US" b="1" dirty="0">
                <a:latin typeface="Courier" pitchFamily="2" charset="0"/>
                <a:ea typeface="+mn-ea"/>
              </a:rPr>
              <a:t>(</a:t>
            </a:r>
            <a:r>
              <a:rPr lang="en-US" b="1" i="1" dirty="0">
                <a:latin typeface="Courier" pitchFamily="2" charset="0"/>
                <a:ea typeface="+mn-ea"/>
              </a:rPr>
              <a:t>k, o</a:t>
            </a:r>
            <a:r>
              <a:rPr lang="en-US" b="1" dirty="0">
                <a:latin typeface="Courier" pitchFamily="2" charset="0"/>
                <a:ea typeface="+mn-ea"/>
              </a:rPr>
              <a:t>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We throw an exception if the table is full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We start at cell </a:t>
            </a:r>
            <a:r>
              <a:rPr lang="en-US" b="1" i="1" dirty="0">
                <a:latin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</a:rPr>
              <a:t>) </a:t>
            </a: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We probe consecutive cells until one of the following occurs</a:t>
            </a:r>
          </a:p>
          <a:p>
            <a:pPr lvl="2" eaLnBrk="1" hangingPunct="1">
              <a:buFont typeface="Wingdings" pitchFamily="2" charset="2"/>
              <a:buChar char="w"/>
              <a:defRPr/>
            </a:pPr>
            <a:r>
              <a:rPr lang="en-US" dirty="0"/>
              <a:t>A cell </a:t>
            </a:r>
            <a:r>
              <a:rPr lang="en-US" b="1" i="1" dirty="0" err="1">
                <a:latin typeface="Times New Roman" pitchFamily="18" charset="0"/>
              </a:rPr>
              <a:t>i</a:t>
            </a:r>
            <a:r>
              <a:rPr lang="en-US" dirty="0"/>
              <a:t> is found that is either empty or stores </a:t>
            </a:r>
            <a:r>
              <a:rPr lang="en-US" b="1" i="1" dirty="0">
                <a:latin typeface="Times New Roman" pitchFamily="18" charset="0"/>
              </a:rPr>
              <a:t>DEFUNCT</a:t>
            </a:r>
            <a:r>
              <a:rPr lang="en-US" dirty="0"/>
              <a:t>, or</a:t>
            </a:r>
          </a:p>
          <a:p>
            <a:pPr lvl="2" eaLnBrk="1" hangingPunct="1">
              <a:buFont typeface="Wingdings" pitchFamily="2" charset="2"/>
              <a:buChar char="w"/>
              <a:defRPr/>
            </a:pP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/>
              <a:t> cells have been unsuccessfully probed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We store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k, o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dirty="0"/>
              <a:t> in cell </a:t>
            </a:r>
            <a:r>
              <a:rPr lang="en-US" b="1" i="1" dirty="0" err="1">
                <a:latin typeface="Times New Roman" pitchFamily="18" charset="0"/>
              </a:rPr>
              <a:t>i</a:t>
            </a:r>
            <a:endParaRPr lang="en-US" b="1" i="1" dirty="0">
              <a:latin typeface="Times New Roman" pitchFamily="18" charset="0"/>
            </a:endParaRPr>
          </a:p>
        </p:txBody>
      </p:sp>
      <p:sp>
        <p:nvSpPr>
          <p:cNvPr id="18439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31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04618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1D8FE0-0BF9-FD47-B332-D4992F8CB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Collision Handling with Double Hashing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13FC719-8F3B-B546-8EC3-877570C11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10.2.2.x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36C2-F89C-0948-9AB4-98D4B2FD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38B4-62AA-E74B-9BCE-8AE025F54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9C8A-BA4E-6940-8C39-8D9CDE4AEE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AF52D-7E16-7840-85C3-96E51D4C83F5}"/>
              </a:ext>
            </a:extLst>
          </p:cNvPr>
          <p:cNvSpPr txBox="1"/>
          <p:nvPr/>
        </p:nvSpPr>
        <p:spPr>
          <a:xfrm>
            <a:off x="838200" y="5715000"/>
            <a:ext cx="2362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p. 419</a:t>
            </a:r>
          </a:p>
        </p:txBody>
      </p:sp>
    </p:spTree>
    <p:extLst>
      <p:ext uri="{BB962C8B-B14F-4D97-AF65-F5344CB8AC3E}">
        <p14:creationId xmlns:p14="http://schemas.microsoft.com/office/powerpoint/2010/main" val="2188705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Double Hashing 1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Tahoma" charset="0"/>
              </a:rPr>
              <a:t>Double hashing </a:t>
            </a:r>
            <a:r>
              <a:rPr lang="en-US" sz="2800" dirty="0">
                <a:latin typeface="Tahoma" charset="0"/>
              </a:rPr>
              <a:t>uses a secondary hash function </a:t>
            </a:r>
            <a:r>
              <a:rPr lang="en-US" sz="2800" b="1" i="1" dirty="0">
                <a:latin typeface="Times New Roman" charset="0"/>
              </a:rPr>
              <a:t>d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b="1" i="1" dirty="0">
                <a:latin typeface="Times New Roman" charset="0"/>
              </a:rPr>
              <a:t>k</a:t>
            </a:r>
            <a:r>
              <a:rPr lang="en-US" sz="2800" dirty="0">
                <a:latin typeface="Times New Roman" charset="0"/>
              </a:rPr>
              <a:t>) </a:t>
            </a:r>
            <a:r>
              <a:rPr lang="en-US" sz="2800" dirty="0">
                <a:latin typeface="Tahoma" charset="0"/>
              </a:rPr>
              <a:t>and handles collisions by placing an item in the first available cell of the series</a:t>
            </a:r>
            <a:br>
              <a:rPr lang="en-US" sz="2800" dirty="0">
                <a:latin typeface="Tahoma" charset="0"/>
              </a:rPr>
            </a:br>
            <a:r>
              <a:rPr lang="en-US" sz="2800" dirty="0">
                <a:latin typeface="Times New Roman" charset="0"/>
              </a:rPr>
              <a:t>	(</a:t>
            </a:r>
            <a:r>
              <a:rPr lang="en-US" sz="2800" b="1" i="1" dirty="0">
                <a:latin typeface="Times New Roman" charset="0"/>
              </a:rPr>
              <a:t>i</a:t>
            </a:r>
            <a:r>
              <a:rPr lang="en-US" sz="2800" i="1" dirty="0">
                <a:latin typeface="Times New Roman" charset="0"/>
              </a:rPr>
              <a:t> </a:t>
            </a:r>
            <a:r>
              <a:rPr lang="en-US" sz="2800" dirty="0">
                <a:latin typeface="Symbol" charset="0"/>
              </a:rPr>
              <a:t>+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b="1" i="1" dirty="0" err="1">
                <a:latin typeface="Times New Roman" charset="0"/>
              </a:rPr>
              <a:t>jd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b="1" i="1" dirty="0">
                <a:latin typeface="Times New Roman" charset="0"/>
              </a:rPr>
              <a:t>k</a:t>
            </a:r>
            <a:r>
              <a:rPr lang="en-US" sz="2800" dirty="0">
                <a:latin typeface="Times New Roman" charset="0"/>
              </a:rPr>
              <a:t>)) mod </a:t>
            </a:r>
            <a:r>
              <a:rPr lang="en-US" sz="2800" b="1" i="1" dirty="0">
                <a:latin typeface="Times New Roman" charset="0"/>
              </a:rPr>
              <a:t>N</a:t>
            </a:r>
            <a:br>
              <a:rPr lang="en-US" sz="2800" b="1" i="1" dirty="0">
                <a:latin typeface="Times New Roman" charset="0"/>
              </a:rPr>
            </a:br>
            <a:r>
              <a:rPr lang="en-US" sz="2800" b="1" i="1" dirty="0">
                <a:latin typeface="Times New Roman" charset="0"/>
              </a:rPr>
              <a:t> </a:t>
            </a:r>
            <a:r>
              <a:rPr lang="en-US" sz="2800" dirty="0">
                <a:latin typeface="Tahoma" charset="0"/>
              </a:rPr>
              <a:t>for </a:t>
            </a:r>
            <a:r>
              <a:rPr lang="en-US" sz="2800" b="1" i="1" dirty="0">
                <a:latin typeface="Times New Roman" charset="0"/>
              </a:rPr>
              <a:t>j</a:t>
            </a:r>
            <a:r>
              <a:rPr lang="en-US" sz="2800" i="1" dirty="0">
                <a:latin typeface="Times New Roman" charset="0"/>
              </a:rPr>
              <a:t> </a:t>
            </a:r>
            <a:r>
              <a:rPr lang="en-US" sz="2800" dirty="0">
                <a:latin typeface="Symbol" charset="0"/>
              </a:rPr>
              <a:t>=</a:t>
            </a:r>
            <a:r>
              <a:rPr lang="en-US" sz="2800" dirty="0">
                <a:latin typeface="Times New Roman" charset="0"/>
              </a:rPr>
              <a:t> 0,  1, … , </a:t>
            </a:r>
            <a:r>
              <a:rPr lang="en-US" sz="2800" b="1" i="1" dirty="0">
                <a:latin typeface="Times New Roman" charset="0"/>
              </a:rPr>
              <a:t>N </a:t>
            </a:r>
            <a:r>
              <a:rPr lang="en-US" sz="2800" dirty="0">
                <a:latin typeface="Symbol" charset="0"/>
              </a:rPr>
              <a:t>-</a:t>
            </a:r>
            <a:r>
              <a:rPr lang="en-US" sz="2800" dirty="0">
                <a:latin typeface="Times New Roman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The secondary hash function 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800" dirty="0">
                <a:latin typeface="Times New Roman" charset="0"/>
              </a:rPr>
              <a:t>)</a:t>
            </a:r>
            <a:r>
              <a:rPr lang="en-US" sz="2800" dirty="0">
                <a:latin typeface="Tahoma" charset="0"/>
              </a:rPr>
              <a:t> cannot have zero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The table size </a:t>
            </a:r>
            <a:r>
              <a:rPr lang="en-US" sz="2800" b="1" i="1" dirty="0">
                <a:latin typeface="Times New Roman" charset="0"/>
              </a:rPr>
              <a:t>N</a:t>
            </a:r>
            <a:r>
              <a:rPr lang="en-US" sz="2800" dirty="0">
                <a:latin typeface="Tahoma" charset="0"/>
              </a:rPr>
              <a:t> must be a prime to allow probing of all the cells</a:t>
            </a:r>
          </a:p>
        </p:txBody>
      </p:sp>
      <p:sp>
        <p:nvSpPr>
          <p:cNvPr id="7176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33</a:t>
            </a:fld>
            <a:endParaRPr lang="en-US" sz="1400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934200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Double Hashing </a:t>
            </a:r>
          </a:p>
        </p:txBody>
      </p:sp>
      <p:sp>
        <p:nvSpPr>
          <p:cNvPr id="717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4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400" dirty="0">
                <a:latin typeface="Times New Roman" charset="0"/>
                <a:cs typeface="Times New Roman" charset="0"/>
              </a:rPr>
              <a:t>(</a:t>
            </a:r>
            <a:r>
              <a:rPr lang="en-US" sz="24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400" dirty="0">
                <a:latin typeface="Times New Roman" charset="0"/>
                <a:cs typeface="Times New Roman" charset="0"/>
              </a:rPr>
              <a:t>)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q</a:t>
            </a:r>
            <a:r>
              <a:rPr lang="en-US" sz="2400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 mod </a:t>
            </a:r>
            <a:r>
              <a:rPr lang="en-US" sz="2400" b="1" i="1" dirty="0">
                <a:latin typeface="Times New Roman" charset="0"/>
              </a:rPr>
              <a:t>q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latin typeface="Times New Roman" charset="0"/>
              </a:rPr>
              <a:t>q</a:t>
            </a:r>
            <a:r>
              <a:rPr lang="en-US" sz="2400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&lt;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latin typeface="Times New Roman" charset="0"/>
              </a:rPr>
              <a:t>q</a:t>
            </a:r>
            <a:r>
              <a:rPr lang="en-US" sz="2400" dirty="0">
                <a:latin typeface="Tahoma" charset="0"/>
              </a:rPr>
              <a:t> is a prime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The possible values for 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8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800" dirty="0">
                <a:latin typeface="Times New Roman" charset="0"/>
                <a:cs typeface="Times New Roman" charset="0"/>
              </a:rPr>
              <a:t>(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800" dirty="0">
                <a:latin typeface="Times New Roman" charset="0"/>
                <a:cs typeface="Times New Roman" charset="0"/>
              </a:rPr>
              <a:t>)</a:t>
            </a:r>
            <a:r>
              <a:rPr lang="en-US" sz="2800" dirty="0">
                <a:latin typeface="Tahoma" charset="0"/>
              </a:rPr>
              <a:t> are</a:t>
            </a:r>
            <a:br>
              <a:rPr lang="en-US" sz="2800" dirty="0">
                <a:latin typeface="Tahoma" charset="0"/>
              </a:rPr>
            </a:br>
            <a:r>
              <a:rPr lang="en-US" sz="2800" dirty="0">
                <a:latin typeface="Tahoma" charset="0"/>
              </a:rPr>
              <a:t>	 </a:t>
            </a:r>
            <a:r>
              <a:rPr lang="en-US" sz="2800" dirty="0">
                <a:latin typeface="Times New Roman" charset="0"/>
              </a:rPr>
              <a:t>1, 2, … , </a:t>
            </a:r>
            <a:r>
              <a:rPr lang="en-US" sz="2800" b="1" i="1" dirty="0">
                <a:latin typeface="Times New Roman" charset="0"/>
              </a:rPr>
              <a:t>q</a:t>
            </a:r>
          </a:p>
        </p:txBody>
      </p:sp>
      <p:sp>
        <p:nvSpPr>
          <p:cNvPr id="7176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34</a:t>
            </a:fld>
            <a:endParaRPr lang="en-US" sz="1400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934200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898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2D76DE-255F-C146-8415-357604E47A3A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4290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storing integer keys that handles collision with double hashing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13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k </a:t>
            </a:r>
            <a:r>
              <a:rPr lang="en-US" sz="2000" dirty="0">
                <a:latin typeface="Times New Roman" charset="0"/>
              </a:rPr>
              <a:t>mod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13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7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b="1" i="1" dirty="0">
                <a:latin typeface="Times New Roman" charset="0"/>
              </a:rPr>
              <a:t> k </a:t>
            </a:r>
            <a:r>
              <a:rPr lang="en-US" sz="2000" dirty="0">
                <a:latin typeface="Times New Roman" charset="0"/>
              </a:rPr>
              <a:t>mod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7</a:t>
            </a:r>
            <a:r>
              <a:rPr lang="en-US" sz="2000" b="1" i="1" dirty="0">
                <a:latin typeface="Times New Roman" charset="0"/>
              </a:rPr>
              <a:t> 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Insert keys 18, 41, 22, 44, 59, 32, 31, 73, in this order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of Double Hashing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4267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4572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1" name="Rectangle 16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4270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13" name="Text Box 18"/>
          <p:cNvSpPr txBox="1">
            <a:spLocks noChangeArrowheads="1"/>
          </p:cNvSpPr>
          <p:nvPr/>
        </p:nvSpPr>
        <p:spPr bwMode="auto">
          <a:xfrm>
            <a:off x="4572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48736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51752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16" name="Text Box 21"/>
          <p:cNvSpPr txBox="1">
            <a:spLocks noChangeArrowheads="1"/>
          </p:cNvSpPr>
          <p:nvPr/>
        </p:nvSpPr>
        <p:spPr bwMode="auto">
          <a:xfrm>
            <a:off x="54768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57785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60801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63817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6683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6985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72294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75311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78327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25" name="Rectangle 30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7" name="Rectangle 32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8228" name="Rectangle 33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9" name="Rectangle 34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0" name="Rectangle 35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8231" name="Rectangle 36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8232" name="Rectangle 37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8233" name="Rectangle 3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8234" name="Rectangle 3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8235" name="Rectangle 4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8236" name="Rectangle 41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37" name="Rectangle 42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8" name="Text Box 43"/>
          <p:cNvSpPr txBox="1">
            <a:spLocks noChangeArrowheads="1"/>
          </p:cNvSpPr>
          <p:nvPr/>
        </p:nvSpPr>
        <p:spPr bwMode="auto">
          <a:xfrm>
            <a:off x="4270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39" name="Text Box 44"/>
          <p:cNvSpPr txBox="1">
            <a:spLocks noChangeArrowheads="1"/>
          </p:cNvSpPr>
          <p:nvPr/>
        </p:nvSpPr>
        <p:spPr bwMode="auto">
          <a:xfrm>
            <a:off x="4572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40" name="Text Box 45"/>
          <p:cNvSpPr txBox="1">
            <a:spLocks noChangeArrowheads="1"/>
          </p:cNvSpPr>
          <p:nvPr/>
        </p:nvSpPr>
        <p:spPr bwMode="auto">
          <a:xfrm>
            <a:off x="48736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41" name="Text Box 46"/>
          <p:cNvSpPr txBox="1">
            <a:spLocks noChangeArrowheads="1"/>
          </p:cNvSpPr>
          <p:nvPr/>
        </p:nvSpPr>
        <p:spPr bwMode="auto">
          <a:xfrm>
            <a:off x="51752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42" name="Text Box 47"/>
          <p:cNvSpPr txBox="1">
            <a:spLocks noChangeArrowheads="1"/>
          </p:cNvSpPr>
          <p:nvPr/>
        </p:nvSpPr>
        <p:spPr bwMode="auto">
          <a:xfrm>
            <a:off x="54768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43" name="Text Box 48"/>
          <p:cNvSpPr txBox="1">
            <a:spLocks noChangeArrowheads="1"/>
          </p:cNvSpPr>
          <p:nvPr/>
        </p:nvSpPr>
        <p:spPr bwMode="auto">
          <a:xfrm>
            <a:off x="57785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44" name="Text Box 49"/>
          <p:cNvSpPr txBox="1">
            <a:spLocks noChangeArrowheads="1"/>
          </p:cNvSpPr>
          <p:nvPr/>
        </p:nvSpPr>
        <p:spPr bwMode="auto">
          <a:xfrm>
            <a:off x="60801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45" name="Text Box 50"/>
          <p:cNvSpPr txBox="1">
            <a:spLocks noChangeArrowheads="1"/>
          </p:cNvSpPr>
          <p:nvPr/>
        </p:nvSpPr>
        <p:spPr bwMode="auto">
          <a:xfrm>
            <a:off x="63817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46" name="Text Box 51"/>
          <p:cNvSpPr txBox="1">
            <a:spLocks noChangeArrowheads="1"/>
          </p:cNvSpPr>
          <p:nvPr/>
        </p:nvSpPr>
        <p:spPr bwMode="auto">
          <a:xfrm>
            <a:off x="6683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47" name="Text Box 52"/>
          <p:cNvSpPr txBox="1">
            <a:spLocks noChangeArrowheads="1"/>
          </p:cNvSpPr>
          <p:nvPr/>
        </p:nvSpPr>
        <p:spPr bwMode="auto">
          <a:xfrm>
            <a:off x="6985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48" name="Text Box 53"/>
          <p:cNvSpPr txBox="1">
            <a:spLocks noChangeArrowheads="1"/>
          </p:cNvSpPr>
          <p:nvPr/>
        </p:nvSpPr>
        <p:spPr bwMode="auto">
          <a:xfrm>
            <a:off x="72294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49" name="Text Box 54"/>
          <p:cNvSpPr txBox="1">
            <a:spLocks noChangeArrowheads="1"/>
          </p:cNvSpPr>
          <p:nvPr/>
        </p:nvSpPr>
        <p:spPr bwMode="auto">
          <a:xfrm>
            <a:off x="75311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50" name="Text Box 55"/>
          <p:cNvSpPr txBox="1">
            <a:spLocks noChangeArrowheads="1"/>
          </p:cNvSpPr>
          <p:nvPr/>
        </p:nvSpPr>
        <p:spPr bwMode="auto">
          <a:xfrm>
            <a:off x="78327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51" name="AutoShape 56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/>
        </p:nvGraphicFramePr>
        <p:xfrm>
          <a:off x="4724400" y="1676400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Worksheet" r:id="rId3" imgW="2934081" imgH="2305507" progId="Excel.Sheet.8">
                  <p:embed/>
                </p:oleObj>
              </mc:Choice>
              <mc:Fallback>
                <p:oleObj name="Worksheet" r:id="rId3" imgW="2934081" imgH="2305507" progId="Excel.Sheet.8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2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C3F5D3-FE73-684F-A1B8-F2EC8468F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Load Factors, Rehashing and Efficiency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C5A731C-0276-584C-9E87-7B04B1964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10.2.3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16CFE-F8D2-354E-BFFE-8198E997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68AE-6E17-F244-877D-C7DB475CE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FD8C7-C5CE-7245-9B8D-1AD0B56554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711553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0D39-2C7A-F147-81C8-53C296F7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30BC0-8DB3-C24E-8EFB-6D51BC35F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efficiency of hashing depends on the </a:t>
                </a:r>
                <a:r>
                  <a:rPr lang="en-US" b="1" dirty="0"/>
                  <a:t>load factor</a:t>
                </a:r>
              </a:p>
              <a:p>
                <a:pPr lvl="1"/>
                <a:r>
                  <a:rPr lang="en-US" dirty="0"/>
                  <a:t>Total number of buckets in table = </a:t>
                </a:r>
                <a:r>
                  <a:rPr lang="en-US" b="1" dirty="0"/>
                  <a:t>N</a:t>
                </a:r>
              </a:p>
              <a:p>
                <a:pPr lvl="1"/>
                <a:r>
                  <a:rPr lang="en-US" dirty="0"/>
                  <a:t>Number of entries used at one time = </a:t>
                </a:r>
                <a:r>
                  <a:rPr lang="en-US" b="1" dirty="0"/>
                  <a:t>n</a:t>
                </a:r>
              </a:p>
              <a:p>
                <a:pPr lvl="1"/>
                <a:r>
                  <a:rPr lang="en-US" dirty="0"/>
                  <a:t>Load factor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(Book uses load factor,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30BC0-8DB3-C24E-8EFB-6D51BC35F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4622-FAF8-6D46-8B95-B612A0F7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6AD1-4B8F-C246-9C28-8AAF307A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2D6-F8B2-4B49-86F2-051BCB50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8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486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Performance of Hashing 1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the worst case, searches, insertions and removals on a hash table take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</a:t>
            </a:r>
            <a:r>
              <a:rPr lang="en-US" sz="2400" b="1" dirty="0">
                <a:latin typeface="Tahoma" charset="0"/>
              </a:rPr>
              <a:t>worst case </a:t>
            </a:r>
            <a:r>
              <a:rPr lang="en-US" sz="2400" dirty="0">
                <a:latin typeface="Tahoma" charset="0"/>
              </a:rPr>
              <a:t>occurs when </a:t>
            </a:r>
            <a:r>
              <a:rPr lang="en-US" sz="2400" b="1" dirty="0">
                <a:latin typeface="Tahoma" charset="0"/>
              </a:rPr>
              <a:t>all</a:t>
            </a:r>
            <a:r>
              <a:rPr lang="en-US" sz="2400" dirty="0">
                <a:latin typeface="Tahoma" charset="0"/>
              </a:rPr>
              <a:t> the keys inserted into the map </a:t>
            </a:r>
            <a:r>
              <a:rPr lang="en-US" sz="2400" b="1" dirty="0">
                <a:latin typeface="Tahoma" charset="0"/>
              </a:rPr>
              <a:t>collide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</a:t>
            </a:r>
            <a:r>
              <a:rPr lang="en-US" sz="2400" b="1" dirty="0">
                <a:latin typeface="Tahoma" charset="0"/>
              </a:rPr>
              <a:t>load factor </a:t>
            </a:r>
            <a:r>
              <a:rPr lang="en-US" sz="2400" b="1" i="1" dirty="0">
                <a:latin typeface="Symbol" charset="0"/>
              </a:rPr>
              <a:t>a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i="1" dirty="0">
                <a:latin typeface="Times New Roman" charset="0"/>
              </a:rPr>
              <a:t>(entries)</a:t>
            </a:r>
            <a:r>
              <a:rPr lang="en-US" sz="2400" dirty="0">
                <a:latin typeface="Symbol" charset="0"/>
              </a:rPr>
              <a:t>/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i="1" dirty="0">
                <a:latin typeface="Times New Roman" charset="0"/>
              </a:rPr>
              <a:t>(capacity) </a:t>
            </a:r>
            <a:r>
              <a:rPr lang="en-US" sz="2400" dirty="0">
                <a:latin typeface="Tahoma" charset="0"/>
              </a:rPr>
              <a:t>affects the performance of a hash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Assuming that the hash values are like random numbers, it can be shown that the expected number of probes for an insertion with open addressing is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	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/ </a:t>
            </a:r>
            <a:r>
              <a:rPr lang="en-US" sz="2400" dirty="0">
                <a:latin typeface="Times New Roman" charset="0"/>
              </a:rPr>
              <a:t>(1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>
                <a:latin typeface="Symbol" charset="0"/>
              </a:rPr>
              <a:t>a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Symbol" charset="0"/>
              </a:rPr>
              <a:t> </a:t>
            </a:r>
          </a:p>
        </p:txBody>
      </p:sp>
      <p:sp>
        <p:nvSpPr>
          <p:cNvPr id="9224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337939-18EE-BF45-9628-C1F4D2E3A679}" type="slidenum">
              <a:rPr lang="en-US" sz="1400"/>
              <a:pPr eaLnBrk="1" hangingPunct="1"/>
              <a:t>38</a:t>
            </a:fld>
            <a:endParaRPr lang="en-US" sz="140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6096000" y="76200"/>
          <a:ext cx="2462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76200"/>
                        <a:ext cx="24622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76FC85-E67E-E24B-8996-C0C357BF9D5D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Intuitive Notion of a Map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3200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+mn-cs"/>
              </a:rPr>
              <a:t>Intuitively, a map M supports the abstraction of using keys as indices with a syntax such as M[k]. </a:t>
            </a:r>
          </a:p>
          <a:p>
            <a:pPr>
              <a:defRPr/>
            </a:pPr>
            <a:r>
              <a:rPr lang="en-US" sz="2800" dirty="0">
                <a:cs typeface="+mn-cs"/>
              </a:rPr>
              <a:t>As a mental warm-up, consider a restricted setting in which a map with n items uses keys that are known to be integers in a range from 0 to N </a:t>
            </a:r>
            <a:r>
              <a:rPr lang="en-US" sz="2800" b="1" dirty="0">
                <a:cs typeface="+mn-cs"/>
              </a:rPr>
              <a:t>− </a:t>
            </a:r>
            <a:r>
              <a:rPr lang="en-US" sz="2800" dirty="0">
                <a:cs typeface="+mn-cs"/>
              </a:rPr>
              <a:t>1, for some N </a:t>
            </a:r>
            <a:r>
              <a:rPr lang="en-US" sz="2800" b="1" dirty="0">
                <a:cs typeface="+mn-cs"/>
              </a:rPr>
              <a:t>≥ </a:t>
            </a:r>
            <a:r>
              <a:rPr lang="en-US" sz="2800" dirty="0">
                <a:cs typeface="+mn-cs"/>
              </a:rPr>
              <a:t>n.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9221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922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8001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5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More General Kinds of Keys</a:t>
            </a:r>
          </a:p>
        </p:txBody>
      </p:sp>
      <p:sp>
        <p:nvSpPr>
          <p:cNvPr id="1024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953000"/>
          </a:xfrm>
        </p:spPr>
        <p:txBody>
          <a:bodyPr/>
          <a:lstStyle/>
          <a:p>
            <a:r>
              <a:rPr lang="en-US" sz="2800">
                <a:latin typeface="Tahoma" charset="0"/>
              </a:rPr>
              <a:t>But what should we do if our keys are not integers in the range from 0 to N – 1?</a:t>
            </a:r>
          </a:p>
          <a:p>
            <a:pPr lvl="1"/>
            <a:r>
              <a:rPr lang="en-US" sz="2400">
                <a:latin typeface="Tahoma" charset="0"/>
              </a:rPr>
              <a:t>Use a </a:t>
            </a:r>
            <a:r>
              <a:rPr lang="en-US" sz="2400" b="1">
                <a:latin typeface="Tahoma" charset="0"/>
              </a:rPr>
              <a:t>hash function </a:t>
            </a:r>
            <a:r>
              <a:rPr lang="en-US" sz="2400">
                <a:latin typeface="Tahoma" charset="0"/>
              </a:rPr>
              <a:t>to map general keys to corresponding indices in a table.</a:t>
            </a:r>
          </a:p>
          <a:p>
            <a:pPr lvl="1"/>
            <a:r>
              <a:rPr lang="en-US" sz="2400">
                <a:latin typeface="Tahoma" charset="0"/>
              </a:rPr>
              <a:t>For instance, the last four digits of a Social Security number.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Hash Tables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880455-608B-4D49-A079-025340FE0590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0246" name="Rectangle 384"/>
          <p:cNvSpPr>
            <a:spLocks noChangeArrowheads="1"/>
          </p:cNvSpPr>
          <p:nvPr/>
        </p:nvSpPr>
        <p:spPr bwMode="auto">
          <a:xfrm>
            <a:off x="3765550" y="4114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0247" name="Rectangle 385"/>
          <p:cNvSpPr>
            <a:spLocks noChangeArrowheads="1"/>
          </p:cNvSpPr>
          <p:nvPr/>
        </p:nvSpPr>
        <p:spPr bwMode="auto">
          <a:xfrm>
            <a:off x="3765550" y="4419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386"/>
          <p:cNvSpPr>
            <a:spLocks noChangeArrowheads="1"/>
          </p:cNvSpPr>
          <p:nvPr/>
        </p:nvSpPr>
        <p:spPr bwMode="auto">
          <a:xfrm>
            <a:off x="3765550" y="4724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0249" name="Rectangle 387"/>
          <p:cNvSpPr>
            <a:spLocks noChangeArrowheads="1"/>
          </p:cNvSpPr>
          <p:nvPr/>
        </p:nvSpPr>
        <p:spPr bwMode="auto">
          <a:xfrm>
            <a:off x="3765550" y="502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0250" name="Rectangle 388"/>
          <p:cNvSpPr>
            <a:spLocks noChangeArrowheads="1"/>
          </p:cNvSpPr>
          <p:nvPr/>
        </p:nvSpPr>
        <p:spPr bwMode="auto">
          <a:xfrm>
            <a:off x="3765550" y="533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392"/>
          <p:cNvSpPr txBox="1">
            <a:spLocks noChangeArrowheads="1"/>
          </p:cNvSpPr>
          <p:nvPr/>
        </p:nvSpPr>
        <p:spPr bwMode="auto">
          <a:xfrm>
            <a:off x="34290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0252" name="Text Box 393"/>
          <p:cNvSpPr txBox="1">
            <a:spLocks noChangeArrowheads="1"/>
          </p:cNvSpPr>
          <p:nvPr/>
        </p:nvSpPr>
        <p:spPr bwMode="auto">
          <a:xfrm>
            <a:off x="34290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0253" name="Text Box 394"/>
          <p:cNvSpPr txBox="1">
            <a:spLocks noChangeArrowheads="1"/>
          </p:cNvSpPr>
          <p:nvPr/>
        </p:nvSpPr>
        <p:spPr bwMode="auto">
          <a:xfrm>
            <a:off x="34290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0254" name="Text Box 395"/>
          <p:cNvSpPr txBox="1">
            <a:spLocks noChangeArrowheads="1"/>
          </p:cNvSpPr>
          <p:nvPr/>
        </p:nvSpPr>
        <p:spPr bwMode="auto">
          <a:xfrm>
            <a:off x="34290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0255" name="Text Box 396"/>
          <p:cNvSpPr txBox="1">
            <a:spLocks noChangeArrowheads="1"/>
          </p:cNvSpPr>
          <p:nvPr/>
        </p:nvSpPr>
        <p:spPr bwMode="auto">
          <a:xfrm>
            <a:off x="3429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0256" name="AutoShape 401"/>
          <p:cNvSpPr>
            <a:spLocks noChangeArrowheads="1"/>
          </p:cNvSpPr>
          <p:nvPr/>
        </p:nvSpPr>
        <p:spPr bwMode="auto">
          <a:xfrm>
            <a:off x="4343400" y="53340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/>
              <a:t>451-22-0004</a:t>
            </a:r>
          </a:p>
        </p:txBody>
      </p:sp>
      <p:sp>
        <p:nvSpPr>
          <p:cNvPr id="10257" name="AutoShape 402"/>
          <p:cNvSpPr>
            <a:spLocks noChangeArrowheads="1"/>
          </p:cNvSpPr>
          <p:nvPr/>
        </p:nvSpPr>
        <p:spPr bwMode="auto">
          <a:xfrm>
            <a:off x="4343400" y="47244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/>
              <a:t>981-10-0002</a:t>
            </a:r>
          </a:p>
        </p:txBody>
      </p:sp>
      <p:sp>
        <p:nvSpPr>
          <p:cNvPr id="10258" name="Line 403"/>
          <p:cNvSpPr>
            <a:spLocks noChangeShapeType="1"/>
          </p:cNvSpPr>
          <p:nvPr/>
        </p:nvSpPr>
        <p:spPr bwMode="auto">
          <a:xfrm>
            <a:off x="3917950" y="54864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utoShape 406"/>
          <p:cNvSpPr>
            <a:spLocks noChangeArrowheads="1"/>
          </p:cNvSpPr>
          <p:nvPr/>
        </p:nvSpPr>
        <p:spPr bwMode="auto">
          <a:xfrm>
            <a:off x="4343400" y="4419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/>
              <a:t>025-61-0001</a:t>
            </a:r>
          </a:p>
        </p:txBody>
      </p:sp>
      <p:sp>
        <p:nvSpPr>
          <p:cNvPr id="10260" name="Line 407"/>
          <p:cNvSpPr>
            <a:spLocks noChangeShapeType="1"/>
          </p:cNvSpPr>
          <p:nvPr/>
        </p:nvSpPr>
        <p:spPr bwMode="auto">
          <a:xfrm>
            <a:off x="3917950" y="4572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408"/>
          <p:cNvSpPr>
            <a:spLocks noChangeShapeType="1"/>
          </p:cNvSpPr>
          <p:nvPr/>
        </p:nvSpPr>
        <p:spPr bwMode="auto">
          <a:xfrm>
            <a:off x="3886200" y="48768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0"/>
          <p:cNvSpPr txBox="1">
            <a:spLocks noChangeArrowheads="1"/>
          </p:cNvSpPr>
          <p:nvPr/>
        </p:nvSpPr>
        <p:spPr bwMode="auto">
          <a:xfrm rot="5400000">
            <a:off x="3794125" y="5730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331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F435-99E5-154A-B803-15C247BF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2BD1-4B1D-E34B-B3B8-C9E18FA3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a good hash function may put two or more items in the same </a:t>
            </a:r>
            <a:r>
              <a:rPr lang="en-US" sz="2400" b="1" dirty="0"/>
              <a:t>“bucket”</a:t>
            </a:r>
          </a:p>
          <a:p>
            <a:r>
              <a:rPr lang="en-US" sz="2400" b="1" dirty="0"/>
              <a:t>Figure 10.4:</a:t>
            </a:r>
            <a:r>
              <a:rPr lang="en-US" sz="2400" dirty="0"/>
              <a:t> A </a:t>
            </a:r>
            <a:r>
              <a:rPr lang="en-US" sz="2400" b="1" dirty="0"/>
              <a:t>bucket array </a:t>
            </a:r>
            <a:r>
              <a:rPr lang="en-US" sz="2400" dirty="0"/>
              <a:t>of capacity 11 with entries (1,D), (25,C), (3,F), (14,Z), (6,A), (39,C), and (7,Q), using a simple hash function.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1D18-22EA-FD43-8427-201B5A46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13A0-25E6-1E4F-AE36-CE97EA26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FCA7-220B-9C44-8A3D-D9EDD512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B58E-CE1F-6B42-B15B-D539FF0F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3886200"/>
            <a:ext cx="6939280" cy="1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5D92C4-CA39-0C46-A4B2-43BC3AB04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229122A-FAD6-F848-9B33-18621B9E8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6CBE-AFD4-9241-81F3-5F629996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1E70-027A-9C4A-87B7-DC0883E6F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A83E-BB4A-2B4D-862A-CB7BADBCC8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10904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Hash Functions and Hash Tables 1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ahoma" charset="0"/>
              </a:rPr>
              <a:t> maps keys of a given type to integers in a fixed interval </a:t>
            </a:r>
            <a:r>
              <a:rPr lang="en-US" sz="2400" dirty="0">
                <a:latin typeface="Times New Roman" charset="0"/>
              </a:rPr>
              <a:t>[0,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="1" i="1" dirty="0">
                <a:latin typeface="Symbol" charset="0"/>
              </a:rPr>
              <a:t> </a:t>
            </a:r>
            <a:r>
              <a:rPr lang="en-US" sz="2400" dirty="0">
                <a:latin typeface="Symbol" charset="0"/>
              </a:rPr>
              <a:t>-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Example:</a:t>
            </a:r>
            <a:br>
              <a:rPr lang="en-US" sz="2400" dirty="0">
                <a:latin typeface="Verdana" charset="0"/>
              </a:rPr>
            </a:br>
            <a:r>
              <a:rPr lang="en-US" sz="2400" dirty="0">
                <a:latin typeface="Verdana" charset="0"/>
              </a:rPr>
              <a:t>	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 mod </a:t>
            </a:r>
            <a:r>
              <a:rPr lang="en-US" sz="2400" b="1" i="1" dirty="0">
                <a:latin typeface="Times New Roman" charset="0"/>
              </a:rPr>
              <a:t>N</a:t>
            </a:r>
            <a:br>
              <a:rPr lang="en-US" sz="2400" b="1" i="1" dirty="0">
                <a:latin typeface="Times New Roman" charset="0"/>
              </a:rPr>
            </a:br>
            <a:r>
              <a:rPr lang="en-US" sz="2400" dirty="0">
                <a:latin typeface="Verdana" charset="0"/>
              </a:rPr>
              <a:t>is a hash function for integer keys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The integer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Verdana" charset="0"/>
              </a:rPr>
              <a:t> is called the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 dirty="0">
                <a:latin typeface="Verdana" charset="0"/>
              </a:rPr>
              <a:t> of key </a:t>
            </a:r>
            <a:r>
              <a:rPr lang="en-US" sz="2400" b="1" i="1" dirty="0">
                <a:latin typeface="Times New Roman" charset="0"/>
              </a:rPr>
              <a:t>x</a:t>
            </a:r>
          </a:p>
        </p:txBody>
      </p:sp>
      <p:sp>
        <p:nvSpPr>
          <p:cNvPr id="1032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8</a:t>
            </a:fld>
            <a:endParaRPr lang="en-US" sz="1400"/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154051"/>
              </p:ext>
            </p:extLst>
          </p:nvPr>
        </p:nvGraphicFramePr>
        <p:xfrm>
          <a:off x="6376988" y="4397375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4397375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Hash Functions and Hash Tables 2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Verdan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table</a:t>
            </a:r>
            <a:r>
              <a:rPr lang="en-US" sz="2400" dirty="0">
                <a:latin typeface="Verdana" charset="0"/>
              </a:rPr>
              <a:t> for a given key type consists of</a:t>
            </a:r>
          </a:p>
          <a:p>
            <a:pPr lvl="1" eaLnBrk="1" hangingPunct="1"/>
            <a:r>
              <a:rPr lang="en-US" dirty="0">
                <a:latin typeface="Verdana" charset="0"/>
              </a:rPr>
              <a:t>Hash function </a:t>
            </a:r>
            <a:r>
              <a:rPr lang="en-US" b="1" i="1" dirty="0">
                <a:latin typeface="Times New Roman" charset="0"/>
              </a:rPr>
              <a:t>h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Array (called table) of size </a:t>
            </a:r>
            <a:r>
              <a:rPr lang="en-US" b="1" i="1" dirty="0">
                <a:latin typeface="Times New Roman" charset="0"/>
              </a:rPr>
              <a:t>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When implementing a map with a hash table, the goal is to store item 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at index </a:t>
            </a:r>
            <a:r>
              <a:rPr lang="en-US" sz="2400" b="1" i="1" dirty="0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  <a:endParaRPr lang="en-US" dirty="0">
              <a:latin typeface="Verdana" charset="0"/>
            </a:endParaRPr>
          </a:p>
        </p:txBody>
      </p:sp>
      <p:sp>
        <p:nvSpPr>
          <p:cNvPr id="1032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9</a:t>
            </a:fld>
            <a:endParaRPr lang="en-US" sz="1400"/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89490"/>
              </p:ext>
            </p:extLst>
          </p:nvPr>
        </p:nvGraphicFramePr>
        <p:xfrm>
          <a:off x="6172200" y="4397375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102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97375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408292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5789</TotalTime>
  <Words>1950</Words>
  <Application>Microsoft Office PowerPoint</Application>
  <PresentationFormat>On-screen Show (4:3)</PresentationFormat>
  <Paragraphs>446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Cambria Math</vt:lpstr>
      <vt:lpstr>Courier</vt:lpstr>
      <vt:lpstr>Symbol</vt:lpstr>
      <vt:lpstr>Tahoma</vt:lpstr>
      <vt:lpstr>Times New Roman</vt:lpstr>
      <vt:lpstr>Verdana</vt:lpstr>
      <vt:lpstr>Wingdings</vt:lpstr>
      <vt:lpstr>Blueprint</vt:lpstr>
      <vt:lpstr>Clip</vt:lpstr>
      <vt:lpstr>Worksheet</vt:lpstr>
      <vt:lpstr>Hash Tables</vt:lpstr>
      <vt:lpstr>Hash Tables</vt:lpstr>
      <vt:lpstr>Recall the Map ADT</vt:lpstr>
      <vt:lpstr>Intuitive Notion of a Map</vt:lpstr>
      <vt:lpstr>More General Kinds of Keys</vt:lpstr>
      <vt:lpstr>Bucket Array</vt:lpstr>
      <vt:lpstr>Hash Functions</vt:lpstr>
      <vt:lpstr>Hash Functions and Hash Tables 1</vt:lpstr>
      <vt:lpstr>Hash Functions and Hash Tables 2</vt:lpstr>
      <vt:lpstr>Example</vt:lpstr>
      <vt:lpstr>Hash Functions </vt:lpstr>
      <vt:lpstr>Two Parts of Hash Function</vt:lpstr>
      <vt:lpstr>Hash Codes</vt:lpstr>
      <vt:lpstr>Hash Codes</vt:lpstr>
      <vt:lpstr>Hash Codes</vt:lpstr>
      <vt:lpstr>Compression Functions</vt:lpstr>
      <vt:lpstr>Compression functions</vt:lpstr>
      <vt:lpstr>Compression Function: Division Method</vt:lpstr>
      <vt:lpstr>Compression Function: MAD</vt:lpstr>
      <vt:lpstr>Collision-Handling Schemes</vt:lpstr>
      <vt:lpstr>Collision Handling 1</vt:lpstr>
      <vt:lpstr>Collision Handling 2</vt:lpstr>
      <vt:lpstr>Collision Handling with Separate Chaining</vt:lpstr>
      <vt:lpstr>Separate Chaining</vt:lpstr>
      <vt:lpstr>Collision Handling with Linear Probing</vt:lpstr>
      <vt:lpstr>Linear Probing</vt:lpstr>
      <vt:lpstr>Linear Probe Insertion</vt:lpstr>
      <vt:lpstr>Linear Probing</vt:lpstr>
      <vt:lpstr>Search with Linear Probing</vt:lpstr>
      <vt:lpstr>Updates with Linear Probing</vt:lpstr>
      <vt:lpstr>Updates with Linear Probing 2</vt:lpstr>
      <vt:lpstr>Collision Handling with Double Hashing</vt:lpstr>
      <vt:lpstr>Double Hashing 1</vt:lpstr>
      <vt:lpstr>Double Hashing </vt:lpstr>
      <vt:lpstr>Example of Double Hashing</vt:lpstr>
      <vt:lpstr>Load Factors, Rehashing and Efficiency</vt:lpstr>
      <vt:lpstr>Load Factors</vt:lpstr>
      <vt:lpstr>Performance of Hashing 1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Kimberly Davis</cp:lastModifiedBy>
  <cp:revision>905</cp:revision>
  <cp:lastPrinted>2019-05-11T04:30:51Z</cp:lastPrinted>
  <dcterms:created xsi:type="dcterms:W3CDTF">2002-01-21T02:22:10Z</dcterms:created>
  <dcterms:modified xsi:type="dcterms:W3CDTF">2019-11-25T20:50:43Z</dcterms:modified>
</cp:coreProperties>
</file>