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handoutMasterIdLst>
    <p:handoutMasterId r:id="rId24"/>
  </p:handoutMasterIdLst>
  <p:sldIdLst>
    <p:sldId id="256" r:id="rId2"/>
    <p:sldId id="317" r:id="rId3"/>
    <p:sldId id="332" r:id="rId4"/>
    <p:sldId id="337" r:id="rId5"/>
    <p:sldId id="325" r:id="rId6"/>
    <p:sldId id="324" r:id="rId7"/>
    <p:sldId id="318" r:id="rId8"/>
    <p:sldId id="338" r:id="rId9"/>
    <p:sldId id="333" r:id="rId10"/>
    <p:sldId id="339" r:id="rId11"/>
    <p:sldId id="334" r:id="rId12"/>
    <p:sldId id="340" r:id="rId13"/>
    <p:sldId id="331" r:id="rId14"/>
    <p:sldId id="341" r:id="rId15"/>
    <p:sldId id="335" r:id="rId16"/>
    <p:sldId id="336" r:id="rId17"/>
    <p:sldId id="326" r:id="rId18"/>
    <p:sldId id="327" r:id="rId19"/>
    <p:sldId id="328" r:id="rId20"/>
    <p:sldId id="329" r:id="rId21"/>
    <p:sldId id="330" r:id="rId22"/>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783394CC-B6F1-4AEE-99B8-A18E59A3B7AC}">
          <p14:sldIdLst>
            <p14:sldId id="256"/>
            <p14:sldId id="317"/>
            <p14:sldId id="332"/>
            <p14:sldId id="337"/>
            <p14:sldId id="325"/>
            <p14:sldId id="324"/>
            <p14:sldId id="318"/>
            <p14:sldId id="338"/>
          </p14:sldIdLst>
        </p14:section>
        <p14:section name="Chapter 10.1 Maps" id="{0CBDE8D7-C74F-401C-839F-271989570962}">
          <p14:sldIdLst>
            <p14:sldId id="333"/>
            <p14:sldId id="339"/>
            <p14:sldId id="334"/>
            <p14:sldId id="340"/>
            <p14:sldId id="331"/>
            <p14:sldId id="341"/>
            <p14:sldId id="335"/>
            <p14:sldId id="336"/>
          </p14:sldIdLst>
        </p14:section>
        <p14:section name="Maps vs Sets" id="{93D3628F-FB44-45DF-97DA-2E292E1EB1A5}">
          <p14:sldIdLst>
            <p14:sldId id="326"/>
            <p14:sldId id="327"/>
            <p14:sldId id="328"/>
            <p14:sldId id="329"/>
            <p14:sldId id="3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5674F6"/>
    <a:srgbClr val="6289F8"/>
    <a:srgbClr val="8097F8"/>
    <a:srgbClr val="2C61F6"/>
    <a:srgbClr val="F8F0D0"/>
    <a:srgbClr val="F2E4AA"/>
    <a:srgbClr val="000000"/>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5.xml"/><Relationship Id="rId1"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smtClean="0"/>
              <a:t>Sets and Multimaps</a:t>
            </a:r>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cs typeface="+mn-cs"/>
              </a:defRPr>
            </a:lvl1pPr>
          </a:lstStyle>
          <a:p>
            <a:pPr>
              <a:defRPr/>
            </a:pPr>
            <a:fld id="{96CB2926-3AE7-E646-A0AC-E024B8205E8D}" type="datetime1">
              <a:rPr lang="en-US" smtClean="0"/>
              <a:t>11/21/2019</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smtClean="0">
                <a:cs typeface="+mn-cs"/>
              </a:defRPr>
            </a:lvl1pPr>
          </a:lstStyle>
          <a:p>
            <a:pPr>
              <a:defRPr/>
            </a:pPr>
            <a:fld id="{82C0F5D0-1252-944C-A934-064F5E02B4E3}" type="slidenum">
              <a:rPr lang="en-US"/>
              <a:pPr>
                <a:defRPr/>
              </a:pPr>
              <a:t>‹#›</a:t>
            </a:fld>
            <a:endParaRPr lang="en-US"/>
          </a:p>
        </p:txBody>
      </p:sp>
    </p:spTree>
    <p:extLst>
      <p:ext uri="{BB962C8B-B14F-4D97-AF65-F5344CB8AC3E}">
        <p14:creationId xmlns:p14="http://schemas.microsoft.com/office/powerpoint/2010/main" val="2322701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smtClean="0"/>
              <a:t>Sets and Multimaps</a:t>
            </a:r>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smtClean="0">
                <a:cs typeface="+mn-cs"/>
              </a:defRPr>
            </a:lvl1pPr>
          </a:lstStyle>
          <a:p>
            <a:pPr>
              <a:defRPr/>
            </a:pPr>
            <a:fld id="{7A1B9A43-DA42-7647-8CA9-30E5B35A106F}" type="datetime1">
              <a:rPr lang="en-US" smtClean="0"/>
              <a:t>11/21/2019</a:t>
            </a:fld>
            <a:endParaRPr lang="en-US"/>
          </a:p>
        </p:txBody>
      </p:sp>
      <p:sp>
        <p:nvSpPr>
          <p:cNvPr id="1434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smtClean="0">
                <a:cs typeface="+mn-cs"/>
              </a:defRPr>
            </a:lvl1pPr>
          </a:lstStyle>
          <a:p>
            <a:pPr>
              <a:defRPr/>
            </a:pPr>
            <a:fld id="{B6E17047-D1C4-1F46-B131-68B4136C4279}" type="slidenum">
              <a:rPr lang="en-US"/>
              <a:pPr>
                <a:defRPr/>
              </a:pPr>
              <a:t>‹#›</a:t>
            </a:fld>
            <a:endParaRPr lang="en-US"/>
          </a:p>
        </p:txBody>
      </p:sp>
    </p:spTree>
    <p:extLst>
      <p:ext uri="{BB962C8B-B14F-4D97-AF65-F5344CB8AC3E}">
        <p14:creationId xmlns:p14="http://schemas.microsoft.com/office/powerpoint/2010/main" val="2730854195"/>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Sets and Multimaps</a:t>
            </a:r>
            <a:endParaRPr lang="en-US" sz="1300"/>
          </a:p>
        </p:txBody>
      </p:sp>
      <p:sp>
        <p:nvSpPr>
          <p:cNvPr id="16386"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E45F359-FDD6-2C4C-B23F-D8A99FA33446}" type="datetime1">
              <a:rPr lang="en-US" sz="1300" smtClean="0"/>
              <a:t>11/21/2019</a:t>
            </a:fld>
            <a:endParaRPr lang="en-US" sz="1300"/>
          </a:p>
        </p:txBody>
      </p:sp>
      <p:sp>
        <p:nvSpPr>
          <p:cNvPr id="1638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5056794-C82E-7E4E-960F-85BC54F63642}" type="slidenum">
              <a:rPr lang="en-US" sz="1300"/>
              <a:pPr eaLnBrk="1" hangingPunct="1"/>
              <a:t>1</a:t>
            </a:fld>
            <a:endParaRPr lang="en-US" sz="130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smtClean="0"/>
              <a:t>Maps</a:t>
            </a:r>
            <a:endParaRPr lang="en-US" sz="1300"/>
          </a:p>
        </p:txBody>
      </p:sp>
      <p:sp>
        <p:nvSpPr>
          <p:cNvPr id="13315"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4273B8-01BA-B842-A81D-0E161D5BCB65}" type="datetime1">
              <a:rPr lang="en-US" sz="1300" smtClean="0"/>
              <a:t>11/21/2019</a:t>
            </a:fld>
            <a:endParaRPr lang="en-US" sz="1300"/>
          </a:p>
        </p:txBody>
      </p:sp>
      <p:sp>
        <p:nvSpPr>
          <p:cNvPr id="1331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B77E0FB-41B3-3E43-9315-872A851C0831}" type="slidenum">
              <a:rPr lang="en-US" sz="1300"/>
              <a:pPr eaLnBrk="1" hangingPunct="1"/>
              <a:t>9</a:t>
            </a:fld>
            <a:endParaRPr lang="en-US" sz="1300"/>
          </a:p>
        </p:txBody>
      </p:sp>
      <p:sp>
        <p:nvSpPr>
          <p:cNvPr id="13317" name="Rectangle 2"/>
          <p:cNvSpPr>
            <a:spLocks noGrp="1" noRot="1" noChangeAspect="1" noChangeArrowheads="1" noTextEdit="1"/>
          </p:cNvSpPr>
          <p:nvPr>
            <p:ph type="sldImg"/>
          </p:nvPr>
        </p:nvSpPr>
        <p:spPr>
          <a:ln/>
        </p:spPr>
      </p:sp>
      <p:sp>
        <p:nvSpPr>
          <p:cNvPr id="1331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atin typeface="Times New Roman" charset="0"/>
            </a:endParaRPr>
          </a:p>
        </p:txBody>
      </p:sp>
    </p:spTree>
    <p:extLst>
      <p:ext uri="{BB962C8B-B14F-4D97-AF65-F5344CB8AC3E}">
        <p14:creationId xmlns:p14="http://schemas.microsoft.com/office/powerpoint/2010/main" val="47794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76 w 43195"/>
                  <a:gd name="T1" fmla="*/ 0 h 43200"/>
                  <a:gd name="T2" fmla="*/ 0 w 43195"/>
                  <a:gd name="T3" fmla="*/ 80 h 43200"/>
                  <a:gd name="T4" fmla="*/ 78 w 43195"/>
                  <a:gd name="T5" fmla="*/ 79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69" name="Text Box 68"/>
          <p:cNvSpPr txBox="1">
            <a:spLocks noChangeArrowheads="1"/>
          </p:cNvSpPr>
          <p:nvPr userDrawn="1"/>
        </p:nvSpPr>
        <p:spPr bwMode="auto">
          <a:xfrm>
            <a:off x="152400" y="6400800"/>
            <a:ext cx="3402013" cy="307975"/>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defRPr/>
            </a:pPr>
            <a:r>
              <a:rPr lang="en-US" sz="1400" dirty="0" smtClean="0">
                <a:cs typeface="+mn-cs"/>
              </a:rPr>
              <a:t>© 2014 Goodrich, </a:t>
            </a:r>
            <a:r>
              <a:rPr lang="en-US" sz="1400" dirty="0" err="1" smtClean="0">
                <a:cs typeface="+mn-cs"/>
              </a:rPr>
              <a:t>Tamassia</a:t>
            </a:r>
            <a:r>
              <a:rPr lang="en-US" sz="1400" dirty="0" smtClean="0">
                <a:cs typeface="+mn-cs"/>
              </a:rPr>
              <a:t>, </a:t>
            </a:r>
            <a:r>
              <a:rPr lang="en-US" sz="1400" dirty="0" err="1" smtClean="0">
                <a:cs typeface="+mn-cs"/>
              </a:rPr>
              <a:t>Goldwasser</a:t>
            </a:r>
            <a:endParaRPr lang="en-US" sz="1400" dirty="0" smtClean="0">
              <a:cs typeface="+mn-cs"/>
            </a:endParaRPr>
          </a:p>
        </p:txBody>
      </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70" name="Rectangle 69"/>
          <p:cNvSpPr>
            <a:spLocks noGrp="1" noChangeArrowheads="1"/>
          </p:cNvSpPr>
          <p:nvPr>
            <p:ph type="ftr" sz="quarter" idx="10"/>
          </p:nvPr>
        </p:nvSpPr>
        <p:spPr/>
        <p:txBody>
          <a:bodyPr/>
          <a:lstStyle>
            <a:lvl1pPr>
              <a:defRPr/>
            </a:lvl1pPr>
          </a:lstStyle>
          <a:p>
            <a:pPr>
              <a:defRPr/>
            </a:pPr>
            <a:r>
              <a:rPr lang="en-US" smtClean="0"/>
              <a:t>Sets and Multimaps</a:t>
            </a:r>
            <a:endParaRPr lang="en-US"/>
          </a:p>
        </p:txBody>
      </p:sp>
      <p:sp>
        <p:nvSpPr>
          <p:cNvPr id="71" name="Rectangle 70"/>
          <p:cNvSpPr>
            <a:spLocks noGrp="1" noChangeArrowheads="1"/>
          </p:cNvSpPr>
          <p:nvPr>
            <p:ph type="sldNum" sz="quarter" idx="11"/>
          </p:nvPr>
        </p:nvSpPr>
        <p:spPr/>
        <p:txBody>
          <a:bodyPr/>
          <a:lstStyle>
            <a:lvl1pPr>
              <a:defRPr smtClean="0"/>
            </a:lvl1pPr>
          </a:lstStyle>
          <a:p>
            <a:pPr>
              <a:defRPr/>
            </a:pPr>
            <a:fld id="{33486067-B0DB-EC44-AB5D-B26D53E96300}" type="slidenum">
              <a:rPr lang="en-US"/>
              <a:pPr>
                <a:defRPr/>
              </a:pPr>
              <a:t>‹#›</a:t>
            </a:fld>
            <a:endParaRPr lang="en-US"/>
          </a:p>
        </p:txBody>
      </p:sp>
    </p:spTree>
    <p:extLst>
      <p:ext uri="{BB962C8B-B14F-4D97-AF65-F5344CB8AC3E}">
        <p14:creationId xmlns:p14="http://schemas.microsoft.com/office/powerpoint/2010/main" val="195760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D85921BB-946B-1D41-A27E-99ECEDDEB04E}" type="slidenum">
              <a:rPr lang="en-US"/>
              <a:pPr>
                <a:defRPr/>
              </a:pPr>
              <a:t>‹#›</a:t>
            </a:fld>
            <a:endParaRPr lang="en-US"/>
          </a:p>
        </p:txBody>
      </p:sp>
    </p:spTree>
    <p:extLst>
      <p:ext uri="{BB962C8B-B14F-4D97-AF65-F5344CB8AC3E}">
        <p14:creationId xmlns:p14="http://schemas.microsoft.com/office/powerpoint/2010/main" val="312485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7E8CC842-C7CF-0B4E-BF06-F54D6A16BFA3}" type="slidenum">
              <a:rPr lang="en-US"/>
              <a:pPr>
                <a:defRPr/>
              </a:pPr>
              <a:t>‹#›</a:t>
            </a:fld>
            <a:endParaRPr lang="en-US"/>
          </a:p>
        </p:txBody>
      </p:sp>
    </p:spTree>
    <p:extLst>
      <p:ext uri="{BB962C8B-B14F-4D97-AF65-F5344CB8AC3E}">
        <p14:creationId xmlns:p14="http://schemas.microsoft.com/office/powerpoint/2010/main" val="67360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71F55F5A-922A-0342-9462-7DA215A6FFBF}" type="slidenum">
              <a:rPr lang="en-US"/>
              <a:pPr>
                <a:defRPr/>
              </a:pPr>
              <a:t>‹#›</a:t>
            </a:fld>
            <a:endParaRPr lang="en-US"/>
          </a:p>
        </p:txBody>
      </p:sp>
    </p:spTree>
    <p:extLst>
      <p:ext uri="{BB962C8B-B14F-4D97-AF65-F5344CB8AC3E}">
        <p14:creationId xmlns:p14="http://schemas.microsoft.com/office/powerpoint/2010/main" val="771198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5"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6" name="Rectangle 67"/>
          <p:cNvSpPr>
            <a:spLocks noGrp="1" noChangeArrowheads="1"/>
          </p:cNvSpPr>
          <p:nvPr>
            <p:ph type="sldNum" sz="quarter" idx="12"/>
          </p:nvPr>
        </p:nvSpPr>
        <p:spPr/>
        <p:txBody>
          <a:bodyPr/>
          <a:lstStyle>
            <a:lvl1pPr>
              <a:defRPr smtClean="0"/>
            </a:lvl1pPr>
          </a:lstStyle>
          <a:p>
            <a:pPr>
              <a:defRPr/>
            </a:pPr>
            <a:fld id="{08DEBC66-6D26-5049-8A1F-EAEFCE79EB59}" type="slidenum">
              <a:rPr lang="en-US"/>
              <a:pPr>
                <a:defRPr/>
              </a:pPr>
              <a:t>‹#›</a:t>
            </a:fld>
            <a:endParaRPr lang="en-US"/>
          </a:p>
        </p:txBody>
      </p:sp>
    </p:spTree>
    <p:extLst>
      <p:ext uri="{BB962C8B-B14F-4D97-AF65-F5344CB8AC3E}">
        <p14:creationId xmlns:p14="http://schemas.microsoft.com/office/powerpoint/2010/main" val="1298206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CA622552-1EAD-B74F-8A3D-827555A77BF8}" type="slidenum">
              <a:rPr lang="en-US"/>
              <a:pPr>
                <a:defRPr/>
              </a:pPr>
              <a:t>‹#›</a:t>
            </a:fld>
            <a:endParaRPr lang="en-US"/>
          </a:p>
        </p:txBody>
      </p:sp>
    </p:spTree>
    <p:extLst>
      <p:ext uri="{BB962C8B-B14F-4D97-AF65-F5344CB8AC3E}">
        <p14:creationId xmlns:p14="http://schemas.microsoft.com/office/powerpoint/2010/main" val="256729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8"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9" name="Rectangle 67"/>
          <p:cNvSpPr>
            <a:spLocks noGrp="1" noChangeArrowheads="1"/>
          </p:cNvSpPr>
          <p:nvPr>
            <p:ph type="sldNum" sz="quarter" idx="12"/>
          </p:nvPr>
        </p:nvSpPr>
        <p:spPr/>
        <p:txBody>
          <a:bodyPr/>
          <a:lstStyle>
            <a:lvl1pPr>
              <a:defRPr smtClean="0"/>
            </a:lvl1pPr>
          </a:lstStyle>
          <a:p>
            <a:pPr>
              <a:defRPr/>
            </a:pPr>
            <a:fld id="{84FB537A-C05F-E548-BDF8-D76660BB160E}" type="slidenum">
              <a:rPr lang="en-US"/>
              <a:pPr>
                <a:defRPr/>
              </a:pPr>
              <a:t>‹#›</a:t>
            </a:fld>
            <a:endParaRPr lang="en-US"/>
          </a:p>
        </p:txBody>
      </p:sp>
    </p:spTree>
    <p:extLst>
      <p:ext uri="{BB962C8B-B14F-4D97-AF65-F5344CB8AC3E}">
        <p14:creationId xmlns:p14="http://schemas.microsoft.com/office/powerpoint/2010/main" val="271734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4"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5" name="Rectangle 67"/>
          <p:cNvSpPr>
            <a:spLocks noGrp="1" noChangeArrowheads="1"/>
          </p:cNvSpPr>
          <p:nvPr>
            <p:ph type="sldNum" sz="quarter" idx="12"/>
          </p:nvPr>
        </p:nvSpPr>
        <p:spPr/>
        <p:txBody>
          <a:bodyPr/>
          <a:lstStyle>
            <a:lvl1pPr>
              <a:defRPr smtClean="0"/>
            </a:lvl1pPr>
          </a:lstStyle>
          <a:p>
            <a:pPr>
              <a:defRPr/>
            </a:pPr>
            <a:fld id="{1265E88E-8854-4B4D-B3A3-E0B633B589BD}" type="slidenum">
              <a:rPr lang="en-US"/>
              <a:pPr>
                <a:defRPr/>
              </a:pPr>
              <a:t>‹#›</a:t>
            </a:fld>
            <a:endParaRPr lang="en-US"/>
          </a:p>
        </p:txBody>
      </p:sp>
    </p:spTree>
    <p:extLst>
      <p:ext uri="{BB962C8B-B14F-4D97-AF65-F5344CB8AC3E}">
        <p14:creationId xmlns:p14="http://schemas.microsoft.com/office/powerpoint/2010/main" val="2035811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3"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4" name="Rectangle 67"/>
          <p:cNvSpPr>
            <a:spLocks noGrp="1" noChangeArrowheads="1"/>
          </p:cNvSpPr>
          <p:nvPr>
            <p:ph type="sldNum" sz="quarter" idx="12"/>
          </p:nvPr>
        </p:nvSpPr>
        <p:spPr/>
        <p:txBody>
          <a:bodyPr/>
          <a:lstStyle>
            <a:lvl1pPr>
              <a:defRPr smtClean="0"/>
            </a:lvl1pPr>
          </a:lstStyle>
          <a:p>
            <a:pPr>
              <a:defRPr/>
            </a:pPr>
            <a:fld id="{C6B18F2D-5FC1-BE4A-BC06-081DCAF702CF}" type="slidenum">
              <a:rPr lang="en-US"/>
              <a:pPr>
                <a:defRPr/>
              </a:pPr>
              <a:t>‹#›</a:t>
            </a:fld>
            <a:endParaRPr lang="en-US"/>
          </a:p>
        </p:txBody>
      </p:sp>
    </p:spTree>
    <p:extLst>
      <p:ext uri="{BB962C8B-B14F-4D97-AF65-F5344CB8AC3E}">
        <p14:creationId xmlns:p14="http://schemas.microsoft.com/office/powerpoint/2010/main" val="382932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dirty="0"/>
          </a:p>
        </p:txBody>
      </p:sp>
      <p:sp>
        <p:nvSpPr>
          <p:cNvPr id="6"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1C9A8B06-A6FF-2B43-A39D-01B3355EE500}" type="slidenum">
              <a:rPr lang="en-US"/>
              <a:pPr>
                <a:defRPr/>
              </a:pPr>
              <a:t>‹#›</a:t>
            </a:fld>
            <a:endParaRPr lang="en-US"/>
          </a:p>
        </p:txBody>
      </p:sp>
    </p:spTree>
    <p:extLst>
      <p:ext uri="{BB962C8B-B14F-4D97-AF65-F5344CB8AC3E}">
        <p14:creationId xmlns:p14="http://schemas.microsoft.com/office/powerpoint/2010/main" val="131587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5"/>
          <p:cNvSpPr>
            <a:spLocks noGrp="1" noChangeArrowheads="1"/>
          </p:cNvSpPr>
          <p:nvPr>
            <p:ph type="dt" sz="half" idx="10"/>
          </p:nvPr>
        </p:nvSpPr>
        <p:spPr>
          <a:xfrm>
            <a:off x="685800" y="6248400"/>
            <a:ext cx="1905000" cy="457200"/>
          </a:xfrm>
          <a:prstGeom prst="rect">
            <a:avLst/>
          </a:prstGeom>
        </p:spPr>
        <p:txBody>
          <a:bodyPr/>
          <a:lstStyle>
            <a:lvl1pPr>
              <a:defRPr smtClean="0">
                <a:cs typeface="+mn-cs"/>
              </a:defRPr>
            </a:lvl1pPr>
          </a:lstStyle>
          <a:p>
            <a:pPr>
              <a:defRPr/>
            </a:pPr>
            <a:endParaRPr lang="en-US"/>
          </a:p>
        </p:txBody>
      </p:sp>
      <p:sp>
        <p:nvSpPr>
          <p:cNvPr id="6" name="Rectangle 66"/>
          <p:cNvSpPr>
            <a:spLocks noGrp="1" noChangeArrowheads="1"/>
          </p:cNvSpPr>
          <p:nvPr>
            <p:ph type="ftr" sz="quarter" idx="11"/>
          </p:nvPr>
        </p:nvSpPr>
        <p:spPr/>
        <p:txBody>
          <a:bodyPr/>
          <a:lstStyle>
            <a:lvl1pPr>
              <a:defRPr/>
            </a:lvl1pPr>
          </a:lstStyle>
          <a:p>
            <a:pPr>
              <a:defRPr/>
            </a:pPr>
            <a:r>
              <a:rPr lang="en-US" smtClean="0"/>
              <a:t>Sets and Multimaps</a:t>
            </a:r>
            <a:endParaRPr lang="en-US"/>
          </a:p>
        </p:txBody>
      </p:sp>
      <p:sp>
        <p:nvSpPr>
          <p:cNvPr id="7" name="Rectangle 67"/>
          <p:cNvSpPr>
            <a:spLocks noGrp="1" noChangeArrowheads="1"/>
          </p:cNvSpPr>
          <p:nvPr>
            <p:ph type="sldNum" sz="quarter" idx="12"/>
          </p:nvPr>
        </p:nvSpPr>
        <p:spPr/>
        <p:txBody>
          <a:bodyPr/>
          <a:lstStyle>
            <a:lvl1pPr>
              <a:defRPr smtClean="0"/>
            </a:lvl1pPr>
          </a:lstStyle>
          <a:p>
            <a:pPr>
              <a:defRPr/>
            </a:pPr>
            <a:fld id="{BD7A3F90-6AD5-D74D-9D29-98909395E724}" type="slidenum">
              <a:rPr lang="en-US"/>
              <a:pPr>
                <a:defRPr/>
              </a:pPr>
              <a:t>‹#›</a:t>
            </a:fld>
            <a:endParaRPr lang="en-US"/>
          </a:p>
        </p:txBody>
      </p:sp>
    </p:spTree>
    <p:extLst>
      <p:ext uri="{BB962C8B-B14F-4D97-AF65-F5344CB8AC3E}">
        <p14:creationId xmlns:p14="http://schemas.microsoft.com/office/powerpoint/2010/main" val="8459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16 w 43195"/>
                  <a:gd name="T1" fmla="*/ 0 h 43200"/>
                  <a:gd name="T2" fmla="*/ 0 w 43195"/>
                  <a:gd name="T3" fmla="*/ 123 h 43200"/>
                  <a:gd name="T4" fmla="*/ 119 w 43195"/>
                  <a:gd name="T5" fmla="*/ 12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smtClean="0"/>
              <a:t>Sets and Multimaps</a:t>
            </a:r>
            <a:endParaRPr lang="en-US"/>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smtClean="0">
                <a:cs typeface="+mn-cs"/>
              </a:defRPr>
            </a:lvl1pPr>
          </a:lstStyle>
          <a:p>
            <a:pPr>
              <a:defRPr/>
            </a:pPr>
            <a:fld id="{9194A529-2808-994A-8162-F18E9BDD51E9}" type="slidenum">
              <a:rPr lang="en-US"/>
              <a:pPr>
                <a:defRPr/>
              </a:pPr>
              <a:t>‹#›</a:t>
            </a:fld>
            <a:endParaRPr lang="en-US"/>
          </a:p>
        </p:txBody>
      </p:sp>
      <p:sp>
        <p:nvSpPr>
          <p:cNvPr id="4164" name="Text Box 68"/>
          <p:cNvSpPr txBox="1">
            <a:spLocks noChangeArrowheads="1"/>
          </p:cNvSpPr>
          <p:nvPr userDrawn="1"/>
        </p:nvSpPr>
        <p:spPr bwMode="auto">
          <a:xfrm>
            <a:off x="152400" y="6400800"/>
            <a:ext cx="3402013" cy="307975"/>
          </a:xfrm>
          <a:prstGeom prst="rect">
            <a:avLst/>
          </a:prstGeom>
          <a:noFill/>
          <a:ln w="19050">
            <a:noFill/>
            <a:miter lim="800000"/>
            <a:headEnd/>
            <a:tailEnd/>
          </a:ln>
          <a:effec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defRPr/>
            </a:pPr>
            <a:r>
              <a:rPr lang="en-US" sz="1400" dirty="0" smtClean="0">
                <a:cs typeface="+mn-cs"/>
              </a:rPr>
              <a:t>© 2014 Goodrich, </a:t>
            </a:r>
            <a:r>
              <a:rPr lang="en-US" sz="1400" dirty="0" err="1" smtClean="0">
                <a:cs typeface="+mn-cs"/>
              </a:rPr>
              <a:t>Tamassia</a:t>
            </a:r>
            <a:r>
              <a:rPr lang="en-US" sz="1400" dirty="0" smtClean="0">
                <a:cs typeface="+mn-cs"/>
              </a:rPr>
              <a:t>, </a:t>
            </a:r>
            <a:r>
              <a:rPr lang="en-US" sz="1400" dirty="0" err="1" smtClean="0">
                <a:cs typeface="+mn-cs"/>
              </a:rPr>
              <a:t>Goldwasser</a:t>
            </a:r>
            <a:endParaRPr lang="en-US" sz="1400" dirty="0" smtClean="0">
              <a:cs typeface="+mn-cs"/>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charset="0"/>
        <a:buBlip>
          <a:blip r:embed="rId13"/>
        </a:buBlip>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0"/>
          <p:cNvSpPr>
            <a:spLocks noGrp="1" noChangeArrowheads="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smtClean="0"/>
              <a:t>Sets and </a:t>
            </a:r>
            <a:r>
              <a:rPr lang="en-US" sz="1400" dirty="0" err="1" smtClean="0"/>
              <a:t>Multimaps</a:t>
            </a:r>
            <a:endParaRPr lang="en-US" sz="1400" dirty="0"/>
          </a:p>
        </p:txBody>
      </p:sp>
      <p:sp>
        <p:nvSpPr>
          <p:cNvPr id="15362"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99A1E3D-F065-C748-B92A-1A58ED225A43}" type="slidenum">
              <a:rPr lang="en-US" sz="1400"/>
              <a:pPr eaLnBrk="1" hangingPunct="1"/>
              <a:t>1</a:t>
            </a:fld>
            <a:endParaRPr lang="en-US" sz="1400" dirty="0"/>
          </a:p>
        </p:txBody>
      </p:sp>
      <p:sp>
        <p:nvSpPr>
          <p:cNvPr id="15363" name="Rectangle 2"/>
          <p:cNvSpPr>
            <a:spLocks noGrp="1" noChangeArrowheads="1"/>
          </p:cNvSpPr>
          <p:nvPr>
            <p:ph type="ctrTitle"/>
          </p:nvPr>
        </p:nvSpPr>
        <p:spPr>
          <a:xfrm>
            <a:off x="914400" y="1828800"/>
            <a:ext cx="7772400" cy="1143000"/>
          </a:xfrm>
        </p:spPr>
        <p:txBody>
          <a:bodyPr/>
          <a:lstStyle/>
          <a:p>
            <a:pPr eaLnBrk="1" hangingPunct="1"/>
            <a:r>
              <a:rPr lang="en-US" dirty="0" smtClean="0">
                <a:latin typeface="Tahoma" charset="0"/>
              </a:rPr>
              <a:t>Sets</a:t>
            </a:r>
            <a:endParaRPr lang="en-US" dirty="0">
              <a:latin typeface="Tahoma" charset="0"/>
            </a:endParaRPr>
          </a:p>
        </p:txBody>
      </p:sp>
      <p:pic>
        <p:nvPicPr>
          <p:cNvPr id="15364" name="Picture 251" descr="j02458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050" y="3200399"/>
            <a:ext cx="2341250" cy="212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Data Structures and Algorithms in Java, 6</a:t>
            </a:r>
            <a:r>
              <a:rPr lang="en-US" sz="1800" baseline="30000" dirty="0" smtClean="0">
                <a:solidFill>
                  <a:schemeClr val="tx2"/>
                </a:solidFill>
              </a:rPr>
              <a:t>th</a:t>
            </a:r>
            <a:r>
              <a:rPr lang="en-US" sz="1800" dirty="0" smtClean="0">
                <a:solidFill>
                  <a:schemeClr val="tx2"/>
                </a:solidFill>
              </a:rPr>
              <a:t> edition</a:t>
            </a:r>
            <a:r>
              <a:rPr lang="en-US" sz="1800" dirty="0" smtClean="0"/>
              <a:t>, by M. T. Goodrich, R. Tamassia, and M. H. Goldwasser, Wiley, 2014</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en-US" dirty="0"/>
              <a:t>The Map ADT</a:t>
            </a:r>
          </a:p>
        </p:txBody>
      </p:sp>
      <p:sp>
        <p:nvSpPr>
          <p:cNvPr id="284675" name="Rectangle 3"/>
          <p:cNvSpPr>
            <a:spLocks noGrp="1" noChangeArrowheads="1"/>
          </p:cNvSpPr>
          <p:nvPr>
            <p:ph type="body" idx="1"/>
          </p:nvPr>
        </p:nvSpPr>
        <p:spPr>
          <a:xfrm>
            <a:off x="762000" y="1600200"/>
            <a:ext cx="7772400" cy="4114800"/>
          </a:xfrm>
        </p:spPr>
        <p:txBody>
          <a:bodyPr/>
          <a:lstStyle/>
          <a:p>
            <a:r>
              <a:rPr lang="en-US" altLang="en-US" sz="1600" b="1" dirty="0"/>
              <a:t>map</a:t>
            </a:r>
            <a:r>
              <a:rPr lang="en-US" altLang="en-US" sz="1600" dirty="0"/>
              <a:t>: Holds a set of unique </a:t>
            </a:r>
            <a:r>
              <a:rPr lang="en-US" altLang="en-US" sz="1600" i="1" dirty="0"/>
              <a:t>keys</a:t>
            </a:r>
            <a:r>
              <a:rPr lang="en-US" altLang="en-US" sz="1600" dirty="0"/>
              <a:t> and a collection of </a:t>
            </a:r>
            <a:r>
              <a:rPr lang="en-US" altLang="en-US" sz="1600" i="1" dirty="0"/>
              <a:t>values</a:t>
            </a:r>
            <a:r>
              <a:rPr lang="en-US" altLang="en-US" sz="1600" dirty="0"/>
              <a:t>, where each key is associated with one value.</a:t>
            </a:r>
          </a:p>
          <a:p>
            <a:pPr lvl="1"/>
            <a:r>
              <a:rPr lang="en-US" altLang="en-US" sz="1600" dirty="0"/>
              <a:t>a.k.a. "dictionary", "associative array", "hash"</a:t>
            </a:r>
          </a:p>
          <a:p>
            <a:pPr lvl="1"/>
            <a:endParaRPr lang="en-US" altLang="en-US" sz="1600" dirty="0"/>
          </a:p>
          <a:p>
            <a:r>
              <a:rPr lang="en-US" altLang="en-US" sz="1600" dirty="0"/>
              <a:t>basic map operations:</a:t>
            </a:r>
          </a:p>
          <a:p>
            <a:pPr lvl="1"/>
            <a:r>
              <a:rPr lang="en-US" altLang="en-US" sz="1600" b="1" dirty="0"/>
              <a:t>put</a:t>
            </a:r>
            <a:r>
              <a:rPr lang="en-US" altLang="en-US" sz="1600" dirty="0"/>
              <a:t>(</a:t>
            </a:r>
            <a:r>
              <a:rPr lang="en-US" altLang="en-US" sz="1600" i="1" dirty="0"/>
              <a:t>key</a:t>
            </a:r>
            <a:r>
              <a:rPr lang="en-US" altLang="en-US" sz="1600" dirty="0"/>
              <a:t>, </a:t>
            </a:r>
            <a:r>
              <a:rPr lang="en-US" altLang="en-US" sz="1600" i="1" dirty="0"/>
              <a:t>value </a:t>
            </a:r>
            <a:r>
              <a:rPr lang="en-US" altLang="en-US" sz="1600" dirty="0"/>
              <a:t>): Adds a </a:t>
            </a:r>
            <a:br>
              <a:rPr lang="en-US" altLang="en-US" sz="1600" dirty="0"/>
            </a:br>
            <a:r>
              <a:rPr lang="en-US" altLang="en-US" sz="1600" dirty="0"/>
              <a:t>mapping from a key to</a:t>
            </a:r>
            <a:br>
              <a:rPr lang="en-US" altLang="en-US" sz="1600" dirty="0"/>
            </a:br>
            <a:r>
              <a:rPr lang="en-US" altLang="en-US" sz="1600" dirty="0"/>
              <a:t>a value.</a:t>
            </a:r>
            <a:br>
              <a:rPr lang="en-US" altLang="en-US" sz="1600" dirty="0"/>
            </a:br>
            <a:endParaRPr lang="en-US" altLang="en-US" sz="1600" dirty="0"/>
          </a:p>
          <a:p>
            <a:pPr lvl="1"/>
            <a:r>
              <a:rPr lang="en-US" altLang="en-US" sz="1600" b="1" dirty="0"/>
              <a:t>get</a:t>
            </a:r>
            <a:r>
              <a:rPr lang="en-US" altLang="en-US" sz="1600" dirty="0"/>
              <a:t>(</a:t>
            </a:r>
            <a:r>
              <a:rPr lang="en-US" altLang="en-US" sz="1600" i="1" dirty="0"/>
              <a:t>key </a:t>
            </a:r>
            <a:r>
              <a:rPr lang="en-US" altLang="en-US" sz="1600" dirty="0"/>
              <a:t>): Retrieves the</a:t>
            </a:r>
            <a:br>
              <a:rPr lang="en-US" altLang="en-US" sz="1600" dirty="0"/>
            </a:br>
            <a:r>
              <a:rPr lang="en-US" altLang="en-US" sz="1600" dirty="0"/>
              <a:t>value mapped to the key.</a:t>
            </a:r>
            <a:br>
              <a:rPr lang="en-US" altLang="en-US" sz="1600" dirty="0"/>
            </a:br>
            <a:endParaRPr lang="en-US" altLang="en-US" sz="1600" dirty="0"/>
          </a:p>
          <a:p>
            <a:pPr lvl="1"/>
            <a:r>
              <a:rPr lang="en-US" altLang="en-US" sz="1600" b="1" dirty="0"/>
              <a:t>remove</a:t>
            </a:r>
            <a:r>
              <a:rPr lang="en-US" altLang="en-US" sz="1600" dirty="0"/>
              <a:t>(</a:t>
            </a:r>
            <a:r>
              <a:rPr lang="en-US" altLang="en-US" sz="1600" i="1" dirty="0"/>
              <a:t>key </a:t>
            </a:r>
            <a:r>
              <a:rPr lang="en-US" altLang="en-US" sz="1600" dirty="0"/>
              <a:t>): Removes</a:t>
            </a:r>
            <a:br>
              <a:rPr lang="en-US" altLang="en-US" sz="1600" dirty="0"/>
            </a:br>
            <a:r>
              <a:rPr lang="en-US" altLang="en-US" sz="1600" dirty="0"/>
              <a:t>the given key and its</a:t>
            </a:r>
            <a:br>
              <a:rPr lang="en-US" altLang="en-US" sz="1600" dirty="0"/>
            </a:br>
            <a:r>
              <a:rPr lang="en-US" altLang="en-US" sz="1600" dirty="0"/>
              <a:t>mapped value.</a:t>
            </a:r>
          </a:p>
        </p:txBody>
      </p:sp>
      <p:pic>
        <p:nvPicPr>
          <p:cNvPr id="284676" name="Picture 4" descr="ma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648200" y="2667000"/>
            <a:ext cx="40386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84677" name="Text Box 5"/>
          <p:cNvSpPr txBox="1">
            <a:spLocks noChangeArrowheads="1"/>
          </p:cNvSpPr>
          <p:nvPr/>
        </p:nvSpPr>
        <p:spPr bwMode="auto">
          <a:xfrm>
            <a:off x="1371600" y="5791200"/>
            <a:ext cx="4867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latin typeface="Courier New" panose="02070309020205020404" pitchFamily="49" charset="0"/>
              </a:rPr>
              <a:t>myMap.get</a:t>
            </a:r>
            <a:r>
              <a:rPr lang="en-US" altLang="en-US" dirty="0">
                <a:latin typeface="Courier New" panose="02070309020205020404" pitchFamily="49" charset="0"/>
              </a:rPr>
              <a:t>("Juliet")</a:t>
            </a:r>
            <a:r>
              <a:rPr lang="en-US" altLang="en-US" dirty="0">
                <a:latin typeface="Tahoma" panose="020B0604030504040204" pitchFamily="34" charset="0"/>
              </a:rPr>
              <a:t> returns </a:t>
            </a:r>
            <a:r>
              <a:rPr lang="en-US" altLang="en-US" dirty="0">
                <a:latin typeface="Courier New" panose="02070309020205020404" pitchFamily="49" charset="0"/>
              </a:rPr>
              <a:t>"Capulet"</a:t>
            </a:r>
          </a:p>
        </p:txBody>
      </p:sp>
    </p:spTree>
    <p:extLst>
      <p:ext uri="{BB962C8B-B14F-4D97-AF65-F5344CB8AC3E}">
        <p14:creationId xmlns:p14="http://schemas.microsoft.com/office/powerpoint/2010/main" val="3157668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4099" name="Slide Number Placeholder 5"/>
          <p:cNvSpPr>
            <a:spLocks noGrp="1"/>
          </p:cNvSpPr>
          <p:nvPr>
            <p:ph type="sldNum" sz="quarter" idx="12"/>
          </p:nvPr>
        </p:nvSpPr>
        <p:spPr>
          <a:xfrm>
            <a:off x="65532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80D994-15B1-D045-B6B0-080C1CA95A80}" type="slidenum">
              <a:rPr lang="en-US" sz="1400"/>
              <a:pPr eaLnBrk="1" hangingPunct="1"/>
              <a:t>11</a:t>
            </a:fld>
            <a:endParaRPr lang="en-US" sz="1400"/>
          </a:p>
        </p:txBody>
      </p:sp>
      <p:sp>
        <p:nvSpPr>
          <p:cNvPr id="4100" name="Rectangle 2050"/>
          <p:cNvSpPr>
            <a:spLocks noGrp="1" noChangeArrowheads="1"/>
          </p:cNvSpPr>
          <p:nvPr>
            <p:ph type="title"/>
          </p:nvPr>
        </p:nvSpPr>
        <p:spPr/>
        <p:txBody>
          <a:bodyPr/>
          <a:lstStyle/>
          <a:p>
            <a:pPr eaLnBrk="1" hangingPunct="1"/>
            <a:r>
              <a:rPr lang="en-US">
                <a:latin typeface="Tahoma" charset="0"/>
              </a:rPr>
              <a:t>Maps</a:t>
            </a:r>
            <a:endParaRPr lang="en-US">
              <a:latin typeface="Tahoma" charset="0"/>
              <a:cs typeface="Tahoma" charset="0"/>
            </a:endParaRPr>
          </a:p>
        </p:txBody>
      </p:sp>
      <p:sp>
        <p:nvSpPr>
          <p:cNvPr id="130051" name="Rectangle 2051"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normAutofit/>
          </a:bodyPr>
          <a:lstStyle/>
          <a:p>
            <a:pPr eaLnBrk="1" hangingPunct="1">
              <a:buFont typeface="Wingdings" pitchFamily="2" charset="2"/>
              <a:buChar char="q"/>
              <a:defRPr/>
            </a:pPr>
            <a:r>
              <a:rPr lang="en-US" sz="2400" dirty="0" smtClean="0">
                <a:ea typeface="+mn-ea"/>
              </a:rPr>
              <a:t>Multiple </a:t>
            </a:r>
            <a:r>
              <a:rPr lang="en-US" sz="2400" dirty="0" smtClean="0">
                <a:ea typeface="+mn-ea"/>
              </a:rPr>
              <a:t>entries with the same key are </a:t>
            </a:r>
            <a:r>
              <a:rPr lang="en-US" sz="2400" dirty="0" smtClean="0">
                <a:solidFill>
                  <a:schemeClr val="tx2"/>
                </a:solidFill>
                <a:ea typeface="+mn-ea"/>
              </a:rPr>
              <a:t>not</a:t>
            </a:r>
            <a:r>
              <a:rPr lang="en-US" sz="2400" dirty="0" smtClean="0">
                <a:ea typeface="+mn-ea"/>
              </a:rPr>
              <a:t> allowed</a:t>
            </a:r>
          </a:p>
          <a:p>
            <a:pPr eaLnBrk="1" hangingPunct="1">
              <a:buFont typeface="Wingdings" pitchFamily="2" charset="2"/>
              <a:buChar char="q"/>
              <a:defRPr/>
            </a:pPr>
            <a:r>
              <a:rPr lang="en-US" sz="2400" dirty="0" smtClean="0">
                <a:ea typeface="+mn-ea"/>
              </a:rPr>
              <a:t>Applications:</a:t>
            </a:r>
          </a:p>
          <a:p>
            <a:pPr lvl="1" eaLnBrk="1" hangingPunct="1">
              <a:buFont typeface="Wingdings" pitchFamily="2" charset="2"/>
              <a:buChar char="n"/>
              <a:defRPr/>
            </a:pPr>
            <a:r>
              <a:rPr lang="en-US" sz="2400" dirty="0" smtClean="0"/>
              <a:t>address book</a:t>
            </a:r>
          </a:p>
          <a:p>
            <a:pPr lvl="1" eaLnBrk="1" hangingPunct="1">
              <a:buFont typeface="Wingdings" pitchFamily="2" charset="2"/>
              <a:buChar char="n"/>
              <a:defRPr/>
            </a:pPr>
            <a:r>
              <a:rPr lang="en-US" sz="2400" dirty="0" smtClean="0"/>
              <a:t>student-record database</a:t>
            </a:r>
          </a:p>
        </p:txBody>
      </p:sp>
      <p:pic>
        <p:nvPicPr>
          <p:cNvPr id="4102" name="Picture 2060" descr="j0312176"/>
          <p:cNvPicPr>
            <a:picLocks noGrp="1" noChangeAspect="1" noChangeArrowheads="1"/>
          </p:cNvPicPr>
          <p:nvPr>
            <p:ph sz="half" idx="4294967295"/>
          </p:nvPr>
        </p:nvPicPr>
        <p:blipFill>
          <a:blip r:embed="rId2" cstate="email">
            <a:extLst>
              <a:ext uri="{28A0092B-C50C-407E-A947-70E740481C1C}">
                <a14:useLocalDpi xmlns:a14="http://schemas.microsoft.com/office/drawing/2010/main" val="0"/>
              </a:ext>
            </a:extLst>
          </a:blip>
          <a:srcRect/>
          <a:stretch>
            <a:fillRect/>
          </a:stretch>
        </p:blipFill>
        <p:spPr>
          <a:xfrm>
            <a:off x="7315200" y="304800"/>
            <a:ext cx="1425575" cy="1447800"/>
          </a:xfrm>
          <a:noFill/>
        </p:spPr>
      </p:pic>
      <p:sp>
        <p:nvSpPr>
          <p:cNvPr id="4103"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76623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dirty="0">
                <a:latin typeface="Courier New" panose="02070309020205020404" pitchFamily="49" charset="0"/>
              </a:rPr>
              <a:t>Map</a:t>
            </a:r>
            <a:r>
              <a:rPr lang="en-US" altLang="en-US" dirty="0"/>
              <a:t> implementation</a:t>
            </a:r>
          </a:p>
        </p:txBody>
      </p:sp>
      <p:sp>
        <p:nvSpPr>
          <p:cNvPr id="286723" name="Rectangle 3"/>
          <p:cNvSpPr>
            <a:spLocks noGrp="1" noChangeArrowheads="1"/>
          </p:cNvSpPr>
          <p:nvPr>
            <p:ph type="body" idx="1"/>
          </p:nvPr>
        </p:nvSpPr>
        <p:spPr>
          <a:xfrm>
            <a:off x="685800" y="1600200"/>
            <a:ext cx="8001000" cy="4572000"/>
          </a:xfrm>
        </p:spPr>
        <p:txBody>
          <a:bodyPr/>
          <a:lstStyle/>
          <a:p>
            <a:r>
              <a:rPr lang="en-US" altLang="en-US" sz="1600" dirty="0"/>
              <a:t>in Java, maps are represented by </a:t>
            </a:r>
            <a:r>
              <a:rPr lang="en-US" altLang="en-US" sz="1600" dirty="0">
                <a:latin typeface="Courier New" panose="02070309020205020404" pitchFamily="49" charset="0"/>
              </a:rPr>
              <a:t>Map</a:t>
            </a:r>
            <a:r>
              <a:rPr lang="en-US" altLang="en-US" sz="1600" dirty="0"/>
              <a:t> interface in </a:t>
            </a:r>
            <a:r>
              <a:rPr lang="en-US" altLang="en-US" sz="1600" dirty="0" err="1">
                <a:latin typeface="Courier New" panose="02070309020205020404" pitchFamily="49" charset="0"/>
              </a:rPr>
              <a:t>java.util</a:t>
            </a:r>
            <a:endParaRPr lang="en-US" altLang="en-US" sz="1600" dirty="0">
              <a:latin typeface="Courier New" panose="02070309020205020404" pitchFamily="49" charset="0"/>
            </a:endParaRPr>
          </a:p>
          <a:p>
            <a:pPr lvl="1"/>
            <a:endParaRPr lang="en-US" altLang="en-US" sz="1600" dirty="0">
              <a:latin typeface="Courier New" panose="02070309020205020404" pitchFamily="49" charset="0"/>
            </a:endParaRPr>
          </a:p>
          <a:p>
            <a:r>
              <a:rPr lang="en-US" altLang="en-US" sz="1600" dirty="0">
                <a:latin typeface="Courier New" panose="02070309020205020404" pitchFamily="49" charset="0"/>
              </a:rPr>
              <a:t>Map</a:t>
            </a:r>
            <a:r>
              <a:rPr lang="en-US" altLang="en-US" sz="1600" dirty="0"/>
              <a:t> is implemented by the </a:t>
            </a:r>
            <a:r>
              <a:rPr lang="en-US" altLang="en-US" sz="1600" dirty="0" err="1">
                <a:latin typeface="Courier New" panose="02070309020205020404" pitchFamily="49" charset="0"/>
              </a:rPr>
              <a:t>HashMap</a:t>
            </a:r>
            <a:r>
              <a:rPr lang="en-US" altLang="en-US" sz="1600" dirty="0"/>
              <a:t> and </a:t>
            </a:r>
            <a:r>
              <a:rPr lang="en-US" altLang="en-US" sz="1600" dirty="0" err="1">
                <a:latin typeface="Courier New" panose="02070309020205020404" pitchFamily="49" charset="0"/>
              </a:rPr>
              <a:t>TreeMap</a:t>
            </a:r>
            <a:r>
              <a:rPr lang="en-US" altLang="en-US" sz="1600" dirty="0"/>
              <a:t> classes</a:t>
            </a:r>
            <a:endParaRPr lang="en-US" altLang="en-US" sz="1600" dirty="0">
              <a:latin typeface="Courier New" panose="02070309020205020404" pitchFamily="49" charset="0"/>
            </a:endParaRPr>
          </a:p>
          <a:p>
            <a:pPr lvl="2"/>
            <a:endParaRPr lang="en-US" altLang="en-US" sz="1600" dirty="0">
              <a:latin typeface="Courier New" panose="02070309020205020404" pitchFamily="49" charset="0"/>
            </a:endParaRPr>
          </a:p>
          <a:p>
            <a:pPr lvl="1"/>
            <a:r>
              <a:rPr lang="en-US" altLang="en-US" sz="1600" dirty="0" err="1">
                <a:latin typeface="Courier New" panose="02070309020205020404" pitchFamily="49" charset="0"/>
              </a:rPr>
              <a:t>HashMap</a:t>
            </a:r>
            <a:r>
              <a:rPr lang="en-US" altLang="en-US" sz="1600" dirty="0"/>
              <a:t>: implemented using an array called a "hash table";</a:t>
            </a:r>
            <a:br>
              <a:rPr lang="en-US" altLang="en-US" sz="1600" dirty="0"/>
            </a:br>
            <a:r>
              <a:rPr lang="en-US" altLang="en-US" sz="1600" dirty="0"/>
              <a:t>extremely fast: </a:t>
            </a:r>
            <a:r>
              <a:rPr lang="en-US" altLang="en-US" sz="1600" b="1" dirty="0"/>
              <a:t>O(1)</a:t>
            </a:r>
            <a:r>
              <a:rPr lang="en-US" altLang="en-US" sz="1600" dirty="0"/>
              <a:t> ; keys are stored in unpredictable order</a:t>
            </a:r>
            <a:br>
              <a:rPr lang="en-US" altLang="en-US" sz="1600" dirty="0"/>
            </a:br>
            <a:endParaRPr lang="en-US" altLang="en-US" sz="1600" dirty="0"/>
          </a:p>
          <a:p>
            <a:pPr lvl="1"/>
            <a:r>
              <a:rPr lang="en-US" altLang="en-US" sz="1600" dirty="0" err="1">
                <a:latin typeface="Courier New" panose="02070309020205020404" pitchFamily="49" charset="0"/>
              </a:rPr>
              <a:t>TreeMap</a:t>
            </a:r>
            <a:r>
              <a:rPr lang="en-US" altLang="en-US" sz="1600" dirty="0"/>
              <a:t>: implemented as a linked "binary tree" structure;</a:t>
            </a:r>
            <a:br>
              <a:rPr lang="en-US" altLang="en-US" sz="1600" dirty="0"/>
            </a:br>
            <a:r>
              <a:rPr lang="en-US" altLang="en-US" sz="1600" dirty="0"/>
              <a:t>very fast: </a:t>
            </a:r>
            <a:r>
              <a:rPr lang="en-US" altLang="en-US" sz="1600" b="1" dirty="0"/>
              <a:t>O(log N)</a:t>
            </a:r>
            <a:r>
              <a:rPr lang="en-US" altLang="en-US" sz="1600" dirty="0"/>
              <a:t> ; keys are stored in sorted order</a:t>
            </a:r>
          </a:p>
          <a:p>
            <a:pPr lvl="1"/>
            <a:endParaRPr lang="en-US" altLang="en-US" sz="1600" dirty="0"/>
          </a:p>
          <a:p>
            <a:pPr lvl="1"/>
            <a:r>
              <a:rPr lang="en-US" altLang="en-US" sz="1600" dirty="0"/>
              <a:t>A map requires 2 type parameters: one for keys, one for values.</a:t>
            </a:r>
          </a:p>
          <a:p>
            <a:pPr lvl="1"/>
            <a:endParaRPr lang="en-US" altLang="en-US" sz="1600" dirty="0"/>
          </a:p>
          <a:p>
            <a:pPr>
              <a:lnSpc>
                <a:spcPct val="80000"/>
              </a:lnSpc>
              <a:buFontTx/>
              <a:buNone/>
            </a:pPr>
            <a:r>
              <a:rPr lang="en-US" altLang="en-US" sz="1600" b="1" dirty="0">
                <a:solidFill>
                  <a:srgbClr val="008000"/>
                </a:solidFill>
                <a:latin typeface="Courier New" panose="02070309020205020404" pitchFamily="49" charset="0"/>
              </a:rPr>
              <a:t>// maps from String keys to Integer values</a:t>
            </a:r>
          </a:p>
          <a:p>
            <a:pPr>
              <a:lnSpc>
                <a:spcPct val="80000"/>
              </a:lnSpc>
              <a:buFontTx/>
              <a:buNone/>
            </a:pPr>
            <a:r>
              <a:rPr lang="en-US" altLang="en-US" sz="1600" dirty="0">
                <a:latin typeface="Courier New" panose="02070309020205020404" pitchFamily="49" charset="0"/>
              </a:rPr>
              <a:t>Map</a:t>
            </a:r>
            <a:r>
              <a:rPr lang="en-US" altLang="en-US" sz="1600" b="1" dirty="0">
                <a:latin typeface="Courier New" panose="02070309020205020404" pitchFamily="49" charset="0"/>
              </a:rPr>
              <a:t>&lt;String, Integer&gt;</a:t>
            </a:r>
            <a:r>
              <a:rPr lang="en-US" altLang="en-US" sz="1600" dirty="0">
                <a:latin typeface="Courier New" panose="02070309020205020404" pitchFamily="49" charset="0"/>
              </a:rPr>
              <a:t> votes = new </a:t>
            </a:r>
            <a:r>
              <a:rPr lang="en-US" altLang="en-US" sz="1600" dirty="0" err="1">
                <a:latin typeface="Courier New" panose="02070309020205020404" pitchFamily="49" charset="0"/>
              </a:rPr>
              <a:t>HashMap</a:t>
            </a:r>
            <a:r>
              <a:rPr lang="en-US" altLang="en-US" sz="1600" b="1" dirty="0">
                <a:latin typeface="Courier New" panose="02070309020205020404" pitchFamily="49" charset="0"/>
              </a:rPr>
              <a:t>&lt;String, Integer&gt;</a:t>
            </a:r>
            <a:r>
              <a:rPr lang="en-US" altLang="en-US" sz="1600" dirty="0">
                <a:latin typeface="Courier New" panose="02070309020205020404" pitchFamily="49" charset="0"/>
              </a:rPr>
              <a:t>();</a:t>
            </a:r>
          </a:p>
        </p:txBody>
      </p:sp>
    </p:spTree>
    <p:extLst>
      <p:ext uri="{BB962C8B-B14F-4D97-AF65-F5344CB8AC3E}">
        <p14:creationId xmlns:p14="http://schemas.microsoft.com/office/powerpoint/2010/main" val="422567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09600" y="-11723"/>
            <a:ext cx="7772400" cy="1143000"/>
          </a:xfrm>
        </p:spPr>
        <p:txBody>
          <a:bodyPr/>
          <a:lstStyle/>
          <a:p>
            <a:r>
              <a:rPr lang="en-US" altLang="en-US" dirty="0">
                <a:latin typeface="Courier New" panose="02070309020205020404" pitchFamily="49" charset="0"/>
              </a:rPr>
              <a:t>Map</a:t>
            </a:r>
            <a:r>
              <a:rPr lang="en-US" altLang="en-US" dirty="0"/>
              <a:t> methods</a:t>
            </a:r>
          </a:p>
        </p:txBody>
      </p:sp>
      <p:graphicFrame>
        <p:nvGraphicFramePr>
          <p:cNvPr id="287747" name="Group 3"/>
          <p:cNvGraphicFramePr>
            <a:graphicFrameLocks noGrp="1"/>
          </p:cNvGraphicFramePr>
          <p:nvPr>
            <p:extLst>
              <p:ext uri="{D42A27DB-BD31-4B8C-83A1-F6EECF244321}">
                <p14:modId xmlns:p14="http://schemas.microsoft.com/office/powerpoint/2010/main" val="2433400375"/>
              </p:ext>
            </p:extLst>
          </p:nvPr>
        </p:nvGraphicFramePr>
        <p:xfrm>
          <a:off x="1143000" y="1600200"/>
          <a:ext cx="7540625" cy="2832736"/>
        </p:xfrm>
        <a:graphic>
          <a:graphicData uri="http://schemas.openxmlformats.org/drawingml/2006/table">
            <a:tbl>
              <a:tblPr/>
              <a:tblGrid>
                <a:gridCol w="2005986">
                  <a:extLst>
                    <a:ext uri="{9D8B030D-6E8A-4147-A177-3AD203B41FA5}">
                      <a16:colId xmlns:a16="http://schemas.microsoft.com/office/drawing/2014/main" val="2631475499"/>
                    </a:ext>
                  </a:extLst>
                </a:gridCol>
                <a:gridCol w="5534639">
                  <a:extLst>
                    <a:ext uri="{9D8B030D-6E8A-4147-A177-3AD203B41FA5}">
                      <a16:colId xmlns:a16="http://schemas.microsoft.com/office/drawing/2014/main" val="703895604"/>
                    </a:ext>
                  </a:extLst>
                </a:gridCol>
              </a:tblGrid>
              <a:tr h="4064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put(</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key</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 </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value</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adds a mapping from the given key to the given value;</a:t>
                      </a:r>
                      <a:b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b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if the key already exists, replaces its value with the given one</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6225099"/>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get(</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key</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the value mapped to the given key (</a:t>
                      </a: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null</a:t>
                      </a: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not found)</a:t>
                      </a:r>
                      <a:endParaRPr kumimoji="0" lang="en-US" altLang="en-US" sz="14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1207263"/>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containsKey</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key</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the map contains a mapping for the given key</a:t>
                      </a:r>
                      <a:endParaRPr kumimoji="0" lang="en-US" altLang="en-US" sz="14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5859936"/>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remove(</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key</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removes any existing mapping for the given key</a:t>
                      </a:r>
                      <a:endParaRPr kumimoji="0" lang="en-US" altLang="en-US" sz="14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8430957"/>
                  </a:ext>
                </a:extLst>
              </a:tr>
              <a:tr h="3952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clear()</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removes all key/value pairs from the map</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791083"/>
                  </a:ext>
                </a:extLst>
              </a:tr>
              <a:tr h="3952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size()</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the number of key/value pairs in the map</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336126"/>
                  </a:ext>
                </a:extLst>
              </a:tr>
              <a:tr h="174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isEmpty()</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if the map's size is 0</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747646"/>
                  </a:ext>
                </a:extLst>
              </a:tr>
              <a:tr h="174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rPr>
                        <a:t>toString()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rPr>
                        <a:t>returns a string such as </a:t>
                      </a:r>
                      <a:r>
                        <a:rPr kumimoji="0" lang="en-US" altLang="en-US" sz="1400" b="0" i="0" u="none" strike="noStrike" cap="none" normalizeH="0" baseline="0" dirty="0" smtClean="0">
                          <a:ln>
                            <a:noFill/>
                          </a:ln>
                          <a:solidFill>
                            <a:schemeClr val="tx1"/>
                          </a:solidFill>
                          <a:effectLst/>
                          <a:latin typeface="Courier New" panose="02070309020205020404" pitchFamily="49" charset="0"/>
                        </a:rPr>
                        <a:t>"{a=90, d=60, c=70}"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3549798"/>
                  </a:ext>
                </a:extLst>
              </a:tr>
            </a:tbl>
          </a:graphicData>
        </a:graphic>
      </p:graphicFrame>
      <p:graphicFrame>
        <p:nvGraphicFramePr>
          <p:cNvPr id="287776" name="Group 32"/>
          <p:cNvGraphicFramePr>
            <a:graphicFrameLocks noGrp="1"/>
          </p:cNvGraphicFramePr>
          <p:nvPr>
            <p:extLst>
              <p:ext uri="{D42A27DB-BD31-4B8C-83A1-F6EECF244321}">
                <p14:modId xmlns:p14="http://schemas.microsoft.com/office/powerpoint/2010/main" val="671141510"/>
              </p:ext>
            </p:extLst>
          </p:nvPr>
        </p:nvGraphicFramePr>
        <p:xfrm>
          <a:off x="1143000" y="4648200"/>
          <a:ext cx="7540625" cy="1447800"/>
        </p:xfrm>
        <a:graphic>
          <a:graphicData uri="http://schemas.openxmlformats.org/drawingml/2006/table">
            <a:tbl>
              <a:tblPr/>
              <a:tblGrid>
                <a:gridCol w="2004010">
                  <a:extLst>
                    <a:ext uri="{9D8B030D-6E8A-4147-A177-3AD203B41FA5}">
                      <a16:colId xmlns:a16="http://schemas.microsoft.com/office/drawing/2014/main" val="349423570"/>
                    </a:ext>
                  </a:extLst>
                </a:gridCol>
                <a:gridCol w="5536615">
                  <a:extLst>
                    <a:ext uri="{9D8B030D-6E8A-4147-A177-3AD203B41FA5}">
                      <a16:colId xmlns:a16="http://schemas.microsoft.com/office/drawing/2014/main" val="1492503187"/>
                    </a:ext>
                  </a:extLst>
                </a:gridCol>
              </a:tblGrid>
              <a:tr h="3651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anose="02070309020205020404" pitchFamily="49" charset="0"/>
                        </a:rPr>
                        <a:t>keySet</a:t>
                      </a:r>
                      <a:r>
                        <a:rPr kumimoji="0" lang="en-US" altLang="en-US" sz="1400" b="0" i="0" u="none" strike="noStrike" cap="none" normalizeH="0" baseline="0" dirty="0" smtClean="0">
                          <a:ln>
                            <a:noFill/>
                          </a:ln>
                          <a:solidFill>
                            <a:schemeClr val="tx1"/>
                          </a:solidFill>
                          <a:effectLst/>
                          <a:latin typeface="Courier New" panose="020703090202050204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rPr>
                        <a:t>returns a set of all keys in the map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731279"/>
                  </a:ext>
                </a:extLst>
              </a:tr>
              <a:tr h="3651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rPr>
                        <a:t>values()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rPr>
                        <a:t>returns a collection of all values in the map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6533156"/>
                  </a:ext>
                </a:extLst>
              </a:tr>
              <a:tr h="4127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rPr>
                        <a:t>putAll(</a:t>
                      </a:r>
                      <a:r>
                        <a:rPr kumimoji="0" lang="en-US" altLang="en-US" sz="1400" b="1" i="0" u="none" strike="noStrike" cap="none" normalizeH="0" baseline="0" smtClean="0">
                          <a:ln>
                            <a:noFill/>
                          </a:ln>
                          <a:solidFill>
                            <a:schemeClr val="tx1"/>
                          </a:solidFill>
                          <a:effectLst/>
                          <a:latin typeface="Tahoma" panose="020B0604030504040204" pitchFamily="34" charset="0"/>
                        </a:rPr>
                        <a:t>map</a:t>
                      </a:r>
                      <a:r>
                        <a:rPr kumimoji="0" lang="en-US" alt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rPr>
                        <a:t>adds all key/value pairs from the given map to this map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3035849"/>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rPr>
                        <a:t>equals(</a:t>
                      </a:r>
                      <a:r>
                        <a:rPr kumimoji="0" lang="en-US" altLang="en-US" sz="1400" b="1" i="0" u="none" strike="noStrike" cap="none" normalizeH="0" baseline="0" smtClean="0">
                          <a:ln>
                            <a:noFill/>
                          </a:ln>
                          <a:solidFill>
                            <a:schemeClr val="tx1"/>
                          </a:solidFill>
                          <a:effectLst/>
                          <a:latin typeface="Tahoma" panose="020B0604030504040204" pitchFamily="34" charset="0"/>
                        </a:rPr>
                        <a:t>map</a:t>
                      </a:r>
                      <a:r>
                        <a:rPr kumimoji="0" lang="en-US" altLang="en-US" sz="1400" b="0" i="0" u="none" strike="noStrike" cap="none" normalizeH="0" baseline="0" smtClean="0">
                          <a:ln>
                            <a:noFill/>
                          </a:ln>
                          <a:solidFill>
                            <a:schemeClr val="tx1"/>
                          </a:solidFill>
                          <a:effectLst/>
                          <a:latin typeface="Courier New" panose="020703090202050204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rPr>
                        <a:t>returns </a:t>
                      </a:r>
                      <a:r>
                        <a:rPr kumimoji="0" lang="en-US" altLang="en-US" sz="1400" b="0" i="0" u="none" strike="noStrike" cap="none" normalizeH="0" baseline="0" dirty="0" smtClean="0">
                          <a:ln>
                            <a:noFill/>
                          </a:ln>
                          <a:solidFill>
                            <a:schemeClr val="tx1"/>
                          </a:solidFill>
                          <a:effectLst/>
                          <a:latin typeface="Courier New" panose="02070309020205020404" pitchFamily="49" charset="0"/>
                        </a:rPr>
                        <a:t>true</a:t>
                      </a:r>
                      <a:r>
                        <a:rPr kumimoji="0" lang="en-US" altLang="en-US" sz="1400" b="0" i="0" u="none" strike="noStrike" cap="none" normalizeH="0" baseline="0" dirty="0" smtClean="0">
                          <a:ln>
                            <a:noFill/>
                          </a:ln>
                          <a:solidFill>
                            <a:schemeClr val="tx1"/>
                          </a:solidFill>
                          <a:effectLst/>
                          <a:latin typeface="Tahoma" panose="020B0604030504040204" pitchFamily="34" charset="0"/>
                        </a:rPr>
                        <a:t> if given map has the same mappings as this one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7148779"/>
                  </a:ext>
                </a:extLst>
              </a:tr>
            </a:tbl>
          </a:graphicData>
        </a:graphic>
      </p:graphicFrame>
    </p:spTree>
    <p:extLst>
      <p:ext uri="{BB962C8B-B14F-4D97-AF65-F5344CB8AC3E}">
        <p14:creationId xmlns:p14="http://schemas.microsoft.com/office/powerpoint/2010/main" val="1815029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t>Using maps</a:t>
            </a:r>
          </a:p>
        </p:txBody>
      </p:sp>
      <p:sp>
        <p:nvSpPr>
          <p:cNvPr id="288771" name="Rectangle 3"/>
          <p:cNvSpPr>
            <a:spLocks noGrp="1" noChangeArrowheads="1"/>
          </p:cNvSpPr>
          <p:nvPr>
            <p:ph type="body" idx="1"/>
          </p:nvPr>
        </p:nvSpPr>
        <p:spPr>
          <a:xfrm>
            <a:off x="838200" y="1714133"/>
            <a:ext cx="7772400" cy="4114800"/>
          </a:xfrm>
        </p:spPr>
        <p:txBody>
          <a:bodyPr/>
          <a:lstStyle/>
          <a:p>
            <a:r>
              <a:rPr lang="en-US" altLang="en-US" sz="1800" dirty="0"/>
              <a:t>A map allows you to get from one half of a pair to the other.</a:t>
            </a:r>
          </a:p>
          <a:p>
            <a:pPr lvl="1"/>
            <a:r>
              <a:rPr lang="en-US" altLang="en-US" sz="1800" dirty="0"/>
              <a:t>Remembers one piece of information about every index (key).</a:t>
            </a:r>
            <a:endParaRPr lang="en-US" altLang="en-US" sz="1800" i="1" dirty="0"/>
          </a:p>
          <a:p>
            <a:pPr lvl="1">
              <a:lnSpc>
                <a:spcPct val="90000"/>
              </a:lnSpc>
            </a:pPr>
            <a:endParaRPr lang="en-US" altLang="en-US" dirty="0"/>
          </a:p>
          <a:p>
            <a:pPr lvl="1">
              <a:lnSpc>
                <a:spcPct val="90000"/>
              </a:lnSpc>
            </a:pPr>
            <a:endParaRPr lang="en-US" altLang="en-US" dirty="0"/>
          </a:p>
          <a:p>
            <a:pPr lvl="1">
              <a:lnSpc>
                <a:spcPct val="90000"/>
              </a:lnSpc>
            </a:pPr>
            <a:endParaRPr lang="en-US" altLang="en-US" dirty="0"/>
          </a:p>
          <a:p>
            <a:pPr lvl="1"/>
            <a:endParaRPr lang="en-US" altLang="en-US" sz="1800" dirty="0" smtClean="0"/>
          </a:p>
          <a:p>
            <a:pPr lvl="1"/>
            <a:r>
              <a:rPr lang="en-US" altLang="en-US" sz="1800" dirty="0" smtClean="0"/>
              <a:t>Later</a:t>
            </a:r>
            <a:r>
              <a:rPr lang="en-US" altLang="en-US" sz="1800" dirty="0"/>
              <a:t>, we can supply only the key and get back the related value:</a:t>
            </a:r>
          </a:p>
          <a:p>
            <a:pPr lvl="2">
              <a:buFontTx/>
              <a:buNone/>
            </a:pPr>
            <a:r>
              <a:rPr lang="en-US" altLang="en-US" sz="1800" i="1" dirty="0"/>
              <a:t>	</a:t>
            </a:r>
            <a:r>
              <a:rPr lang="en-US" altLang="en-US" sz="1800" dirty="0"/>
              <a:t>Allows us to ask: </a:t>
            </a:r>
            <a:r>
              <a:rPr lang="en-US" altLang="en-US" sz="1800" i="1" dirty="0"/>
              <a:t>What is Marty's phone number?</a:t>
            </a:r>
          </a:p>
        </p:txBody>
      </p:sp>
      <p:sp>
        <p:nvSpPr>
          <p:cNvPr id="288772" name="Oval 4"/>
          <p:cNvSpPr>
            <a:spLocks noChangeArrowheads="1"/>
          </p:cNvSpPr>
          <p:nvPr/>
        </p:nvSpPr>
        <p:spPr bwMode="auto">
          <a:xfrm>
            <a:off x="5223119" y="5090746"/>
            <a:ext cx="2209800" cy="914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Map</a:t>
            </a:r>
          </a:p>
        </p:txBody>
      </p:sp>
      <p:sp>
        <p:nvSpPr>
          <p:cNvPr id="288773" name="Line 5"/>
          <p:cNvSpPr>
            <a:spLocks noChangeShapeType="1"/>
          </p:cNvSpPr>
          <p:nvPr/>
        </p:nvSpPr>
        <p:spPr bwMode="auto">
          <a:xfrm>
            <a:off x="3200400" y="5451475"/>
            <a:ext cx="1905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774" name="Text Box 6"/>
          <p:cNvSpPr txBox="1">
            <a:spLocks noChangeArrowheads="1"/>
          </p:cNvSpPr>
          <p:nvPr/>
        </p:nvSpPr>
        <p:spPr bwMode="auto">
          <a:xfrm>
            <a:off x="3206750" y="51054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Courier New" panose="02070309020205020404" pitchFamily="49" charset="0"/>
              </a:rPr>
              <a:t>get("Marty")</a:t>
            </a:r>
          </a:p>
        </p:txBody>
      </p:sp>
      <p:sp>
        <p:nvSpPr>
          <p:cNvPr id="288775" name="Text Box 7"/>
          <p:cNvSpPr txBox="1">
            <a:spLocks noChangeArrowheads="1"/>
          </p:cNvSpPr>
          <p:nvPr/>
        </p:nvSpPr>
        <p:spPr bwMode="auto">
          <a:xfrm>
            <a:off x="3150577" y="5814340"/>
            <a:ext cx="2095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dirty="0">
                <a:latin typeface="Courier New" panose="02070309020205020404" pitchFamily="49" charset="0"/>
              </a:rPr>
              <a:t>"206-685-2181"</a:t>
            </a:r>
          </a:p>
        </p:txBody>
      </p:sp>
      <p:sp>
        <p:nvSpPr>
          <p:cNvPr id="288776" name="Oval 8"/>
          <p:cNvSpPr>
            <a:spLocks noChangeArrowheads="1"/>
          </p:cNvSpPr>
          <p:nvPr/>
        </p:nvSpPr>
        <p:spPr bwMode="auto">
          <a:xfrm>
            <a:off x="5219700" y="2857133"/>
            <a:ext cx="2209800" cy="914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Map</a:t>
            </a:r>
          </a:p>
        </p:txBody>
      </p:sp>
      <p:sp>
        <p:nvSpPr>
          <p:cNvPr id="288777" name="Line 9"/>
          <p:cNvSpPr>
            <a:spLocks noChangeShapeType="1"/>
          </p:cNvSpPr>
          <p:nvPr/>
        </p:nvSpPr>
        <p:spPr bwMode="auto">
          <a:xfrm>
            <a:off x="1098550" y="3298825"/>
            <a:ext cx="4083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8778" name="Text Box 10"/>
          <p:cNvSpPr txBox="1">
            <a:spLocks noChangeArrowheads="1"/>
          </p:cNvSpPr>
          <p:nvPr/>
        </p:nvSpPr>
        <p:spPr bwMode="auto">
          <a:xfrm>
            <a:off x="1160096" y="2613024"/>
            <a:ext cx="400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solidFill>
                  <a:srgbClr val="008000"/>
                </a:solidFill>
                <a:latin typeface="Courier New" panose="02070309020205020404" pitchFamily="49" charset="0"/>
              </a:rPr>
              <a:t>//   key      value</a:t>
            </a:r>
          </a:p>
          <a:p>
            <a:pPr algn="l"/>
            <a:r>
              <a:rPr lang="en-US" altLang="en-US" sz="1800" dirty="0">
                <a:latin typeface="Courier New" panose="02070309020205020404" pitchFamily="49" charset="0"/>
              </a:rPr>
              <a:t>put("Marty", "206-685-2181")</a:t>
            </a:r>
          </a:p>
        </p:txBody>
      </p:sp>
      <p:sp>
        <p:nvSpPr>
          <p:cNvPr id="288779" name="Line 11"/>
          <p:cNvSpPr>
            <a:spLocks noChangeShapeType="1"/>
          </p:cNvSpPr>
          <p:nvPr/>
        </p:nvSpPr>
        <p:spPr bwMode="auto">
          <a:xfrm>
            <a:off x="3200400" y="5805488"/>
            <a:ext cx="19050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1087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Maps</a:t>
            </a:r>
          </a:p>
        </p:txBody>
      </p:sp>
      <p:sp>
        <p:nvSpPr>
          <p:cNvPr id="7171" name="Slide Number Placeholder 6"/>
          <p:cNvSpPr>
            <a:spLocks noGrp="1"/>
          </p:cNvSpPr>
          <p:nvPr>
            <p:ph type="sldNum" sz="quarter" idx="12"/>
          </p:nvPr>
        </p:nvSpPr>
        <p:spPr>
          <a:xfrm>
            <a:off x="65532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AE36F8-7630-DA41-B5E9-B49F1849ECED}" type="slidenum">
              <a:rPr lang="en-US" sz="1400"/>
              <a:pPr eaLnBrk="1" hangingPunct="1"/>
              <a:t>15</a:t>
            </a:fld>
            <a:endParaRPr lang="en-US" sz="1400"/>
          </a:p>
        </p:txBody>
      </p:sp>
      <p:sp>
        <p:nvSpPr>
          <p:cNvPr id="7172" name="Rectangle 2"/>
          <p:cNvSpPr>
            <a:spLocks noGrp="1" noChangeArrowheads="1"/>
          </p:cNvSpPr>
          <p:nvPr>
            <p:ph type="title"/>
          </p:nvPr>
        </p:nvSpPr>
        <p:spPr/>
        <p:txBody>
          <a:bodyPr/>
          <a:lstStyle/>
          <a:p>
            <a:pPr eaLnBrk="1" hangingPunct="1"/>
            <a:r>
              <a:rPr lang="en-US">
                <a:latin typeface="Tahoma" charset="0"/>
              </a:rPr>
              <a:t>A Simple List-Based Map</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838200" y="1752600"/>
            <a:ext cx="7696200" cy="2133600"/>
          </a:xfrm>
        </p:spPr>
        <p:txBody>
          <a:bodyPr/>
          <a:lstStyle/>
          <a:p>
            <a:pPr eaLnBrk="1" hangingPunct="1"/>
            <a:r>
              <a:rPr lang="en-US" dirty="0">
                <a:latin typeface="Tahoma" charset="0"/>
              </a:rPr>
              <a:t>We can </a:t>
            </a:r>
            <a:r>
              <a:rPr lang="en-US" dirty="0" smtClean="0">
                <a:latin typeface="Tahoma" charset="0"/>
              </a:rPr>
              <a:t>implement </a:t>
            </a:r>
            <a:r>
              <a:rPr lang="en-US" dirty="0">
                <a:latin typeface="Tahoma" charset="0"/>
              </a:rPr>
              <a:t>a map using an unsorted list </a:t>
            </a:r>
          </a:p>
          <a:p>
            <a:pPr lvl="1" eaLnBrk="1" hangingPunct="1"/>
            <a:r>
              <a:rPr lang="en-US" dirty="0">
                <a:latin typeface="Tahoma" charset="0"/>
              </a:rPr>
              <a:t>We store the items of the map in a list S (based on a </a:t>
            </a:r>
            <a:r>
              <a:rPr lang="en-US" dirty="0" err="1" smtClean="0">
                <a:latin typeface="Tahoma" charset="0"/>
              </a:rPr>
              <a:t>doublylinked</a:t>
            </a:r>
            <a:r>
              <a:rPr lang="en-US" dirty="0" smtClean="0">
                <a:latin typeface="Tahoma" charset="0"/>
              </a:rPr>
              <a:t> </a:t>
            </a:r>
            <a:r>
              <a:rPr lang="en-US" dirty="0">
                <a:latin typeface="Tahoma" charset="0"/>
              </a:rPr>
              <a:t>list), in arbitrary order</a:t>
            </a:r>
          </a:p>
        </p:txBody>
      </p:sp>
      <p:grpSp>
        <p:nvGrpSpPr>
          <p:cNvPr id="7174" name="Group 59"/>
          <p:cNvGrpSpPr>
            <a:grpSpLocks/>
          </p:cNvGrpSpPr>
          <p:nvPr/>
        </p:nvGrpSpPr>
        <p:grpSpPr bwMode="auto">
          <a:xfrm>
            <a:off x="781050" y="3886200"/>
            <a:ext cx="7905750" cy="1997075"/>
            <a:chOff x="625475" y="4191000"/>
            <a:chExt cx="7905750" cy="1997075"/>
          </a:xfrm>
        </p:grpSpPr>
        <p:grpSp>
          <p:nvGrpSpPr>
            <p:cNvPr id="7176" name="Group 67"/>
            <p:cNvGrpSpPr>
              <a:grpSpLocks/>
            </p:cNvGrpSpPr>
            <p:nvPr/>
          </p:nvGrpSpPr>
          <p:grpSpPr bwMode="auto">
            <a:xfrm>
              <a:off x="2209800" y="5410200"/>
              <a:ext cx="609600" cy="304800"/>
              <a:chOff x="4992" y="3456"/>
              <a:chExt cx="384" cy="192"/>
            </a:xfrm>
          </p:grpSpPr>
          <p:sp>
            <p:nvSpPr>
              <p:cNvPr id="7228"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9"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7177" name="Group 70"/>
            <p:cNvGrpSpPr>
              <a:grpSpLocks/>
            </p:cNvGrpSpPr>
            <p:nvPr/>
          </p:nvGrpSpPr>
          <p:grpSpPr bwMode="auto">
            <a:xfrm>
              <a:off x="3810000" y="5410200"/>
              <a:ext cx="609600" cy="304800"/>
              <a:chOff x="4992" y="3456"/>
              <a:chExt cx="384" cy="192"/>
            </a:xfrm>
          </p:grpSpPr>
          <p:sp>
            <p:nvSpPr>
              <p:cNvPr id="7226"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7"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7178" name="Group 73"/>
            <p:cNvGrpSpPr>
              <a:grpSpLocks/>
            </p:cNvGrpSpPr>
            <p:nvPr/>
          </p:nvGrpSpPr>
          <p:grpSpPr bwMode="auto">
            <a:xfrm>
              <a:off x="5257800" y="5410200"/>
              <a:ext cx="609600" cy="304800"/>
              <a:chOff x="4992" y="3456"/>
              <a:chExt cx="384" cy="192"/>
            </a:xfrm>
          </p:grpSpPr>
          <p:sp>
            <p:nvSpPr>
              <p:cNvPr id="7224"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5"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179"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0"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1"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2" name="Freeform 7"/>
            <p:cNvSpPr>
              <a:spLocks/>
            </p:cNvSpPr>
            <p:nvPr/>
          </p:nvSpPr>
          <p:spPr bwMode="auto">
            <a:xfrm>
              <a:off x="2667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83"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4"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5"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6" name="Freeform 11"/>
            <p:cNvSpPr>
              <a:spLocks/>
            </p:cNvSpPr>
            <p:nvPr/>
          </p:nvSpPr>
          <p:spPr bwMode="auto">
            <a:xfrm>
              <a:off x="4191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87"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8"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9"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0" name="Freeform 15"/>
            <p:cNvSpPr>
              <a:spLocks/>
            </p:cNvSpPr>
            <p:nvPr/>
          </p:nvSpPr>
          <p:spPr bwMode="auto">
            <a:xfrm>
              <a:off x="5715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1"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2"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3"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4" name="Freeform 19"/>
            <p:cNvSpPr>
              <a:spLocks/>
            </p:cNvSpPr>
            <p:nvPr/>
          </p:nvSpPr>
          <p:spPr bwMode="auto">
            <a:xfrm rot="10800000">
              <a:off x="2819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5" name="Freeform 20"/>
            <p:cNvSpPr>
              <a:spLocks/>
            </p:cNvSpPr>
            <p:nvPr/>
          </p:nvSpPr>
          <p:spPr bwMode="auto">
            <a:xfrm rot="10800000">
              <a:off x="4343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6" name="Freeform 21"/>
            <p:cNvSpPr>
              <a:spLocks/>
            </p:cNvSpPr>
            <p:nvPr/>
          </p:nvSpPr>
          <p:spPr bwMode="auto">
            <a:xfrm rot="10800000">
              <a:off x="5867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7" name="Freeform 22"/>
            <p:cNvSpPr>
              <a:spLocks/>
            </p:cNvSpPr>
            <p:nvPr/>
          </p:nvSpPr>
          <p:spPr bwMode="auto">
            <a:xfrm>
              <a:off x="228917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8" name="Freeform 23"/>
            <p:cNvSpPr>
              <a:spLocks/>
            </p:cNvSpPr>
            <p:nvPr/>
          </p:nvSpPr>
          <p:spPr bwMode="auto">
            <a:xfrm>
              <a:off x="381000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199" name="Freeform 24"/>
            <p:cNvSpPr>
              <a:spLocks/>
            </p:cNvSpPr>
            <p:nvPr/>
          </p:nvSpPr>
          <p:spPr bwMode="auto">
            <a:xfrm>
              <a:off x="533082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0" name="Freeform 25"/>
            <p:cNvSpPr>
              <a:spLocks/>
            </p:cNvSpPr>
            <p:nvPr/>
          </p:nvSpPr>
          <p:spPr bwMode="auto">
            <a:xfrm>
              <a:off x="685165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1"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2"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3" name="Freeform 28"/>
            <p:cNvSpPr>
              <a:spLocks/>
            </p:cNvSpPr>
            <p:nvPr/>
          </p:nvSpPr>
          <p:spPr bwMode="auto">
            <a:xfrm>
              <a:off x="7239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4" name="Freeform 29"/>
            <p:cNvSpPr>
              <a:spLocks/>
            </p:cNvSpPr>
            <p:nvPr/>
          </p:nvSpPr>
          <p:spPr bwMode="auto">
            <a:xfrm rot="10800000">
              <a:off x="7391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5" name="Freeform 30"/>
            <p:cNvSpPr>
              <a:spLocks/>
            </p:cNvSpPr>
            <p:nvPr/>
          </p:nvSpPr>
          <p:spPr bwMode="auto">
            <a:xfrm>
              <a:off x="1143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6" name="Freeform 31"/>
            <p:cNvSpPr>
              <a:spLocks/>
            </p:cNvSpPr>
            <p:nvPr/>
          </p:nvSpPr>
          <p:spPr bwMode="auto">
            <a:xfrm rot="10800000">
              <a:off x="1295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a14="http://schemas.microsoft.com/office/drawing/2010/main" xmlns="">
                  <a:solidFill>
                    <a:srgbClr val="FFFFFF"/>
                  </a:solidFill>
                </a14:hiddenFill>
              </a:ext>
            </a:extLst>
          </p:spPr>
          <p:txBody>
            <a:bodyPr wrap="none"/>
            <a:lstStyle/>
            <a:p>
              <a:endParaRPr lang="en-US"/>
            </a:p>
          </p:txBody>
        </p:sp>
        <p:sp>
          <p:nvSpPr>
            <p:cNvPr id="7207"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trailer</a:t>
              </a:r>
            </a:p>
          </p:txBody>
        </p:sp>
        <p:sp>
          <p:nvSpPr>
            <p:cNvPr id="7208"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header</a:t>
              </a:r>
            </a:p>
          </p:txBody>
        </p:sp>
        <p:sp>
          <p:nvSpPr>
            <p:cNvPr id="7209"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10"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nodes/positions</a:t>
              </a:r>
            </a:p>
          </p:txBody>
        </p:sp>
        <p:sp>
          <p:nvSpPr>
            <p:cNvPr id="7211"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212"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entries</a:t>
              </a:r>
            </a:p>
          </p:txBody>
        </p:sp>
        <p:sp>
          <p:nvSpPr>
            <p:cNvPr id="7213"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9</a:t>
              </a:r>
            </a:p>
          </p:txBody>
        </p:sp>
        <p:sp>
          <p:nvSpPr>
            <p:cNvPr id="7214"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5"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6</a:t>
              </a:r>
            </a:p>
          </p:txBody>
        </p:sp>
        <p:sp>
          <p:nvSpPr>
            <p:cNvPr id="7216"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7"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5</a:t>
              </a:r>
            </a:p>
          </p:txBody>
        </p:sp>
        <p:sp>
          <p:nvSpPr>
            <p:cNvPr id="7218"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nvGrpSpPr>
            <p:cNvPr id="7219" name="Group 66"/>
            <p:cNvGrpSpPr>
              <a:grpSpLocks/>
            </p:cNvGrpSpPr>
            <p:nvPr/>
          </p:nvGrpSpPr>
          <p:grpSpPr bwMode="auto">
            <a:xfrm>
              <a:off x="6705600" y="5410200"/>
              <a:ext cx="609600" cy="304800"/>
              <a:chOff x="4992" y="3456"/>
              <a:chExt cx="384" cy="192"/>
            </a:xfrm>
          </p:grpSpPr>
          <p:sp>
            <p:nvSpPr>
              <p:cNvPr id="7222"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3"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7220"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8</a:t>
              </a:r>
            </a:p>
          </p:txBody>
        </p:sp>
        <p:sp>
          <p:nvSpPr>
            <p:cNvPr id="7221"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sp>
        <p:nvSpPr>
          <p:cNvPr id="7175" name="Date Placeholder 60"/>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778177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1267" name="Slide Number Placeholder 6"/>
          <p:cNvSpPr>
            <a:spLocks noGrp="1"/>
          </p:cNvSpPr>
          <p:nvPr>
            <p:ph type="sldNum" sz="quarter" idx="12"/>
          </p:nvPr>
        </p:nvSpPr>
        <p:spPr>
          <a:xfrm>
            <a:off x="65532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E3ED8AD-6367-E044-AAB2-FCA430C6AC8E}" type="slidenum">
              <a:rPr lang="en-US" sz="1400"/>
              <a:pPr eaLnBrk="1" hangingPunct="1"/>
              <a:t>16</a:t>
            </a:fld>
            <a:endParaRPr lang="en-US" sz="1400"/>
          </a:p>
        </p:txBody>
      </p:sp>
      <p:sp>
        <p:nvSpPr>
          <p:cNvPr id="11268" name="Rectangle 2"/>
          <p:cNvSpPr>
            <a:spLocks noGrp="1" noChangeArrowheads="1"/>
          </p:cNvSpPr>
          <p:nvPr>
            <p:ph type="title"/>
          </p:nvPr>
        </p:nvSpPr>
        <p:spPr/>
        <p:txBody>
          <a:bodyPr/>
          <a:lstStyle/>
          <a:p>
            <a:pPr eaLnBrk="1" hangingPunct="1"/>
            <a:r>
              <a:rPr lang="en-US" sz="4000">
                <a:latin typeface="Tahoma" charset="0"/>
              </a:rPr>
              <a:t>Performance of a List-Based Map</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838200" y="1752600"/>
            <a:ext cx="7772400" cy="4343400"/>
          </a:xfrm>
        </p:spPr>
        <p:txBody>
          <a:bodyPr/>
          <a:lstStyle/>
          <a:p>
            <a:pPr eaLnBrk="1" hangingPunct="1"/>
            <a:r>
              <a:rPr lang="en-US" sz="2400">
                <a:latin typeface="Tahoma" charset="0"/>
              </a:rPr>
              <a:t>Performance:</a:t>
            </a:r>
          </a:p>
          <a:p>
            <a:pPr lvl="1" eaLnBrk="1" hangingPunct="1"/>
            <a:r>
              <a:rPr lang="en-US" sz="2000">
                <a:solidFill>
                  <a:schemeClr val="tx2"/>
                </a:solidFill>
                <a:latin typeface="Tahoma" charset="0"/>
              </a:rPr>
              <a:t>put</a:t>
            </a:r>
            <a:r>
              <a:rPr lang="en-US" sz="2000">
                <a:latin typeface="Tahoma" charset="0"/>
              </a:rPr>
              <a:t> takes </a:t>
            </a:r>
            <a:r>
              <a:rPr lang="en-US" sz="2000" b="1" i="1">
                <a:latin typeface="Times New Roman" charset="0"/>
              </a:rPr>
              <a:t>O</a:t>
            </a:r>
            <a:r>
              <a:rPr lang="en-US" sz="2000">
                <a:latin typeface="Times New Roman" charset="0"/>
              </a:rPr>
              <a:t>(1)</a:t>
            </a:r>
            <a:r>
              <a:rPr lang="en-US" sz="2000">
                <a:latin typeface="Tahoma" charset="0"/>
              </a:rPr>
              <a:t> time since we can insert the new item at the beginning or at the end of the sequence</a:t>
            </a:r>
            <a:endParaRPr lang="en-US">
              <a:latin typeface="Tahoma" charset="0"/>
            </a:endParaRPr>
          </a:p>
          <a:p>
            <a:pPr lvl="1" eaLnBrk="1" hangingPunct="1"/>
            <a:r>
              <a:rPr lang="en-US" sz="2000">
                <a:solidFill>
                  <a:schemeClr val="tx2"/>
                </a:solidFill>
                <a:latin typeface="Tahoma" charset="0"/>
              </a:rPr>
              <a:t>get</a:t>
            </a:r>
            <a:r>
              <a:rPr lang="en-US" sz="2000">
                <a:latin typeface="Tahoma" charset="0"/>
              </a:rPr>
              <a:t> and </a:t>
            </a:r>
            <a:r>
              <a:rPr lang="en-US" sz="2000">
                <a:solidFill>
                  <a:schemeClr val="tx2"/>
                </a:solidFill>
                <a:latin typeface="Tahoma" charset="0"/>
              </a:rPr>
              <a:t>remove </a:t>
            </a:r>
            <a:r>
              <a:rPr lang="en-US" sz="2000">
                <a:latin typeface="Tahoma" charset="0"/>
              </a:rPr>
              <a:t>take </a:t>
            </a:r>
            <a:r>
              <a:rPr lang="en-US" sz="2000" b="1" i="1">
                <a:latin typeface="Times New Roman" charset="0"/>
              </a:rPr>
              <a:t>O</a:t>
            </a:r>
            <a:r>
              <a:rPr lang="en-US" sz="2000">
                <a:latin typeface="Times New Roman" charset="0"/>
              </a:rPr>
              <a:t>(</a:t>
            </a:r>
            <a:r>
              <a:rPr lang="en-US" sz="2000" b="1" i="1">
                <a:latin typeface="Times New Roman" charset="0"/>
              </a:rPr>
              <a:t>n</a:t>
            </a:r>
            <a:r>
              <a:rPr lang="en-US" sz="2000">
                <a:latin typeface="Times New Roman" charset="0"/>
              </a:rPr>
              <a:t>)</a:t>
            </a:r>
            <a:r>
              <a:rPr lang="en-US" sz="2000">
                <a:latin typeface="Tahoma" charset="0"/>
              </a:rPr>
              <a:t> time since in the worst case (the item is not found) we traverse the entire sequence to look for an item with the given key</a:t>
            </a:r>
          </a:p>
          <a:p>
            <a:pPr eaLnBrk="1" hangingPunct="1"/>
            <a:r>
              <a:rPr lang="en-US" sz="2400">
                <a:latin typeface="Tahoma" charset="0"/>
              </a:rPr>
              <a:t>The unsorted list implementation is effective only for maps of small size or for maps in which puts are the most common operations, while searches and removals are rarely performed (e.g., historical record of logins to a workstation)</a:t>
            </a:r>
          </a:p>
        </p:txBody>
      </p:sp>
      <p:sp>
        <p:nvSpPr>
          <p:cNvPr id="11270" name="Date Placeholder 5"/>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extLst>
      <p:ext uri="{BB962C8B-B14F-4D97-AF65-F5344CB8AC3E}">
        <p14:creationId xmlns:p14="http://schemas.microsoft.com/office/powerpoint/2010/main" val="995091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533400" y="-86519"/>
            <a:ext cx="7772400" cy="1143000"/>
          </a:xfrm>
        </p:spPr>
        <p:txBody>
          <a:bodyPr/>
          <a:lstStyle/>
          <a:p>
            <a:r>
              <a:rPr lang="en-US" altLang="en-US" dirty="0"/>
              <a:t>Maps vs. sets</a:t>
            </a:r>
          </a:p>
        </p:txBody>
      </p:sp>
      <p:sp>
        <p:nvSpPr>
          <p:cNvPr id="265219" name="Rectangle 3"/>
          <p:cNvSpPr>
            <a:spLocks noGrp="1" noChangeArrowheads="1"/>
          </p:cNvSpPr>
          <p:nvPr>
            <p:ph type="body" idx="1"/>
          </p:nvPr>
        </p:nvSpPr>
        <p:spPr>
          <a:xfrm>
            <a:off x="533400" y="1175940"/>
            <a:ext cx="7772400" cy="4114800"/>
          </a:xfrm>
        </p:spPr>
        <p:txBody>
          <a:bodyPr/>
          <a:lstStyle/>
          <a:p>
            <a:r>
              <a:rPr lang="en-US" altLang="en-US" sz="2400" dirty="0"/>
              <a:t>A set is like a map from elements to </a:t>
            </a:r>
            <a:r>
              <a:rPr lang="en-US" altLang="en-US" sz="2400" dirty="0" err="1">
                <a:latin typeface="Courier New" panose="02070309020205020404" pitchFamily="49" charset="0"/>
              </a:rPr>
              <a:t>boolean</a:t>
            </a:r>
            <a:r>
              <a:rPr lang="en-US" altLang="en-US" sz="2400" dirty="0"/>
              <a:t> values.</a:t>
            </a:r>
          </a:p>
          <a:p>
            <a:pPr lvl="1"/>
            <a:r>
              <a:rPr lang="en-US" altLang="en-US" sz="2400" i="1" dirty="0"/>
              <a:t>Set:  Is "Marty" found in the set? (true/false)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endParaRPr lang="en-US" altLang="en-US" dirty="0"/>
          </a:p>
          <a:p>
            <a:pPr lvl="1"/>
            <a:r>
              <a:rPr lang="en-US" altLang="en-US" i="1" dirty="0" smtClean="0"/>
              <a:t>Map</a:t>
            </a:r>
            <a:r>
              <a:rPr lang="en-US" altLang="en-US" i="1" dirty="0"/>
              <a:t>:  What is "Marty" 's phone number?</a:t>
            </a:r>
          </a:p>
        </p:txBody>
      </p:sp>
      <p:sp>
        <p:nvSpPr>
          <p:cNvPr id="265220" name="Oval 4"/>
          <p:cNvSpPr>
            <a:spLocks noChangeArrowheads="1"/>
          </p:cNvSpPr>
          <p:nvPr/>
        </p:nvSpPr>
        <p:spPr bwMode="auto">
          <a:xfrm>
            <a:off x="3133725" y="2371817"/>
            <a:ext cx="2209800" cy="914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Set</a:t>
            </a:r>
          </a:p>
        </p:txBody>
      </p:sp>
      <p:sp>
        <p:nvSpPr>
          <p:cNvPr id="265221" name="Line 5"/>
          <p:cNvSpPr>
            <a:spLocks noChangeShapeType="1"/>
          </p:cNvSpPr>
          <p:nvPr/>
        </p:nvSpPr>
        <p:spPr bwMode="auto">
          <a:xfrm>
            <a:off x="1752600" y="2895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2" name="Text Box 6"/>
          <p:cNvSpPr txBox="1">
            <a:spLocks noChangeArrowheads="1"/>
          </p:cNvSpPr>
          <p:nvPr/>
        </p:nvSpPr>
        <p:spPr bwMode="auto">
          <a:xfrm>
            <a:off x="1752600" y="2478087"/>
            <a:ext cx="1139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latin typeface="Courier New" panose="02070309020205020404" pitchFamily="49" charset="0"/>
              </a:rPr>
              <a:t>"Marty"</a:t>
            </a:r>
          </a:p>
        </p:txBody>
      </p:sp>
      <p:sp>
        <p:nvSpPr>
          <p:cNvPr id="265223" name="Line 7"/>
          <p:cNvSpPr>
            <a:spLocks noChangeShapeType="1"/>
          </p:cNvSpPr>
          <p:nvPr/>
        </p:nvSpPr>
        <p:spPr bwMode="auto">
          <a:xfrm>
            <a:off x="5486400" y="28956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4" name="Text Box 8"/>
          <p:cNvSpPr txBox="1">
            <a:spLocks noChangeArrowheads="1"/>
          </p:cNvSpPr>
          <p:nvPr/>
        </p:nvSpPr>
        <p:spPr bwMode="auto">
          <a:xfrm>
            <a:off x="5902325" y="247808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true</a:t>
            </a:r>
          </a:p>
        </p:txBody>
      </p:sp>
      <p:sp>
        <p:nvSpPr>
          <p:cNvPr id="265225" name="Text Box 9"/>
          <p:cNvSpPr txBox="1">
            <a:spLocks noChangeArrowheads="1"/>
          </p:cNvSpPr>
          <p:nvPr/>
        </p:nvSpPr>
        <p:spPr bwMode="auto">
          <a:xfrm>
            <a:off x="5838825" y="2935288"/>
            <a:ext cx="866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false</a:t>
            </a:r>
          </a:p>
        </p:txBody>
      </p:sp>
      <p:sp>
        <p:nvSpPr>
          <p:cNvPr id="265227" name="Oval 11"/>
          <p:cNvSpPr>
            <a:spLocks noChangeArrowheads="1"/>
          </p:cNvSpPr>
          <p:nvPr/>
        </p:nvSpPr>
        <p:spPr bwMode="auto">
          <a:xfrm>
            <a:off x="3200400" y="4953000"/>
            <a:ext cx="2209800" cy="914400"/>
          </a:xfrm>
          <a:prstGeom prst="ellipse">
            <a:avLst/>
          </a:prstGeom>
          <a:solidFill>
            <a:schemeClr val="accent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Map</a:t>
            </a:r>
          </a:p>
        </p:txBody>
      </p:sp>
      <p:sp>
        <p:nvSpPr>
          <p:cNvPr id="265228" name="Line 12"/>
          <p:cNvSpPr>
            <a:spLocks noChangeShapeType="1"/>
          </p:cNvSpPr>
          <p:nvPr/>
        </p:nvSpPr>
        <p:spPr bwMode="auto">
          <a:xfrm>
            <a:off x="1752600" y="54102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29" name="Text Box 13"/>
          <p:cNvSpPr txBox="1">
            <a:spLocks noChangeArrowheads="1"/>
          </p:cNvSpPr>
          <p:nvPr/>
        </p:nvSpPr>
        <p:spPr bwMode="auto">
          <a:xfrm>
            <a:off x="1908175" y="4987925"/>
            <a:ext cx="1139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"Marty"</a:t>
            </a:r>
          </a:p>
        </p:txBody>
      </p:sp>
      <p:sp>
        <p:nvSpPr>
          <p:cNvPr id="265230" name="Line 14"/>
          <p:cNvSpPr>
            <a:spLocks noChangeShapeType="1"/>
          </p:cNvSpPr>
          <p:nvPr/>
        </p:nvSpPr>
        <p:spPr bwMode="auto">
          <a:xfrm>
            <a:off x="5486400" y="5410200"/>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5231" name="Text Box 15"/>
          <p:cNvSpPr txBox="1">
            <a:spLocks noChangeArrowheads="1"/>
          </p:cNvSpPr>
          <p:nvPr/>
        </p:nvSpPr>
        <p:spPr bwMode="auto">
          <a:xfrm>
            <a:off x="5600700" y="4992688"/>
            <a:ext cx="2095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"206-685-2181"</a:t>
            </a:r>
          </a:p>
        </p:txBody>
      </p:sp>
    </p:spTree>
    <p:extLst>
      <p:ext uri="{BB962C8B-B14F-4D97-AF65-F5344CB8AC3E}">
        <p14:creationId xmlns:p14="http://schemas.microsoft.com/office/powerpoint/2010/main" val="4268036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609600" y="-11723"/>
            <a:ext cx="7772400" cy="1143000"/>
          </a:xfrm>
        </p:spPr>
        <p:txBody>
          <a:bodyPr/>
          <a:lstStyle/>
          <a:p>
            <a:r>
              <a:rPr lang="en-US" altLang="en-US" dirty="0" err="1">
                <a:latin typeface="Courier New" panose="02070309020205020404" pitchFamily="49" charset="0"/>
              </a:rPr>
              <a:t>keySet</a:t>
            </a:r>
            <a:r>
              <a:rPr lang="en-US" altLang="en-US" dirty="0"/>
              <a:t> and </a:t>
            </a:r>
            <a:r>
              <a:rPr lang="en-US" altLang="en-US" dirty="0">
                <a:latin typeface="Courier New" panose="02070309020205020404" pitchFamily="49" charset="0"/>
              </a:rPr>
              <a:t>values</a:t>
            </a:r>
          </a:p>
        </p:txBody>
      </p:sp>
      <p:sp>
        <p:nvSpPr>
          <p:cNvPr id="269315" name="Rectangle 3"/>
          <p:cNvSpPr>
            <a:spLocks noGrp="1" noChangeArrowheads="1"/>
          </p:cNvSpPr>
          <p:nvPr>
            <p:ph type="body" idx="1"/>
          </p:nvPr>
        </p:nvSpPr>
        <p:spPr>
          <a:xfrm>
            <a:off x="647700" y="1104900"/>
            <a:ext cx="7772400" cy="4114800"/>
          </a:xfrm>
        </p:spPr>
        <p:txBody>
          <a:bodyPr/>
          <a:lstStyle/>
          <a:p>
            <a:r>
              <a:rPr lang="en-US" altLang="en-US" sz="2000" dirty="0" err="1">
                <a:latin typeface="Courier New" panose="02070309020205020404" pitchFamily="49" charset="0"/>
              </a:rPr>
              <a:t>keySet</a:t>
            </a:r>
            <a:r>
              <a:rPr lang="en-US" altLang="en-US" sz="2000" dirty="0"/>
              <a:t> method returns a </a:t>
            </a:r>
            <a:r>
              <a:rPr lang="en-US" altLang="en-US" sz="2000" dirty="0">
                <a:latin typeface="Courier New" panose="02070309020205020404" pitchFamily="49" charset="0"/>
              </a:rPr>
              <a:t>Set</a:t>
            </a:r>
            <a:r>
              <a:rPr lang="en-US" altLang="en-US" sz="2000" dirty="0"/>
              <a:t> of all keys in the map</a:t>
            </a:r>
          </a:p>
          <a:p>
            <a:pPr lvl="1"/>
            <a:r>
              <a:rPr lang="en-US" altLang="en-US" sz="2000" dirty="0"/>
              <a:t>can loop over the keys in a </a:t>
            </a:r>
            <a:r>
              <a:rPr lang="en-US" altLang="en-US" sz="2000" dirty="0" smtClean="0"/>
              <a:t>for each </a:t>
            </a:r>
            <a:r>
              <a:rPr lang="en-US" altLang="en-US" sz="2000" dirty="0"/>
              <a:t>loop</a:t>
            </a:r>
          </a:p>
          <a:p>
            <a:pPr lvl="1"/>
            <a:r>
              <a:rPr lang="en-US" altLang="en-US" sz="2000" dirty="0"/>
              <a:t>can get each key's associated value by calling </a:t>
            </a:r>
            <a:r>
              <a:rPr lang="en-US" altLang="en-US" sz="2000" dirty="0">
                <a:latin typeface="Courier New" panose="02070309020205020404" pitchFamily="49" charset="0"/>
              </a:rPr>
              <a:t>get</a:t>
            </a:r>
            <a:r>
              <a:rPr lang="en-US" altLang="en-US" sz="2000" dirty="0"/>
              <a:t> on the </a:t>
            </a:r>
            <a:r>
              <a:rPr lang="en-US" altLang="en-US" sz="2000" dirty="0" smtClean="0"/>
              <a:t>map</a:t>
            </a:r>
          </a:p>
          <a:p>
            <a:pPr marL="457200" lvl="1" indent="0">
              <a:buNone/>
            </a:pPr>
            <a:endParaRPr lang="en-US" altLang="en-US" sz="2000" dirty="0"/>
          </a:p>
          <a:p>
            <a:pPr lvl="1">
              <a:lnSpc>
                <a:spcPct val="70000"/>
              </a:lnSpc>
              <a:buFontTx/>
              <a:buNone/>
            </a:pPr>
            <a:r>
              <a:rPr lang="en-US" altLang="en-US" sz="1400" dirty="0" smtClean="0">
                <a:latin typeface="Courier New" panose="02070309020205020404" pitchFamily="49" charset="0"/>
              </a:rPr>
              <a:t>Map&lt;String</a:t>
            </a:r>
            <a:r>
              <a:rPr lang="en-US" altLang="en-US" sz="1400" dirty="0">
                <a:latin typeface="Courier New" panose="02070309020205020404" pitchFamily="49" charset="0"/>
              </a:rPr>
              <a:t>, Integer&gt; ages = new </a:t>
            </a:r>
            <a:r>
              <a:rPr lang="en-US" altLang="en-US" sz="1400" dirty="0" err="1">
                <a:latin typeface="Courier New" panose="02070309020205020404" pitchFamily="49" charset="0"/>
              </a:rPr>
              <a:t>TreeMap</a:t>
            </a:r>
            <a:r>
              <a:rPr lang="en-US" altLang="en-US" sz="1400" dirty="0">
                <a:latin typeface="Courier New" panose="02070309020205020404" pitchFamily="49" charset="0"/>
              </a:rPr>
              <a:t>&lt;String, Integer&gt;();</a:t>
            </a:r>
          </a:p>
          <a:p>
            <a:pPr lvl="1">
              <a:lnSpc>
                <a:spcPct val="70000"/>
              </a:lnSpc>
              <a:buFontTx/>
              <a:buNone/>
            </a:pPr>
            <a:r>
              <a:rPr lang="en-US" altLang="en-US" sz="1400" dirty="0" err="1">
                <a:latin typeface="Courier New" panose="02070309020205020404" pitchFamily="49" charset="0"/>
              </a:rPr>
              <a:t>ages.put</a:t>
            </a:r>
            <a:r>
              <a:rPr lang="en-US" altLang="en-US" sz="1400" dirty="0">
                <a:latin typeface="Courier New" panose="02070309020205020404" pitchFamily="49" charset="0"/>
              </a:rPr>
              <a:t>("Marty", 19);</a:t>
            </a:r>
          </a:p>
          <a:p>
            <a:pPr lvl="1">
              <a:lnSpc>
                <a:spcPct val="70000"/>
              </a:lnSpc>
              <a:buFontTx/>
              <a:buNone/>
            </a:pPr>
            <a:r>
              <a:rPr lang="en-US" altLang="en-US" sz="1400" dirty="0" err="1">
                <a:latin typeface="Courier New" panose="02070309020205020404" pitchFamily="49" charset="0"/>
              </a:rPr>
              <a:t>ages.put</a:t>
            </a:r>
            <a:r>
              <a:rPr lang="en-US" altLang="en-US" sz="1400" dirty="0">
                <a:latin typeface="Courier New" panose="02070309020205020404" pitchFamily="49" charset="0"/>
              </a:rPr>
              <a:t>("Geneva", 2);  </a:t>
            </a:r>
            <a:r>
              <a:rPr lang="en-US" altLang="en-US" sz="1400" b="1" dirty="0">
                <a:solidFill>
                  <a:srgbClr val="008000"/>
                </a:solidFill>
                <a:latin typeface="Courier New" panose="02070309020205020404" pitchFamily="49" charset="0"/>
              </a:rPr>
              <a:t>// </a:t>
            </a:r>
            <a:r>
              <a:rPr lang="en-US" altLang="en-US" sz="1400" b="1" dirty="0" err="1">
                <a:solidFill>
                  <a:srgbClr val="008000"/>
                </a:solidFill>
                <a:latin typeface="Courier New" panose="02070309020205020404" pitchFamily="49" charset="0"/>
              </a:rPr>
              <a:t>ages.keySet</a:t>
            </a:r>
            <a:r>
              <a:rPr lang="en-US" altLang="en-US" sz="1400" b="1" dirty="0">
                <a:solidFill>
                  <a:srgbClr val="008000"/>
                </a:solidFill>
                <a:latin typeface="Courier New" panose="02070309020205020404" pitchFamily="49" charset="0"/>
              </a:rPr>
              <a:t>() returns Set&lt;String&gt;</a:t>
            </a:r>
          </a:p>
          <a:p>
            <a:pPr lvl="1">
              <a:lnSpc>
                <a:spcPct val="70000"/>
              </a:lnSpc>
              <a:buFontTx/>
              <a:buNone/>
            </a:pPr>
            <a:r>
              <a:rPr lang="en-US" altLang="en-US" sz="1400" dirty="0" err="1">
                <a:latin typeface="Courier New" panose="02070309020205020404" pitchFamily="49" charset="0"/>
              </a:rPr>
              <a:t>ages.put</a:t>
            </a:r>
            <a:r>
              <a:rPr lang="en-US" altLang="en-US" sz="1400" dirty="0">
                <a:latin typeface="Courier New" panose="02070309020205020404" pitchFamily="49" charset="0"/>
              </a:rPr>
              <a:t>("Vicki", 57);</a:t>
            </a:r>
          </a:p>
          <a:p>
            <a:pPr lvl="1">
              <a:lnSpc>
                <a:spcPct val="70000"/>
              </a:lnSpc>
              <a:buFontTx/>
              <a:buNone/>
            </a:pPr>
            <a:r>
              <a:rPr lang="en-US" altLang="en-US" sz="1400" dirty="0">
                <a:latin typeface="Courier New" panose="02070309020205020404" pitchFamily="49" charset="0"/>
              </a:rPr>
              <a:t>for (String name : </a:t>
            </a:r>
            <a:r>
              <a:rPr lang="en-US" altLang="en-US" sz="1400" b="1" dirty="0" err="1">
                <a:latin typeface="Courier New" panose="02070309020205020404" pitchFamily="49" charset="0"/>
              </a:rPr>
              <a:t>ages.keySet</a:t>
            </a:r>
            <a:r>
              <a:rPr lang="en-US" altLang="en-US" sz="1400" b="1" dirty="0">
                <a:latin typeface="Courier New" panose="02070309020205020404" pitchFamily="49" charset="0"/>
              </a:rPr>
              <a:t>()</a:t>
            </a:r>
            <a:r>
              <a:rPr lang="en-US" altLang="en-US" sz="1400" dirty="0">
                <a:latin typeface="Courier New" panose="02070309020205020404" pitchFamily="49" charset="0"/>
              </a:rPr>
              <a:t>) {           </a:t>
            </a:r>
            <a:r>
              <a:rPr lang="en-US" altLang="en-US" sz="1400" b="1" dirty="0">
                <a:solidFill>
                  <a:srgbClr val="008000"/>
                </a:solidFill>
                <a:latin typeface="Courier New" panose="02070309020205020404" pitchFamily="49" charset="0"/>
              </a:rPr>
              <a:t>// Geneva -&gt; 2</a:t>
            </a:r>
          </a:p>
          <a:p>
            <a:pPr lvl="1">
              <a:lnSpc>
                <a:spcPct val="7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int</a:t>
            </a:r>
            <a:r>
              <a:rPr lang="en-US" altLang="en-US" sz="1400" dirty="0">
                <a:latin typeface="Courier New" panose="02070309020205020404" pitchFamily="49" charset="0"/>
              </a:rPr>
              <a:t> age = </a:t>
            </a:r>
            <a:r>
              <a:rPr lang="en-US" altLang="en-US" sz="1400" b="1" dirty="0" err="1">
                <a:latin typeface="Courier New" panose="02070309020205020404" pitchFamily="49" charset="0"/>
              </a:rPr>
              <a:t>ages.get</a:t>
            </a:r>
            <a:r>
              <a:rPr lang="en-US" altLang="en-US" sz="1400" b="1" dirty="0">
                <a:latin typeface="Courier New" panose="02070309020205020404" pitchFamily="49" charset="0"/>
              </a:rPr>
              <a:t>(age)</a:t>
            </a:r>
            <a:r>
              <a:rPr lang="en-US" altLang="en-US" sz="1400" dirty="0">
                <a:latin typeface="Courier New" panose="02070309020205020404" pitchFamily="49" charset="0"/>
              </a:rPr>
              <a:t>;                  </a:t>
            </a:r>
            <a:r>
              <a:rPr lang="en-US" altLang="en-US" sz="1400" b="1" dirty="0">
                <a:solidFill>
                  <a:srgbClr val="008000"/>
                </a:solidFill>
                <a:latin typeface="Courier New" panose="02070309020205020404" pitchFamily="49" charset="0"/>
              </a:rPr>
              <a:t>// Marty -&gt; 19</a:t>
            </a:r>
          </a:p>
          <a:p>
            <a:pPr lvl="1">
              <a:lnSpc>
                <a:spcPct val="7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System.out.println</a:t>
            </a:r>
            <a:r>
              <a:rPr lang="en-US" altLang="en-US" sz="1400" dirty="0">
                <a:latin typeface="Courier New" panose="02070309020205020404" pitchFamily="49" charset="0"/>
              </a:rPr>
              <a:t>(name + " -&gt; " + age);  </a:t>
            </a:r>
            <a:r>
              <a:rPr lang="en-US" altLang="en-US" sz="1400" b="1" dirty="0">
                <a:solidFill>
                  <a:srgbClr val="008000"/>
                </a:solidFill>
                <a:latin typeface="Courier New" panose="02070309020205020404" pitchFamily="49" charset="0"/>
              </a:rPr>
              <a:t>// Vicki -&gt; 57</a:t>
            </a:r>
          </a:p>
          <a:p>
            <a:pPr lvl="1">
              <a:lnSpc>
                <a:spcPct val="70000"/>
              </a:lnSpc>
              <a:buFontTx/>
              <a:buNone/>
            </a:pPr>
            <a:r>
              <a:rPr lang="en-US" altLang="en-US" sz="1400" dirty="0">
                <a:latin typeface="Courier New" panose="02070309020205020404" pitchFamily="49" charset="0"/>
              </a:rPr>
              <a:t>}</a:t>
            </a:r>
          </a:p>
          <a:p>
            <a:pPr lvl="1">
              <a:lnSpc>
                <a:spcPct val="70000"/>
              </a:lnSpc>
              <a:buFontTx/>
              <a:buNone/>
            </a:pPr>
            <a:endParaRPr lang="en-US" altLang="en-US" sz="1800" dirty="0">
              <a:latin typeface="Courier New" panose="02070309020205020404" pitchFamily="49" charset="0"/>
            </a:endParaRPr>
          </a:p>
          <a:p>
            <a:r>
              <a:rPr lang="en-US" altLang="en-US" sz="2000" dirty="0">
                <a:latin typeface="Courier New" panose="02070309020205020404" pitchFamily="49" charset="0"/>
              </a:rPr>
              <a:t>values</a:t>
            </a:r>
            <a:r>
              <a:rPr lang="en-US" altLang="en-US" sz="2000" dirty="0"/>
              <a:t> method returns a collection of all values in the map</a:t>
            </a:r>
          </a:p>
          <a:p>
            <a:pPr lvl="1"/>
            <a:r>
              <a:rPr lang="en-US" altLang="en-US" sz="2000" dirty="0"/>
              <a:t>can loop over the values in a </a:t>
            </a:r>
            <a:r>
              <a:rPr lang="en-US" altLang="en-US" sz="2000" dirty="0" smtClean="0"/>
              <a:t>for each </a:t>
            </a:r>
            <a:r>
              <a:rPr lang="en-US" altLang="en-US" sz="2000" dirty="0"/>
              <a:t>loop</a:t>
            </a:r>
          </a:p>
          <a:p>
            <a:pPr lvl="1"/>
            <a:r>
              <a:rPr lang="en-US" altLang="en-US" sz="2000" dirty="0"/>
              <a:t>no easy way to get from a value to its associated key(s)</a:t>
            </a:r>
          </a:p>
        </p:txBody>
      </p:sp>
    </p:spTree>
    <p:extLst>
      <p:ext uri="{BB962C8B-B14F-4D97-AF65-F5344CB8AC3E}">
        <p14:creationId xmlns:p14="http://schemas.microsoft.com/office/powerpoint/2010/main" val="3146597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9315">
                                            <p:txEl>
                                              <p:pRg st="13" end="13"/>
                                            </p:txEl>
                                          </p:spTgt>
                                        </p:tgtEl>
                                        <p:attrNameLst>
                                          <p:attrName>style.visibility</p:attrName>
                                        </p:attrNameLst>
                                      </p:cBhvr>
                                      <p:to>
                                        <p:strVal val="visible"/>
                                      </p:to>
                                    </p:set>
                                    <p:animEffect transition="in" filter="fade">
                                      <p:cBhvr>
                                        <p:cTn id="7" dur="1000"/>
                                        <p:tgtEl>
                                          <p:spTgt spid="269315">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9315">
                                            <p:txEl>
                                              <p:pRg st="14" end="14"/>
                                            </p:txEl>
                                          </p:spTgt>
                                        </p:tgtEl>
                                        <p:attrNameLst>
                                          <p:attrName>style.visibility</p:attrName>
                                        </p:attrNameLst>
                                      </p:cBhvr>
                                      <p:to>
                                        <p:strVal val="visible"/>
                                      </p:to>
                                    </p:set>
                                    <p:animEffect transition="in" filter="fade">
                                      <p:cBhvr>
                                        <p:cTn id="10" dur="1000"/>
                                        <p:tgtEl>
                                          <p:spTgt spid="269315">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9315">
                                            <p:txEl>
                                              <p:pRg st="15" end="15"/>
                                            </p:txEl>
                                          </p:spTgt>
                                        </p:tgtEl>
                                        <p:attrNameLst>
                                          <p:attrName>style.visibility</p:attrName>
                                        </p:attrNameLst>
                                      </p:cBhvr>
                                      <p:to>
                                        <p:strVal val="visible"/>
                                      </p:to>
                                    </p:set>
                                    <p:animEffect transition="in" filter="fade">
                                      <p:cBhvr>
                                        <p:cTn id="13" dur="1000"/>
                                        <p:tgtEl>
                                          <p:spTgt spid="26931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en-US"/>
              <a:t>Problem: opposite mapping</a:t>
            </a:r>
          </a:p>
        </p:txBody>
      </p:sp>
      <p:sp>
        <p:nvSpPr>
          <p:cNvPr id="280579" name="Rectangle 3"/>
          <p:cNvSpPr>
            <a:spLocks noGrp="1" noChangeArrowheads="1"/>
          </p:cNvSpPr>
          <p:nvPr>
            <p:ph type="body" idx="1"/>
          </p:nvPr>
        </p:nvSpPr>
        <p:spPr>
          <a:xfrm>
            <a:off x="838200" y="1600200"/>
            <a:ext cx="7772400" cy="4114800"/>
          </a:xfrm>
        </p:spPr>
        <p:txBody>
          <a:bodyPr/>
          <a:lstStyle/>
          <a:p>
            <a:r>
              <a:rPr lang="en-US" altLang="en-US" sz="2000" dirty="0"/>
              <a:t>It is legal to have a map of sets, a list of lists, etc</a:t>
            </a:r>
            <a:r>
              <a:rPr lang="en-US" altLang="en-US" sz="2000" dirty="0" smtClean="0"/>
              <a:t>.</a:t>
            </a:r>
            <a:endParaRPr lang="en-US" altLang="en-US" sz="2000" dirty="0"/>
          </a:p>
          <a:p>
            <a:r>
              <a:rPr lang="en-US" altLang="en-US" sz="2000" dirty="0"/>
              <a:t>Suppose we want to keep track of each TA's GPA by name.</a:t>
            </a:r>
          </a:p>
          <a:p>
            <a:pPr lvl="1">
              <a:lnSpc>
                <a:spcPct val="80000"/>
              </a:lnSpc>
              <a:buFontTx/>
              <a:buNone/>
            </a:pPr>
            <a:endParaRPr lang="en-US" altLang="en-US" sz="700" dirty="0">
              <a:latin typeface="Courier New" panose="02070309020205020404" pitchFamily="49" charset="0"/>
            </a:endParaRPr>
          </a:p>
          <a:p>
            <a:pPr lvl="1">
              <a:lnSpc>
                <a:spcPct val="80000"/>
              </a:lnSpc>
              <a:buFontTx/>
              <a:buNone/>
            </a:pPr>
            <a:r>
              <a:rPr lang="en-US" altLang="en-US" sz="1600" b="1" dirty="0">
                <a:latin typeface="Courier New" panose="02070309020205020404" pitchFamily="49" charset="0"/>
              </a:rPr>
              <a:t>Map&lt;String, Double&gt; </a:t>
            </a:r>
            <a:r>
              <a:rPr lang="en-US" altLang="en-US" sz="1600" b="1" dirty="0" err="1">
                <a:latin typeface="Courier New" panose="02070309020205020404" pitchFamily="49" charset="0"/>
              </a:rPr>
              <a:t>taGpa</a:t>
            </a:r>
            <a:r>
              <a:rPr lang="en-US" altLang="en-US" sz="1600" b="1" dirty="0">
                <a:latin typeface="Courier New" panose="02070309020205020404" pitchFamily="49" charset="0"/>
              </a:rPr>
              <a:t> = new </a:t>
            </a:r>
            <a:r>
              <a:rPr lang="en-US" altLang="en-US" sz="1600" b="1" dirty="0" err="1">
                <a:latin typeface="Courier New" panose="02070309020205020404" pitchFamily="49" charset="0"/>
              </a:rPr>
              <a:t>HashMap</a:t>
            </a:r>
            <a:r>
              <a:rPr lang="en-US" altLang="en-US" sz="1600" b="1" dirty="0">
                <a:latin typeface="Courier New" panose="02070309020205020404" pitchFamily="49" charset="0"/>
              </a:rPr>
              <a:t>&lt;String, Double&gt;();</a:t>
            </a:r>
          </a:p>
          <a:p>
            <a:pPr lvl="1">
              <a:lnSpc>
                <a:spcPct val="80000"/>
              </a:lnSpc>
              <a:buFontTx/>
              <a:buNone/>
            </a:pPr>
            <a:r>
              <a:rPr lang="en-US" altLang="en-US" sz="1800" dirty="0" err="1">
                <a:latin typeface="Courier New" panose="02070309020205020404" pitchFamily="49" charset="0"/>
              </a:rPr>
              <a:t>taGpa.put</a:t>
            </a:r>
            <a:r>
              <a:rPr lang="en-US" altLang="en-US" sz="1800" dirty="0">
                <a:latin typeface="Courier New" panose="02070309020205020404" pitchFamily="49" charset="0"/>
              </a:rPr>
              <a:t>("Jared", 3.6);</a:t>
            </a:r>
          </a:p>
          <a:p>
            <a:pPr lvl="1">
              <a:lnSpc>
                <a:spcPct val="80000"/>
              </a:lnSpc>
              <a:buFontTx/>
              <a:buNone/>
            </a:pPr>
            <a:r>
              <a:rPr lang="en-US" altLang="en-US" sz="1800" dirty="0" err="1">
                <a:latin typeface="Courier New" panose="02070309020205020404" pitchFamily="49" charset="0"/>
              </a:rPr>
              <a:t>taGpa.put</a:t>
            </a:r>
            <a:r>
              <a:rPr lang="en-US" altLang="en-US" sz="1800" dirty="0">
                <a:latin typeface="Courier New" panose="02070309020205020404" pitchFamily="49" charset="0"/>
              </a:rPr>
              <a:t>("Alyssa", 4.0);</a:t>
            </a:r>
          </a:p>
          <a:p>
            <a:pPr lvl="1">
              <a:lnSpc>
                <a:spcPct val="80000"/>
              </a:lnSpc>
              <a:buFontTx/>
              <a:buNone/>
            </a:pPr>
            <a:r>
              <a:rPr lang="en-US" altLang="en-US" sz="1800" dirty="0" err="1">
                <a:latin typeface="Courier New" panose="02070309020205020404" pitchFamily="49" charset="0"/>
              </a:rPr>
              <a:t>taGpa.put</a:t>
            </a:r>
            <a:r>
              <a:rPr lang="en-US" altLang="en-US" sz="1800" dirty="0">
                <a:latin typeface="Courier New" panose="02070309020205020404" pitchFamily="49" charset="0"/>
              </a:rPr>
              <a:t>("Steve", 2.9);</a:t>
            </a:r>
          </a:p>
          <a:p>
            <a:pPr lvl="1">
              <a:lnSpc>
                <a:spcPct val="80000"/>
              </a:lnSpc>
              <a:buFontTx/>
              <a:buNone/>
            </a:pPr>
            <a:r>
              <a:rPr lang="en-US" altLang="en-US" sz="1800" dirty="0" err="1">
                <a:latin typeface="Courier New" panose="02070309020205020404" pitchFamily="49" charset="0"/>
              </a:rPr>
              <a:t>taGpa.put</a:t>
            </a:r>
            <a:r>
              <a:rPr lang="en-US" altLang="en-US" sz="1800" dirty="0">
                <a:latin typeface="Courier New" panose="02070309020205020404" pitchFamily="49" charset="0"/>
              </a:rPr>
              <a:t>("Stef", 3.6);</a:t>
            </a:r>
          </a:p>
          <a:p>
            <a:pPr lvl="1">
              <a:lnSpc>
                <a:spcPct val="80000"/>
              </a:lnSpc>
              <a:buFontTx/>
              <a:buNone/>
            </a:pPr>
            <a:r>
              <a:rPr lang="en-US" altLang="en-US" sz="1800" dirty="0" err="1">
                <a:latin typeface="Courier New" panose="02070309020205020404" pitchFamily="49" charset="0"/>
              </a:rPr>
              <a:t>taGpa.put</a:t>
            </a:r>
            <a:r>
              <a:rPr lang="en-US" altLang="en-US" sz="1800" dirty="0">
                <a:latin typeface="Courier New" panose="02070309020205020404" pitchFamily="49" charset="0"/>
              </a:rPr>
              <a:t>("Rob", 2.9);</a:t>
            </a:r>
          </a:p>
          <a:p>
            <a:pPr lvl="1">
              <a:lnSpc>
                <a:spcPct val="80000"/>
              </a:lnSpc>
              <a:buFontTx/>
              <a:buNone/>
            </a:pPr>
            <a:r>
              <a:rPr lang="en-US" altLang="en-US" sz="1800" dirty="0">
                <a:latin typeface="Courier New" panose="02070309020205020404" pitchFamily="49" charset="0"/>
              </a:rPr>
              <a:t>...</a:t>
            </a:r>
          </a:p>
          <a:p>
            <a:pPr lvl="1">
              <a:lnSpc>
                <a:spcPct val="80000"/>
              </a:lnSpc>
              <a:buFontTx/>
              <a:buNone/>
            </a:pPr>
            <a:r>
              <a:rPr lang="en-US" altLang="en-US" sz="1800" dirty="0" err="1">
                <a:latin typeface="Courier New" panose="02070309020205020404" pitchFamily="49" charset="0"/>
              </a:rPr>
              <a:t>System.out.println</a:t>
            </a:r>
            <a:r>
              <a:rPr lang="en-US" altLang="en-US" sz="1800" dirty="0">
                <a:latin typeface="Courier New" panose="02070309020205020404" pitchFamily="49" charset="0"/>
              </a:rPr>
              <a:t>("Jared's GPA is " + </a:t>
            </a:r>
            <a:r>
              <a:rPr lang="en-US" altLang="en-US" sz="1800" dirty="0" smtClean="0">
                <a:latin typeface="Courier New" panose="02070309020205020404" pitchFamily="49" charset="0"/>
              </a:rPr>
              <a:t>      </a:t>
            </a:r>
            <a:r>
              <a:rPr lang="en-US" altLang="en-US" sz="1800" b="1" dirty="0" err="1">
                <a:latin typeface="Courier New" panose="02070309020205020404" pitchFamily="49" charset="0"/>
              </a:rPr>
              <a:t>taGpa.get</a:t>
            </a:r>
            <a:r>
              <a:rPr lang="en-US" altLang="en-US" sz="1800" b="1" dirty="0">
                <a:latin typeface="Courier New" panose="02070309020205020404" pitchFamily="49" charset="0"/>
              </a:rPr>
              <a:t>("Jared")</a:t>
            </a:r>
            <a:r>
              <a:rPr lang="en-US" altLang="en-US" sz="1800" dirty="0">
                <a:latin typeface="Courier New" panose="02070309020205020404" pitchFamily="49" charset="0"/>
              </a:rPr>
              <a:t>);   </a:t>
            </a:r>
            <a:r>
              <a:rPr lang="en-US" altLang="en-US" sz="1800" b="1" dirty="0">
                <a:solidFill>
                  <a:srgbClr val="008000"/>
                </a:solidFill>
                <a:latin typeface="Courier New" panose="02070309020205020404" pitchFamily="49" charset="0"/>
              </a:rPr>
              <a:t>// 3.6</a:t>
            </a:r>
          </a:p>
          <a:p>
            <a:pPr lvl="1">
              <a:lnSpc>
                <a:spcPct val="80000"/>
              </a:lnSpc>
              <a:buFontTx/>
              <a:buNone/>
            </a:pPr>
            <a:endParaRPr lang="en-US" altLang="en-US" sz="1800" dirty="0">
              <a:latin typeface="Courier New" panose="02070309020205020404" pitchFamily="49" charset="0"/>
            </a:endParaRPr>
          </a:p>
          <a:p>
            <a:r>
              <a:rPr lang="en-US" altLang="en-US" sz="1800" dirty="0"/>
              <a:t>This doesn't let us easily ask which TAs got a given GPA.</a:t>
            </a:r>
          </a:p>
          <a:p>
            <a:pPr lvl="1"/>
            <a:r>
              <a:rPr lang="en-US" altLang="en-US" sz="1800" dirty="0"/>
              <a:t>How would we structure a map for that?</a:t>
            </a:r>
          </a:p>
        </p:txBody>
      </p:sp>
    </p:spTree>
    <p:extLst>
      <p:ext uri="{BB962C8B-B14F-4D97-AF65-F5344CB8AC3E}">
        <p14:creationId xmlns:p14="http://schemas.microsoft.com/office/powerpoint/2010/main" val="1996825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Tahoma" charset="0"/>
              </a:rPr>
              <a:t>Definitions</a:t>
            </a:r>
          </a:p>
        </p:txBody>
      </p:sp>
      <p:sp>
        <p:nvSpPr>
          <p:cNvPr id="31746" name="Content Placeholder 2" descr="Rectangle: Click to edit Master text styles&#10;Second level&#10;Third level&#10;Fourth level&#10;Fifth level"/>
          <p:cNvSpPr>
            <a:spLocks noGrp="1"/>
          </p:cNvSpPr>
          <p:nvPr>
            <p:ph sz="half" idx="1"/>
          </p:nvPr>
        </p:nvSpPr>
        <p:spPr>
          <a:xfrm>
            <a:off x="609600" y="1600200"/>
            <a:ext cx="8153400" cy="4800600"/>
          </a:xfrm>
        </p:spPr>
        <p:txBody>
          <a:bodyPr/>
          <a:lstStyle/>
          <a:p>
            <a:r>
              <a:rPr lang="en-US" sz="2400" dirty="0">
                <a:latin typeface="Tahoma" charset="0"/>
              </a:rPr>
              <a:t>A </a:t>
            </a:r>
            <a:r>
              <a:rPr lang="en-US" sz="2400" b="1" dirty="0">
                <a:latin typeface="Tahoma" charset="0"/>
              </a:rPr>
              <a:t>set </a:t>
            </a:r>
            <a:r>
              <a:rPr lang="en-US" sz="2400" dirty="0">
                <a:latin typeface="Tahoma" charset="0"/>
              </a:rPr>
              <a:t>is an unordered collection of elements, without duplicates that typically supports efficient membership tests</a:t>
            </a:r>
            <a:r>
              <a:rPr lang="en-US" sz="2400" dirty="0" smtClean="0">
                <a:latin typeface="Tahoma" charset="0"/>
              </a:rPr>
              <a:t>.</a:t>
            </a:r>
          </a:p>
          <a:p>
            <a:pPr lvl="1"/>
            <a:r>
              <a:rPr lang="en-US" sz="2000" dirty="0">
                <a:latin typeface="Tahoma" charset="0"/>
              </a:rPr>
              <a:t> We don't think of a set as having indexes; we just </a:t>
            </a:r>
            <a:br>
              <a:rPr lang="en-US" sz="2000" dirty="0">
                <a:latin typeface="Tahoma" charset="0"/>
              </a:rPr>
            </a:br>
            <a:r>
              <a:rPr lang="en-US" sz="2000" dirty="0">
                <a:latin typeface="Tahoma" charset="0"/>
              </a:rPr>
              <a:t>add things to the set in general and don't worry about order</a:t>
            </a:r>
          </a:p>
          <a:p>
            <a:pPr lvl="1"/>
            <a:endParaRPr lang="en-US" sz="2000" dirty="0">
              <a:latin typeface="Tahoma" charset="0"/>
            </a:endParaRPr>
          </a:p>
        </p:txBody>
      </p:sp>
      <p:sp>
        <p:nvSpPr>
          <p:cNvPr id="5" name="Footer Placeholder 4"/>
          <p:cNvSpPr>
            <a:spLocks noGrp="1"/>
          </p:cNvSpPr>
          <p:nvPr>
            <p:ph type="ftr" sz="quarter" idx="11"/>
          </p:nvPr>
        </p:nvSpPr>
        <p:spPr/>
        <p:txBody>
          <a:bodyPr/>
          <a:lstStyle/>
          <a:p>
            <a:pPr>
              <a:defRPr/>
            </a:pPr>
            <a:r>
              <a:rPr lang="en-US" smtClean="0"/>
              <a:t>Sets and Multimaps</a:t>
            </a:r>
            <a:endParaRPr lang="en-US"/>
          </a:p>
        </p:txBody>
      </p:sp>
      <p:sp>
        <p:nvSpPr>
          <p:cNvPr id="31748"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FF70D33-66EF-F14F-AEC1-6453FD3EE0F6}" type="slidenum">
              <a:rPr lang="en-US" sz="1400"/>
              <a:pPr eaLnBrk="1" hangingPunct="1"/>
              <a:t>2</a:t>
            </a:fld>
            <a:endParaRPr lang="en-US" sz="1400"/>
          </a:p>
        </p:txBody>
      </p:sp>
      <p:pic>
        <p:nvPicPr>
          <p:cNvPr id="2" name="Picture 1"/>
          <p:cNvPicPr>
            <a:picLocks noChangeAspect="1"/>
          </p:cNvPicPr>
          <p:nvPr/>
        </p:nvPicPr>
        <p:blipFill>
          <a:blip r:embed="rId2"/>
          <a:stretch>
            <a:fillRect/>
          </a:stretch>
        </p:blipFill>
        <p:spPr>
          <a:xfrm>
            <a:off x="600808" y="3614921"/>
            <a:ext cx="7931583" cy="278001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en-US"/>
              <a:t>Reversing a map</a:t>
            </a:r>
          </a:p>
        </p:txBody>
      </p:sp>
      <p:sp>
        <p:nvSpPr>
          <p:cNvPr id="281603" name="Rectangle 3"/>
          <p:cNvSpPr>
            <a:spLocks noGrp="1" noChangeArrowheads="1"/>
          </p:cNvSpPr>
          <p:nvPr>
            <p:ph type="body" idx="1"/>
          </p:nvPr>
        </p:nvSpPr>
        <p:spPr>
          <a:xfrm>
            <a:off x="762000" y="1447800"/>
            <a:ext cx="7772400" cy="4114800"/>
          </a:xfrm>
        </p:spPr>
        <p:txBody>
          <a:bodyPr/>
          <a:lstStyle/>
          <a:p>
            <a:r>
              <a:rPr lang="en-US" altLang="en-US" sz="2000" dirty="0"/>
              <a:t>We can reverse the mapping to be from GPAs to names.</a:t>
            </a:r>
          </a:p>
          <a:p>
            <a:pPr lvl="1">
              <a:lnSpc>
                <a:spcPct val="80000"/>
              </a:lnSpc>
              <a:buFontTx/>
              <a:buNone/>
            </a:pPr>
            <a:endParaRPr lang="en-US" altLang="en-US" sz="700" dirty="0">
              <a:latin typeface="Courier New" panose="02070309020205020404" pitchFamily="49" charset="0"/>
            </a:endParaRPr>
          </a:p>
          <a:p>
            <a:pPr lvl="1">
              <a:lnSpc>
                <a:spcPct val="80000"/>
              </a:lnSpc>
              <a:buFontTx/>
              <a:buNone/>
            </a:pPr>
            <a:r>
              <a:rPr lang="en-US" altLang="en-US" sz="1600" dirty="0">
                <a:latin typeface="Courier New" panose="02070309020205020404" pitchFamily="49" charset="0"/>
              </a:rPr>
              <a:t>Map&lt;Double, String&gt; </a:t>
            </a:r>
            <a:r>
              <a:rPr lang="en-US" altLang="en-US" sz="1600" dirty="0" err="1">
                <a:latin typeface="Courier New" panose="02070309020205020404" pitchFamily="49" charset="0"/>
              </a:rPr>
              <a:t>taGpa</a:t>
            </a:r>
            <a:r>
              <a:rPr lang="en-US" altLang="en-US" sz="1600" dirty="0">
                <a:latin typeface="Courier New" panose="02070309020205020404" pitchFamily="49" charset="0"/>
              </a:rPr>
              <a:t> = new </a:t>
            </a:r>
            <a:r>
              <a:rPr lang="en-US" altLang="en-US" sz="1600" dirty="0" err="1">
                <a:latin typeface="Courier New" panose="02070309020205020404" pitchFamily="49" charset="0"/>
              </a:rPr>
              <a:t>HashMap</a:t>
            </a:r>
            <a:r>
              <a:rPr lang="en-US" altLang="en-US" sz="1600" dirty="0">
                <a:latin typeface="Courier New" panose="02070309020205020404" pitchFamily="49" charset="0"/>
              </a:rPr>
              <a:t>&lt;Double, String&gt;();</a:t>
            </a:r>
          </a:p>
          <a:p>
            <a:pPr lvl="1">
              <a:lnSpc>
                <a:spcPct val="80000"/>
              </a:lnSpc>
              <a:buFontTx/>
              <a:buNone/>
            </a:pPr>
            <a:r>
              <a:rPr lang="en-US" altLang="en-US" sz="1600" dirty="0" err="1">
                <a:latin typeface="Courier New" panose="02070309020205020404" pitchFamily="49" charset="0"/>
              </a:rPr>
              <a:t>taGpa.put</a:t>
            </a:r>
            <a:r>
              <a:rPr lang="en-US" altLang="en-US" sz="1600" dirty="0">
                <a:latin typeface="Courier New" panose="02070309020205020404" pitchFamily="49" charset="0"/>
              </a:rPr>
              <a:t>(3.6, "Jared");</a:t>
            </a:r>
          </a:p>
          <a:p>
            <a:pPr lvl="1">
              <a:lnSpc>
                <a:spcPct val="80000"/>
              </a:lnSpc>
              <a:buFontTx/>
              <a:buNone/>
            </a:pPr>
            <a:r>
              <a:rPr lang="en-US" altLang="en-US" sz="1600" dirty="0" err="1">
                <a:latin typeface="Courier New" panose="02070309020205020404" pitchFamily="49" charset="0"/>
              </a:rPr>
              <a:t>taGpa.put</a:t>
            </a:r>
            <a:r>
              <a:rPr lang="en-US" altLang="en-US" sz="1600" dirty="0">
                <a:latin typeface="Courier New" panose="02070309020205020404" pitchFamily="49" charset="0"/>
              </a:rPr>
              <a:t>(4.0, "Alyssa");</a:t>
            </a:r>
          </a:p>
          <a:p>
            <a:pPr lvl="1">
              <a:lnSpc>
                <a:spcPct val="80000"/>
              </a:lnSpc>
              <a:buFontTx/>
              <a:buNone/>
            </a:pPr>
            <a:r>
              <a:rPr lang="en-US" altLang="en-US" sz="1600" dirty="0" err="1">
                <a:latin typeface="Courier New" panose="02070309020205020404" pitchFamily="49" charset="0"/>
              </a:rPr>
              <a:t>taGpa.put</a:t>
            </a:r>
            <a:r>
              <a:rPr lang="en-US" altLang="en-US" sz="1600" dirty="0">
                <a:latin typeface="Courier New" panose="02070309020205020404" pitchFamily="49" charset="0"/>
              </a:rPr>
              <a:t>(2.9, "Steve");</a:t>
            </a:r>
          </a:p>
          <a:p>
            <a:pPr lvl="1">
              <a:lnSpc>
                <a:spcPct val="80000"/>
              </a:lnSpc>
              <a:buFontTx/>
              <a:buNone/>
            </a:pPr>
            <a:r>
              <a:rPr lang="en-US" altLang="en-US" sz="1600" dirty="0" err="1">
                <a:latin typeface="Courier New" panose="02070309020205020404" pitchFamily="49" charset="0"/>
              </a:rPr>
              <a:t>taGpa.put</a:t>
            </a:r>
            <a:r>
              <a:rPr lang="en-US" altLang="en-US" sz="1600" dirty="0">
                <a:latin typeface="Courier New" panose="02070309020205020404" pitchFamily="49" charset="0"/>
              </a:rPr>
              <a:t>(3.6, "Stef");</a:t>
            </a:r>
          </a:p>
          <a:p>
            <a:pPr lvl="1">
              <a:lnSpc>
                <a:spcPct val="80000"/>
              </a:lnSpc>
              <a:buFontTx/>
              <a:buNone/>
            </a:pPr>
            <a:r>
              <a:rPr lang="en-US" altLang="en-US" sz="1600" dirty="0" err="1">
                <a:latin typeface="Courier New" panose="02070309020205020404" pitchFamily="49" charset="0"/>
              </a:rPr>
              <a:t>taGpa.put</a:t>
            </a:r>
            <a:r>
              <a:rPr lang="en-US" altLang="en-US" sz="1600" dirty="0">
                <a:latin typeface="Courier New" panose="02070309020205020404" pitchFamily="49" charset="0"/>
              </a:rPr>
              <a:t>(2.9, "Rob");</a:t>
            </a:r>
          </a:p>
          <a:p>
            <a:pPr lvl="1">
              <a:lnSpc>
                <a:spcPct val="80000"/>
              </a:lnSpc>
              <a:buFontTx/>
              <a:buNone/>
            </a:pPr>
            <a:r>
              <a:rPr lang="en-US" altLang="en-US" sz="1600" dirty="0">
                <a:latin typeface="Courier New" panose="02070309020205020404" pitchFamily="49" charset="0"/>
              </a:rPr>
              <a:t>...</a:t>
            </a:r>
          </a:p>
          <a:p>
            <a:pPr lvl="1">
              <a:lnSpc>
                <a:spcPct val="80000"/>
              </a:lnSpc>
              <a:buFontTx/>
              <a:buNone/>
            </a:pP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("Who got a 3.6? " + </a:t>
            </a:r>
          </a:p>
          <a:p>
            <a:pPr lvl="1">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taGpa.get</a:t>
            </a:r>
            <a:r>
              <a:rPr lang="en-US" altLang="en-US" sz="1600" dirty="0">
                <a:latin typeface="Courier New" panose="02070309020205020404" pitchFamily="49" charset="0"/>
              </a:rPr>
              <a:t>(3.6));   </a:t>
            </a:r>
            <a:r>
              <a:rPr lang="en-US" altLang="en-US" sz="1600" b="1" dirty="0">
                <a:solidFill>
                  <a:srgbClr val="008000"/>
                </a:solidFill>
                <a:latin typeface="Courier New" panose="02070309020205020404" pitchFamily="49" charset="0"/>
              </a:rPr>
              <a:t>// ???</a:t>
            </a:r>
          </a:p>
          <a:p>
            <a:pPr lvl="1">
              <a:lnSpc>
                <a:spcPct val="80000"/>
              </a:lnSpc>
              <a:buFontTx/>
              <a:buNone/>
            </a:pPr>
            <a:endParaRPr lang="en-US" altLang="en-US" sz="2000" dirty="0">
              <a:latin typeface="Courier New" panose="02070309020205020404" pitchFamily="49" charset="0"/>
            </a:endParaRPr>
          </a:p>
          <a:p>
            <a:r>
              <a:rPr lang="en-US" altLang="en-US" sz="2000" dirty="0"/>
              <a:t>What's wrong with this solution?</a:t>
            </a:r>
          </a:p>
          <a:p>
            <a:pPr lvl="1"/>
            <a:r>
              <a:rPr lang="en-US" altLang="en-US" sz="2000" dirty="0"/>
              <a:t>More than one TA can have the same GPA.</a:t>
            </a:r>
          </a:p>
          <a:p>
            <a:pPr lvl="1"/>
            <a:r>
              <a:rPr lang="en-US" altLang="en-US" sz="2000" dirty="0"/>
              <a:t>The map will store only the last mapping we add.</a:t>
            </a:r>
          </a:p>
        </p:txBody>
      </p:sp>
    </p:spTree>
    <p:extLst>
      <p:ext uri="{BB962C8B-B14F-4D97-AF65-F5344CB8AC3E}">
        <p14:creationId xmlns:p14="http://schemas.microsoft.com/office/powerpoint/2010/main" val="3961020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1603">
                                            <p:txEl>
                                              <p:pRg st="13" end="13"/>
                                            </p:txEl>
                                          </p:spTgt>
                                        </p:tgtEl>
                                        <p:attrNameLst>
                                          <p:attrName>style.visibility</p:attrName>
                                        </p:attrNameLst>
                                      </p:cBhvr>
                                      <p:to>
                                        <p:strVal val="visible"/>
                                      </p:to>
                                    </p:set>
                                    <p:animEffect transition="in" filter="fade">
                                      <p:cBhvr>
                                        <p:cTn id="7" dur="1000"/>
                                        <p:tgtEl>
                                          <p:spTgt spid="28160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1603">
                                            <p:txEl>
                                              <p:pRg st="14" end="14"/>
                                            </p:txEl>
                                          </p:spTgt>
                                        </p:tgtEl>
                                        <p:attrNameLst>
                                          <p:attrName>style.visibility</p:attrName>
                                        </p:attrNameLst>
                                      </p:cBhvr>
                                      <p:to>
                                        <p:strVal val="visible"/>
                                      </p:to>
                                    </p:set>
                                    <p:animEffect transition="in" filter="fade">
                                      <p:cBhvr>
                                        <p:cTn id="10" dur="1000"/>
                                        <p:tgtEl>
                                          <p:spTgt spid="2816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ltLang="en-US"/>
              <a:t>Proper map reversal</a:t>
            </a:r>
          </a:p>
        </p:txBody>
      </p:sp>
      <p:sp>
        <p:nvSpPr>
          <p:cNvPr id="282627" name="Rectangle 3"/>
          <p:cNvSpPr>
            <a:spLocks noGrp="1" noChangeArrowheads="1"/>
          </p:cNvSpPr>
          <p:nvPr>
            <p:ph type="body" idx="1"/>
          </p:nvPr>
        </p:nvSpPr>
        <p:spPr>
          <a:xfrm>
            <a:off x="381000" y="1905000"/>
            <a:ext cx="8534400" cy="4114800"/>
          </a:xfrm>
        </p:spPr>
        <p:txBody>
          <a:bodyPr/>
          <a:lstStyle/>
          <a:p>
            <a:r>
              <a:rPr lang="en-US" altLang="en-US" sz="2000" dirty="0"/>
              <a:t>Really each GPA maps to a </a:t>
            </a:r>
            <a:r>
              <a:rPr lang="en-US" altLang="en-US" sz="2000" i="1" dirty="0"/>
              <a:t>collection  </a:t>
            </a:r>
            <a:r>
              <a:rPr lang="en-US" altLang="en-US" sz="2000" dirty="0"/>
              <a:t>of people.</a:t>
            </a:r>
          </a:p>
          <a:p>
            <a:pPr lvl="1">
              <a:lnSpc>
                <a:spcPct val="80000"/>
              </a:lnSpc>
              <a:buFontTx/>
              <a:buNone/>
            </a:pPr>
            <a:endParaRPr lang="en-US" altLang="en-US" sz="700" dirty="0">
              <a:latin typeface="Courier New" panose="02070309020205020404" pitchFamily="49" charset="0"/>
            </a:endParaRPr>
          </a:p>
          <a:p>
            <a:pPr lvl="1">
              <a:lnSpc>
                <a:spcPct val="80000"/>
              </a:lnSpc>
              <a:buFontTx/>
              <a:buNone/>
            </a:pPr>
            <a:r>
              <a:rPr lang="en-US" altLang="en-US" sz="1400" dirty="0">
                <a:latin typeface="Courier New" panose="02070309020205020404" pitchFamily="49" charset="0"/>
              </a:rPr>
              <a:t>Map&lt;Double, </a:t>
            </a:r>
            <a:r>
              <a:rPr lang="en-US" altLang="en-US" sz="1400" b="1" dirty="0">
                <a:solidFill>
                  <a:schemeClr val="accent2"/>
                </a:solidFill>
                <a:latin typeface="Courier New" panose="02070309020205020404" pitchFamily="49" charset="0"/>
              </a:rPr>
              <a:t>Set&lt;String&gt;</a:t>
            </a:r>
            <a:r>
              <a:rPr lang="en-US" altLang="en-US" sz="1400" dirty="0">
                <a:latin typeface="Courier New" panose="02070309020205020404" pitchFamily="49" charset="0"/>
              </a:rPr>
              <a:t>&gt; </a:t>
            </a:r>
            <a:r>
              <a:rPr lang="en-US" altLang="en-US" sz="1400" dirty="0" err="1">
                <a:latin typeface="Courier New" panose="02070309020205020404" pitchFamily="49" charset="0"/>
              </a:rPr>
              <a:t>taGpa</a:t>
            </a:r>
            <a:r>
              <a:rPr lang="en-US" altLang="en-US" sz="1400" dirty="0">
                <a:latin typeface="Courier New" panose="02070309020205020404" pitchFamily="49" charset="0"/>
              </a:rPr>
              <a:t> = </a:t>
            </a:r>
            <a:r>
              <a:rPr lang="en-US" altLang="en-US" sz="1400" dirty="0" smtClean="0">
                <a:latin typeface="Courier New" panose="02070309020205020404" pitchFamily="49" charset="0"/>
              </a:rPr>
              <a:t>new </a:t>
            </a:r>
            <a:r>
              <a:rPr lang="en-US" altLang="en-US" sz="1400" dirty="0" err="1">
                <a:latin typeface="Courier New" panose="02070309020205020404" pitchFamily="49" charset="0"/>
              </a:rPr>
              <a:t>HashMap</a:t>
            </a:r>
            <a:r>
              <a:rPr lang="en-US" altLang="en-US" sz="1400" dirty="0">
                <a:latin typeface="Courier New" panose="02070309020205020404" pitchFamily="49" charset="0"/>
              </a:rPr>
              <a:t>&lt;Double, </a:t>
            </a:r>
            <a:r>
              <a:rPr lang="en-US" altLang="en-US" sz="1400" b="1" dirty="0">
                <a:solidFill>
                  <a:schemeClr val="accent2"/>
                </a:solidFill>
                <a:latin typeface="Courier New" panose="02070309020205020404" pitchFamily="49" charset="0"/>
              </a:rPr>
              <a:t>Set&lt;String</a:t>
            </a:r>
            <a:r>
              <a:rPr lang="en-US" altLang="en-US" sz="1400" b="1" dirty="0" smtClean="0">
                <a:solidFill>
                  <a:schemeClr val="accent2"/>
                </a:solidFill>
                <a:latin typeface="Courier New" panose="02070309020205020404" pitchFamily="49" charset="0"/>
              </a:rPr>
              <a:t>&gt;</a:t>
            </a:r>
            <a:r>
              <a:rPr lang="en-US" altLang="en-US" sz="1400" dirty="0" smtClean="0">
                <a:latin typeface="Courier New" panose="02070309020205020404" pitchFamily="49" charset="0"/>
              </a:rPr>
              <a:t>&gt;();</a:t>
            </a:r>
          </a:p>
          <a:p>
            <a:pPr lvl="1">
              <a:lnSpc>
                <a:spcPct val="80000"/>
              </a:lnSpc>
              <a:buFontTx/>
              <a:buNone/>
            </a:pPr>
            <a:endParaRPr lang="en-US" altLang="en-US" sz="1400" dirty="0">
              <a:latin typeface="Courier New" panose="02070309020205020404" pitchFamily="49" charset="0"/>
            </a:endParaRPr>
          </a:p>
          <a:p>
            <a:pPr lvl="1">
              <a:lnSpc>
                <a:spcPct val="80000"/>
              </a:lnSpc>
              <a:buFontTx/>
              <a:buNone/>
            </a:pPr>
            <a:r>
              <a:rPr lang="en-US" altLang="en-US" sz="1400" dirty="0" err="1">
                <a:latin typeface="Courier New" panose="02070309020205020404" pitchFamily="49" charset="0"/>
              </a:rPr>
              <a:t>taGpa.put</a:t>
            </a:r>
            <a:r>
              <a:rPr lang="en-US" altLang="en-US" sz="1400" dirty="0">
                <a:latin typeface="Courier New" panose="02070309020205020404" pitchFamily="49" charset="0"/>
              </a:rPr>
              <a:t>(3.6, </a:t>
            </a:r>
            <a:r>
              <a:rPr lang="en-US" altLang="en-US" sz="1400" b="1" dirty="0">
                <a:latin typeface="Courier New" panose="02070309020205020404" pitchFamily="49" charset="0"/>
              </a:rPr>
              <a:t>new </a:t>
            </a:r>
            <a:r>
              <a:rPr lang="en-US" altLang="en-US" sz="1400" b="1" dirty="0" err="1">
                <a:latin typeface="Courier New" panose="02070309020205020404" pitchFamily="49" charset="0"/>
              </a:rPr>
              <a:t>TreeSet</a:t>
            </a:r>
            <a:r>
              <a:rPr lang="en-US" altLang="en-US" sz="1400" b="1" dirty="0">
                <a:latin typeface="Courier New" panose="02070309020205020404" pitchFamily="49" charset="0"/>
              </a:rPr>
              <a:t>&lt;String</a:t>
            </a:r>
            <a:r>
              <a:rPr lang="en-US" altLang="en-US" sz="1400" b="1" dirty="0" smtClean="0">
                <a:latin typeface="Courier New" panose="02070309020205020404" pitchFamily="49" charset="0"/>
              </a:rPr>
              <a:t>&gt;()</a:t>
            </a:r>
            <a:r>
              <a:rPr lang="en-US" altLang="en-US" sz="1400" dirty="0" smtClean="0">
                <a:latin typeface="Courier New" panose="02070309020205020404" pitchFamily="49" charset="0"/>
              </a:rPr>
              <a:t>);//initialize set for GPA</a:t>
            </a:r>
            <a:endParaRPr lang="en-US" altLang="en-US" sz="1400" dirty="0">
              <a:latin typeface="Courier New" panose="02070309020205020404" pitchFamily="49" charset="0"/>
            </a:endParaRPr>
          </a:p>
          <a:p>
            <a:pPr lvl="1">
              <a:lnSpc>
                <a:spcPct val="80000"/>
              </a:lnSpc>
              <a:buFontTx/>
              <a:buNone/>
            </a:pPr>
            <a:r>
              <a:rPr lang="en-US" altLang="en-US" sz="1400" dirty="0" err="1">
                <a:latin typeface="Courier New" panose="02070309020205020404" pitchFamily="49" charset="0"/>
              </a:rPr>
              <a:t>taGpa.get</a:t>
            </a:r>
            <a:r>
              <a:rPr lang="en-US" altLang="en-US" sz="1400" dirty="0">
                <a:latin typeface="Courier New" panose="02070309020205020404" pitchFamily="49" charset="0"/>
              </a:rPr>
              <a:t>(3.6).add("Jared");</a:t>
            </a:r>
          </a:p>
          <a:p>
            <a:pPr lvl="1">
              <a:lnSpc>
                <a:spcPct val="80000"/>
              </a:lnSpc>
              <a:buFontTx/>
              <a:buNone/>
            </a:pPr>
            <a:r>
              <a:rPr lang="en-US" altLang="en-US" sz="1400" dirty="0" err="1">
                <a:latin typeface="Courier New" panose="02070309020205020404" pitchFamily="49" charset="0"/>
              </a:rPr>
              <a:t>taGpa.put</a:t>
            </a:r>
            <a:r>
              <a:rPr lang="en-US" altLang="en-US" sz="1400" dirty="0">
                <a:latin typeface="Courier New" panose="02070309020205020404" pitchFamily="49" charset="0"/>
              </a:rPr>
              <a:t>(4.0, </a:t>
            </a:r>
            <a:r>
              <a:rPr lang="en-US" altLang="en-US" sz="1400" b="1" dirty="0">
                <a:latin typeface="Courier New" panose="02070309020205020404" pitchFamily="49" charset="0"/>
              </a:rPr>
              <a:t>new </a:t>
            </a:r>
            <a:r>
              <a:rPr lang="en-US" altLang="en-US" sz="1400" b="1" dirty="0" err="1">
                <a:latin typeface="Courier New" panose="02070309020205020404" pitchFamily="49" charset="0"/>
              </a:rPr>
              <a:t>TreeSet</a:t>
            </a:r>
            <a:r>
              <a:rPr lang="en-US" altLang="en-US" sz="1400" b="1" dirty="0">
                <a:latin typeface="Courier New" panose="02070309020205020404" pitchFamily="49" charset="0"/>
              </a:rPr>
              <a:t>&lt;String&gt;()</a:t>
            </a:r>
            <a:r>
              <a:rPr lang="en-US" altLang="en-US" sz="1400" dirty="0">
                <a:latin typeface="Courier New" panose="02070309020205020404" pitchFamily="49" charset="0"/>
              </a:rPr>
              <a:t>);</a:t>
            </a:r>
          </a:p>
          <a:p>
            <a:pPr lvl="1">
              <a:lnSpc>
                <a:spcPct val="80000"/>
              </a:lnSpc>
              <a:buFontTx/>
              <a:buNone/>
            </a:pPr>
            <a:r>
              <a:rPr lang="en-US" altLang="en-US" sz="1400" dirty="0" err="1">
                <a:latin typeface="Courier New" panose="02070309020205020404" pitchFamily="49" charset="0"/>
              </a:rPr>
              <a:t>taGpa.get</a:t>
            </a:r>
            <a:r>
              <a:rPr lang="en-US" altLang="en-US" sz="1400" dirty="0">
                <a:latin typeface="Courier New" panose="02070309020205020404" pitchFamily="49" charset="0"/>
              </a:rPr>
              <a:t>(4.0).add("Alyssa");</a:t>
            </a:r>
          </a:p>
          <a:p>
            <a:pPr lvl="1">
              <a:lnSpc>
                <a:spcPct val="80000"/>
              </a:lnSpc>
              <a:buFontTx/>
              <a:buNone/>
            </a:pPr>
            <a:r>
              <a:rPr lang="en-US" altLang="en-US" sz="1400" dirty="0" err="1">
                <a:latin typeface="Courier New" panose="02070309020205020404" pitchFamily="49" charset="0"/>
              </a:rPr>
              <a:t>taGpa.put</a:t>
            </a:r>
            <a:r>
              <a:rPr lang="en-US" altLang="en-US" sz="1400" dirty="0">
                <a:latin typeface="Courier New" panose="02070309020205020404" pitchFamily="49" charset="0"/>
              </a:rPr>
              <a:t>(2.9, </a:t>
            </a:r>
            <a:r>
              <a:rPr lang="en-US" altLang="en-US" sz="1400" b="1" dirty="0">
                <a:latin typeface="Courier New" panose="02070309020205020404" pitchFamily="49" charset="0"/>
              </a:rPr>
              <a:t>new </a:t>
            </a:r>
            <a:r>
              <a:rPr lang="en-US" altLang="en-US" sz="1400" b="1" dirty="0" err="1">
                <a:latin typeface="Courier New" panose="02070309020205020404" pitchFamily="49" charset="0"/>
              </a:rPr>
              <a:t>TreeSet</a:t>
            </a:r>
            <a:r>
              <a:rPr lang="en-US" altLang="en-US" sz="1400" b="1" dirty="0">
                <a:latin typeface="Courier New" panose="02070309020205020404" pitchFamily="49" charset="0"/>
              </a:rPr>
              <a:t>&lt;String&gt;()</a:t>
            </a:r>
            <a:r>
              <a:rPr lang="en-US" altLang="en-US" sz="1400" dirty="0">
                <a:latin typeface="Courier New" panose="02070309020205020404" pitchFamily="49" charset="0"/>
              </a:rPr>
              <a:t>);</a:t>
            </a:r>
          </a:p>
          <a:p>
            <a:pPr lvl="1">
              <a:lnSpc>
                <a:spcPct val="80000"/>
              </a:lnSpc>
              <a:buFontTx/>
              <a:buNone/>
            </a:pPr>
            <a:r>
              <a:rPr lang="en-US" altLang="en-US" sz="1400" dirty="0" err="1">
                <a:latin typeface="Courier New" panose="02070309020205020404" pitchFamily="49" charset="0"/>
              </a:rPr>
              <a:t>taGpa.get</a:t>
            </a:r>
            <a:r>
              <a:rPr lang="en-US" altLang="en-US" sz="1400" dirty="0">
                <a:latin typeface="Courier New" panose="02070309020205020404" pitchFamily="49" charset="0"/>
              </a:rPr>
              <a:t>(2.9).add("Steve");</a:t>
            </a:r>
          </a:p>
          <a:p>
            <a:pPr lvl="1">
              <a:lnSpc>
                <a:spcPct val="80000"/>
              </a:lnSpc>
              <a:buFontTx/>
              <a:buNone/>
            </a:pPr>
            <a:r>
              <a:rPr lang="en-US" altLang="en-US" sz="1400" dirty="0" err="1">
                <a:latin typeface="Courier New" panose="02070309020205020404" pitchFamily="49" charset="0"/>
              </a:rPr>
              <a:t>taGpa.get</a:t>
            </a:r>
            <a:r>
              <a:rPr lang="en-US" altLang="en-US" sz="1400" dirty="0">
                <a:latin typeface="Courier New" panose="02070309020205020404" pitchFamily="49" charset="0"/>
              </a:rPr>
              <a:t>(3.6).add("Stef");</a:t>
            </a:r>
          </a:p>
          <a:p>
            <a:pPr lvl="1">
              <a:lnSpc>
                <a:spcPct val="80000"/>
              </a:lnSpc>
              <a:buFontTx/>
              <a:buNone/>
            </a:pPr>
            <a:r>
              <a:rPr lang="en-US" altLang="en-US" sz="1400" dirty="0" err="1">
                <a:latin typeface="Courier New" panose="02070309020205020404" pitchFamily="49" charset="0"/>
              </a:rPr>
              <a:t>taGpa.get</a:t>
            </a:r>
            <a:r>
              <a:rPr lang="en-US" altLang="en-US" sz="1400" dirty="0">
                <a:latin typeface="Courier New" panose="02070309020205020404" pitchFamily="49" charset="0"/>
              </a:rPr>
              <a:t>(2.9).add("Rob");</a:t>
            </a:r>
          </a:p>
          <a:p>
            <a:pPr lvl="1">
              <a:lnSpc>
                <a:spcPct val="80000"/>
              </a:lnSpc>
              <a:buFontTx/>
              <a:buNone/>
            </a:pPr>
            <a:r>
              <a:rPr lang="en-US" altLang="en-US" sz="1400" dirty="0">
                <a:latin typeface="Courier New" panose="02070309020205020404" pitchFamily="49" charset="0"/>
              </a:rPr>
              <a:t>...</a:t>
            </a:r>
          </a:p>
          <a:p>
            <a:pPr lvl="1">
              <a:lnSpc>
                <a:spcPct val="80000"/>
              </a:lnSpc>
              <a:buFontTx/>
              <a:buNone/>
            </a:pPr>
            <a:r>
              <a:rPr lang="en-US" altLang="en-US" sz="1400" dirty="0" err="1">
                <a:latin typeface="Courier New" panose="02070309020205020404" pitchFamily="49" charset="0"/>
              </a:rPr>
              <a:t>System.out.println</a:t>
            </a:r>
            <a:r>
              <a:rPr lang="en-US" altLang="en-US" sz="1400" dirty="0">
                <a:latin typeface="Courier New" panose="02070309020205020404" pitchFamily="49" charset="0"/>
              </a:rPr>
              <a:t>("Who got a 3.6? " + </a:t>
            </a:r>
            <a:r>
              <a:rPr lang="en-US" altLang="en-US" sz="1400" dirty="0" err="1" smtClean="0">
                <a:latin typeface="Courier New" panose="02070309020205020404" pitchFamily="49" charset="0"/>
              </a:rPr>
              <a:t>taGpa.get</a:t>
            </a:r>
            <a:r>
              <a:rPr lang="en-US" altLang="en-US" sz="1400" dirty="0" smtClean="0">
                <a:latin typeface="Courier New" panose="02070309020205020404" pitchFamily="49" charset="0"/>
              </a:rPr>
              <a:t>(3.6</a:t>
            </a:r>
            <a:r>
              <a:rPr lang="en-US" altLang="en-US" sz="1400" dirty="0">
                <a:latin typeface="Courier New" panose="02070309020205020404" pitchFamily="49" charset="0"/>
              </a:rPr>
              <a:t>));   </a:t>
            </a:r>
            <a:r>
              <a:rPr lang="en-US" altLang="en-US" sz="1400" b="1" dirty="0">
                <a:solidFill>
                  <a:srgbClr val="008000"/>
                </a:solidFill>
                <a:latin typeface="Courier New" panose="02070309020205020404" pitchFamily="49" charset="0"/>
              </a:rPr>
              <a:t>// [Jared, Stef]</a:t>
            </a:r>
            <a:endParaRPr lang="en-US" altLang="en-US" sz="1400" dirty="0">
              <a:latin typeface="Courier New" panose="02070309020205020404" pitchFamily="49" charset="0"/>
            </a:endParaRPr>
          </a:p>
          <a:p>
            <a:pPr lvl="1">
              <a:lnSpc>
                <a:spcPct val="80000"/>
              </a:lnSpc>
              <a:buFontTx/>
              <a:buNone/>
            </a:pPr>
            <a:endParaRPr lang="en-US" altLang="en-US" sz="2000" dirty="0">
              <a:latin typeface="Courier New" panose="02070309020205020404" pitchFamily="49" charset="0"/>
            </a:endParaRPr>
          </a:p>
          <a:p>
            <a:pPr lvl="1"/>
            <a:r>
              <a:rPr lang="en-US" altLang="en-US" sz="1800" dirty="0"/>
              <a:t>must be careful to initialize the set for a given GPA before adding</a:t>
            </a:r>
          </a:p>
        </p:txBody>
      </p:sp>
    </p:spTree>
    <p:extLst>
      <p:ext uri="{BB962C8B-B14F-4D97-AF65-F5344CB8AC3E}">
        <p14:creationId xmlns:p14="http://schemas.microsoft.com/office/powerpoint/2010/main" val="913486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82627">
                                            <p:txEl>
                                              <p:pRg st="15" end="15"/>
                                            </p:txEl>
                                          </p:spTgt>
                                        </p:tgtEl>
                                        <p:attrNameLst>
                                          <p:attrName>style.visibility</p:attrName>
                                        </p:attrNameLst>
                                      </p:cBhvr>
                                      <p:to>
                                        <p:strVal val="visible"/>
                                      </p:to>
                                    </p:set>
                                    <p:animEffect transition="in" filter="fade">
                                      <p:cBhvr>
                                        <p:cTn id="7" dur="1000"/>
                                        <p:tgtEl>
                                          <p:spTgt spid="28262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ltLang="en-US" dirty="0">
                <a:latin typeface="Courier New" panose="02070309020205020404" pitchFamily="49" charset="0"/>
              </a:rPr>
              <a:t>Set</a:t>
            </a:r>
            <a:r>
              <a:rPr lang="en-US" altLang="en-US" dirty="0"/>
              <a:t> implementation</a:t>
            </a:r>
          </a:p>
        </p:txBody>
      </p:sp>
      <p:sp>
        <p:nvSpPr>
          <p:cNvPr id="267267" name="Rectangle 3"/>
          <p:cNvSpPr>
            <a:spLocks noGrp="1" noChangeArrowheads="1"/>
          </p:cNvSpPr>
          <p:nvPr>
            <p:ph type="body" idx="1"/>
          </p:nvPr>
        </p:nvSpPr>
        <p:spPr/>
        <p:txBody>
          <a:bodyPr/>
          <a:lstStyle/>
          <a:p>
            <a:r>
              <a:rPr lang="en-US" altLang="en-US" sz="1600" dirty="0"/>
              <a:t>in Java, sets are represented by </a:t>
            </a:r>
            <a:r>
              <a:rPr lang="en-US" altLang="en-US" sz="1600" dirty="0">
                <a:latin typeface="Courier New" panose="02070309020205020404" pitchFamily="49" charset="0"/>
              </a:rPr>
              <a:t>Set</a:t>
            </a:r>
            <a:r>
              <a:rPr lang="en-US" altLang="en-US" sz="1600" dirty="0"/>
              <a:t> interface in </a:t>
            </a:r>
            <a:r>
              <a:rPr lang="en-US" altLang="en-US" sz="1600" dirty="0" err="1">
                <a:latin typeface="Courier New" panose="02070309020205020404" pitchFamily="49" charset="0"/>
              </a:rPr>
              <a:t>java.util</a:t>
            </a:r>
            <a:endParaRPr lang="en-US" altLang="en-US" sz="1600" dirty="0">
              <a:latin typeface="Courier New" panose="02070309020205020404" pitchFamily="49" charset="0"/>
            </a:endParaRPr>
          </a:p>
          <a:p>
            <a:pPr lvl="1"/>
            <a:endParaRPr lang="en-US" altLang="en-US" sz="1600" dirty="0">
              <a:latin typeface="Courier New" panose="02070309020205020404" pitchFamily="49" charset="0"/>
            </a:endParaRPr>
          </a:p>
          <a:p>
            <a:r>
              <a:rPr lang="en-US" altLang="en-US" sz="1600" dirty="0">
                <a:latin typeface="Courier New" panose="02070309020205020404" pitchFamily="49" charset="0"/>
              </a:rPr>
              <a:t>Set</a:t>
            </a:r>
            <a:r>
              <a:rPr lang="en-US" altLang="en-US" sz="1600" dirty="0"/>
              <a:t> is implemented by </a:t>
            </a:r>
            <a:r>
              <a:rPr lang="en-US" altLang="en-US" sz="1600" dirty="0" err="1">
                <a:latin typeface="Courier New" panose="02070309020205020404" pitchFamily="49" charset="0"/>
              </a:rPr>
              <a:t>HashSet</a:t>
            </a:r>
            <a:r>
              <a:rPr lang="en-US" altLang="en-US" sz="1600" dirty="0"/>
              <a:t> and </a:t>
            </a:r>
            <a:r>
              <a:rPr lang="en-US" altLang="en-US" sz="1600" dirty="0" err="1">
                <a:latin typeface="Courier New" panose="02070309020205020404" pitchFamily="49" charset="0"/>
              </a:rPr>
              <a:t>TreeSet</a:t>
            </a:r>
            <a:r>
              <a:rPr lang="en-US" altLang="en-US" sz="1600" dirty="0"/>
              <a:t> </a:t>
            </a:r>
            <a:r>
              <a:rPr lang="en-US" altLang="en-US" sz="1600" dirty="0" smtClean="0"/>
              <a:t>classes</a:t>
            </a:r>
            <a:endParaRPr lang="en-US" altLang="en-US" sz="1600" dirty="0">
              <a:latin typeface="Courier New" panose="02070309020205020404" pitchFamily="49" charset="0"/>
            </a:endParaRPr>
          </a:p>
          <a:p>
            <a:pPr lvl="2"/>
            <a:endParaRPr lang="en-US" altLang="en-US" sz="1600" dirty="0">
              <a:latin typeface="Courier New" panose="02070309020205020404" pitchFamily="49" charset="0"/>
            </a:endParaRPr>
          </a:p>
          <a:p>
            <a:pPr lvl="1"/>
            <a:r>
              <a:rPr lang="en-US" altLang="en-US" sz="1600" dirty="0" err="1">
                <a:latin typeface="Courier New" panose="02070309020205020404" pitchFamily="49" charset="0"/>
              </a:rPr>
              <a:t>HashSet</a:t>
            </a:r>
            <a:r>
              <a:rPr lang="en-US" altLang="en-US" sz="1600" dirty="0"/>
              <a:t>: implemented using a "hash table" array;</a:t>
            </a:r>
            <a:br>
              <a:rPr lang="en-US" altLang="en-US" sz="1600" dirty="0"/>
            </a:br>
            <a:r>
              <a:rPr lang="en-US" altLang="en-US" sz="1600" dirty="0"/>
              <a:t>very fast: </a:t>
            </a:r>
            <a:r>
              <a:rPr lang="en-US" altLang="en-US" sz="1600" b="1" dirty="0"/>
              <a:t>O(1)</a:t>
            </a:r>
            <a:r>
              <a:rPr lang="en-US" altLang="en-US" sz="1600" dirty="0"/>
              <a:t> for all operations</a:t>
            </a:r>
            <a:br>
              <a:rPr lang="en-US" altLang="en-US" sz="1600" dirty="0"/>
            </a:br>
            <a:r>
              <a:rPr lang="en-US" altLang="en-US" sz="1600" dirty="0"/>
              <a:t>elements are stored in unpredictable order</a:t>
            </a:r>
            <a:br>
              <a:rPr lang="en-US" altLang="en-US" sz="1600" dirty="0"/>
            </a:br>
            <a:endParaRPr lang="en-US" altLang="en-US" sz="1600" dirty="0"/>
          </a:p>
          <a:p>
            <a:pPr lvl="1"/>
            <a:r>
              <a:rPr lang="en-US" altLang="en-US" sz="1600" dirty="0" err="1">
                <a:latin typeface="Courier New" panose="02070309020205020404" pitchFamily="49" charset="0"/>
              </a:rPr>
              <a:t>TreeSet</a:t>
            </a:r>
            <a:r>
              <a:rPr lang="en-US" altLang="en-US" sz="1600" dirty="0"/>
              <a:t>: implemented using a "binary search tree";</a:t>
            </a:r>
            <a:br>
              <a:rPr lang="en-US" altLang="en-US" sz="1600" dirty="0"/>
            </a:br>
            <a:r>
              <a:rPr lang="en-US" altLang="en-US" sz="1600" dirty="0"/>
              <a:t>pretty fast: </a:t>
            </a:r>
            <a:r>
              <a:rPr lang="en-US" altLang="en-US" sz="1600" b="1" dirty="0"/>
              <a:t>O(log N)</a:t>
            </a:r>
            <a:r>
              <a:rPr lang="en-US" altLang="en-US" sz="1600" dirty="0"/>
              <a:t> for all operations</a:t>
            </a:r>
            <a:br>
              <a:rPr lang="en-US" altLang="en-US" sz="1600" dirty="0"/>
            </a:br>
            <a:r>
              <a:rPr lang="en-US" altLang="en-US" sz="1600" dirty="0"/>
              <a:t>elements are stored in sorted order</a:t>
            </a:r>
          </a:p>
          <a:p>
            <a:pPr marL="457200" lvl="1" indent="0">
              <a:buNone/>
            </a:pPr>
            <a:endParaRPr lang="en-US" altLang="en-US" sz="1600" dirty="0"/>
          </a:p>
          <a:p>
            <a:pPr lvl="1"/>
            <a:r>
              <a:rPr lang="en-US" altLang="en-US" sz="1600" dirty="0" err="1">
                <a:solidFill>
                  <a:schemeClr val="bg2"/>
                </a:solidFill>
                <a:latin typeface="Courier New" panose="02070309020205020404" pitchFamily="49" charset="0"/>
              </a:rPr>
              <a:t>LinkedHashSet</a:t>
            </a:r>
            <a:r>
              <a:rPr lang="en-US" altLang="en-US" sz="1600" dirty="0">
                <a:solidFill>
                  <a:schemeClr val="bg2"/>
                </a:solidFill>
              </a:rPr>
              <a:t>: </a:t>
            </a:r>
            <a:r>
              <a:rPr lang="en-US" altLang="en-US" sz="1600" b="1" dirty="0">
                <a:solidFill>
                  <a:schemeClr val="bg2"/>
                </a:solidFill>
              </a:rPr>
              <a:t>O(1)</a:t>
            </a:r>
            <a:r>
              <a:rPr lang="en-US" altLang="en-US" sz="1600" dirty="0">
                <a:solidFill>
                  <a:schemeClr val="bg2"/>
                </a:solidFill>
              </a:rPr>
              <a:t> but stores in order of insertion</a:t>
            </a:r>
          </a:p>
        </p:txBody>
      </p:sp>
    </p:spTree>
    <p:extLst>
      <p:ext uri="{BB962C8B-B14F-4D97-AF65-F5344CB8AC3E}">
        <p14:creationId xmlns:p14="http://schemas.microsoft.com/office/powerpoint/2010/main" val="3475440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09600" y="304800"/>
            <a:ext cx="7772400" cy="990600"/>
          </a:xfrm>
        </p:spPr>
        <p:txBody>
          <a:bodyPr/>
          <a:lstStyle/>
          <a:p>
            <a:r>
              <a:rPr lang="en-US" altLang="en-US" dirty="0"/>
              <a:t>Sets and ordering</a:t>
            </a:r>
          </a:p>
        </p:txBody>
      </p:sp>
      <p:sp>
        <p:nvSpPr>
          <p:cNvPr id="266243" name="Rectangle 3"/>
          <p:cNvSpPr>
            <a:spLocks noGrp="1" noChangeArrowheads="1"/>
          </p:cNvSpPr>
          <p:nvPr>
            <p:ph type="body" idx="1"/>
          </p:nvPr>
        </p:nvSpPr>
        <p:spPr>
          <a:xfrm>
            <a:off x="762000" y="1286608"/>
            <a:ext cx="7772400" cy="4114800"/>
          </a:xfrm>
        </p:spPr>
        <p:txBody>
          <a:bodyPr/>
          <a:lstStyle/>
          <a:p>
            <a:pPr>
              <a:lnSpc>
                <a:spcPct val="80000"/>
              </a:lnSpc>
            </a:pPr>
            <a:r>
              <a:rPr lang="en-US" altLang="en-US" sz="1600" dirty="0" err="1">
                <a:latin typeface="Courier New" panose="02070309020205020404" pitchFamily="49" charset="0"/>
              </a:rPr>
              <a:t>HashSet</a:t>
            </a:r>
            <a:r>
              <a:rPr lang="en-US" altLang="en-US" sz="1600" dirty="0"/>
              <a:t> : elements are stored in an unpredictable order</a:t>
            </a:r>
          </a:p>
          <a:p>
            <a:pPr lvl="1">
              <a:lnSpc>
                <a:spcPct val="70000"/>
              </a:lnSpc>
              <a:buFontTx/>
              <a:buNone/>
            </a:pPr>
            <a:endParaRPr lang="en-US" altLang="en-US" sz="1600" dirty="0">
              <a:latin typeface="Courier New" panose="02070309020205020404" pitchFamily="49" charset="0"/>
            </a:endParaRPr>
          </a:p>
          <a:p>
            <a:pPr lvl="1">
              <a:lnSpc>
                <a:spcPct val="70000"/>
              </a:lnSpc>
              <a:buFontTx/>
              <a:buNone/>
            </a:pPr>
            <a:r>
              <a:rPr lang="en-US" altLang="en-US" sz="1600" dirty="0">
                <a:latin typeface="Courier New" panose="02070309020205020404" pitchFamily="49" charset="0"/>
              </a:rPr>
              <a:t>Set&lt;String&gt; names = new </a:t>
            </a:r>
            <a:r>
              <a:rPr lang="en-US" altLang="en-US" sz="1600" b="1" dirty="0" err="1">
                <a:latin typeface="Courier New" panose="02070309020205020404" pitchFamily="49" charset="0"/>
              </a:rPr>
              <a:t>HashSet</a:t>
            </a:r>
            <a:r>
              <a:rPr lang="en-US" altLang="en-US" sz="1600" dirty="0">
                <a:latin typeface="Courier New" panose="02070309020205020404" pitchFamily="49" charset="0"/>
              </a:rPr>
              <a:t>&lt;String&gt;();</a:t>
            </a:r>
          </a:p>
          <a:p>
            <a:pPr lvl="1">
              <a:lnSpc>
                <a:spcPct val="70000"/>
              </a:lnSpc>
              <a:buFontTx/>
              <a:buNone/>
            </a:pPr>
            <a:r>
              <a:rPr lang="en-US" altLang="en-US" sz="1600" dirty="0" err="1">
                <a:latin typeface="Courier New" panose="02070309020205020404" pitchFamily="49" charset="0"/>
              </a:rPr>
              <a:t>names.add</a:t>
            </a:r>
            <a:r>
              <a:rPr lang="en-US" altLang="en-US" sz="1600" dirty="0">
                <a:latin typeface="Courier New" panose="02070309020205020404" pitchFamily="49" charset="0"/>
              </a:rPr>
              <a:t>("Jake");</a:t>
            </a:r>
          </a:p>
          <a:p>
            <a:pPr lvl="1">
              <a:lnSpc>
                <a:spcPct val="70000"/>
              </a:lnSpc>
              <a:buFontTx/>
              <a:buNone/>
            </a:pPr>
            <a:r>
              <a:rPr lang="en-US" altLang="en-US" sz="1600" dirty="0" err="1">
                <a:latin typeface="Courier New" panose="02070309020205020404" pitchFamily="49" charset="0"/>
              </a:rPr>
              <a:t>names.add</a:t>
            </a:r>
            <a:r>
              <a:rPr lang="en-US" altLang="en-US" sz="1600" dirty="0">
                <a:latin typeface="Courier New" panose="02070309020205020404" pitchFamily="49" charset="0"/>
              </a:rPr>
              <a:t>("Robert");</a:t>
            </a:r>
          </a:p>
          <a:p>
            <a:pPr lvl="1">
              <a:lnSpc>
                <a:spcPct val="70000"/>
              </a:lnSpc>
              <a:buFontTx/>
              <a:buNone/>
            </a:pPr>
            <a:r>
              <a:rPr lang="en-US" altLang="en-US" sz="1600" dirty="0" err="1">
                <a:latin typeface="Courier New" panose="02070309020205020404" pitchFamily="49" charset="0"/>
              </a:rPr>
              <a:t>names.add</a:t>
            </a:r>
            <a:r>
              <a:rPr lang="en-US" altLang="en-US" sz="1600" dirty="0">
                <a:latin typeface="Courier New" panose="02070309020205020404" pitchFamily="49" charset="0"/>
              </a:rPr>
              <a:t>("Marisa");</a:t>
            </a:r>
          </a:p>
          <a:p>
            <a:pPr lvl="1">
              <a:lnSpc>
                <a:spcPct val="70000"/>
              </a:lnSpc>
              <a:buFontTx/>
              <a:buNone/>
            </a:pPr>
            <a:r>
              <a:rPr lang="en-US" altLang="en-US" sz="1600" dirty="0" err="1">
                <a:latin typeface="Courier New" panose="02070309020205020404" pitchFamily="49" charset="0"/>
              </a:rPr>
              <a:t>names.add</a:t>
            </a:r>
            <a:r>
              <a:rPr lang="en-US" altLang="en-US" sz="1600" dirty="0">
                <a:latin typeface="Courier New" panose="02070309020205020404" pitchFamily="49" charset="0"/>
              </a:rPr>
              <a:t>("Kasey");</a:t>
            </a:r>
          </a:p>
          <a:p>
            <a:pPr lvl="1">
              <a:lnSpc>
                <a:spcPct val="70000"/>
              </a:lnSpc>
              <a:buFontTx/>
              <a:buNone/>
            </a:pP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(names);</a:t>
            </a:r>
          </a:p>
          <a:p>
            <a:pPr lvl="1">
              <a:lnSpc>
                <a:spcPct val="70000"/>
              </a:lnSpc>
              <a:buFontTx/>
              <a:buNone/>
            </a:pPr>
            <a:r>
              <a:rPr lang="en-US" altLang="en-US" sz="1600" b="1" dirty="0">
                <a:solidFill>
                  <a:srgbClr val="008000"/>
                </a:solidFill>
                <a:latin typeface="Courier New" panose="02070309020205020404" pitchFamily="49" charset="0"/>
              </a:rPr>
              <a:t>// [Kasey, Robert, Jake, Marisa]</a:t>
            </a:r>
          </a:p>
          <a:p>
            <a:pPr lvl="1">
              <a:lnSpc>
                <a:spcPct val="70000"/>
              </a:lnSpc>
              <a:buFontTx/>
              <a:buNone/>
            </a:pPr>
            <a:endParaRPr lang="en-US" altLang="en-US" sz="1600" b="1" dirty="0">
              <a:solidFill>
                <a:srgbClr val="008000"/>
              </a:solidFill>
              <a:latin typeface="Courier New" panose="02070309020205020404" pitchFamily="49" charset="0"/>
            </a:endParaRPr>
          </a:p>
          <a:p>
            <a:pPr>
              <a:lnSpc>
                <a:spcPct val="80000"/>
              </a:lnSpc>
            </a:pPr>
            <a:r>
              <a:rPr lang="en-US" altLang="en-US" sz="1600" dirty="0" err="1">
                <a:latin typeface="Courier New" panose="02070309020205020404" pitchFamily="49" charset="0"/>
              </a:rPr>
              <a:t>TreeSet</a:t>
            </a:r>
            <a:r>
              <a:rPr lang="en-US" altLang="en-US" sz="1600" dirty="0"/>
              <a:t> : elements are stored in their "natural" sorted order</a:t>
            </a:r>
          </a:p>
          <a:p>
            <a:pPr lvl="1">
              <a:lnSpc>
                <a:spcPct val="80000"/>
              </a:lnSpc>
              <a:buFontTx/>
              <a:buNone/>
            </a:pPr>
            <a:endParaRPr lang="en-US" altLang="en-US" sz="1600" dirty="0">
              <a:latin typeface="Courier New" panose="02070309020205020404" pitchFamily="49" charset="0"/>
            </a:endParaRPr>
          </a:p>
          <a:p>
            <a:pPr lvl="1">
              <a:lnSpc>
                <a:spcPct val="80000"/>
              </a:lnSpc>
              <a:buFontTx/>
              <a:buNone/>
            </a:pPr>
            <a:r>
              <a:rPr lang="en-US" altLang="en-US" sz="1600" dirty="0">
                <a:latin typeface="Courier New" panose="02070309020205020404" pitchFamily="49" charset="0"/>
              </a:rPr>
              <a:t>Set&lt;String&gt; names = new </a:t>
            </a:r>
            <a:r>
              <a:rPr lang="en-US" altLang="en-US" sz="1600" b="1" dirty="0" err="1">
                <a:latin typeface="Courier New" panose="02070309020205020404" pitchFamily="49" charset="0"/>
              </a:rPr>
              <a:t>TreeSet</a:t>
            </a:r>
            <a:r>
              <a:rPr lang="en-US" altLang="en-US" sz="1600" dirty="0">
                <a:latin typeface="Courier New" panose="02070309020205020404" pitchFamily="49" charset="0"/>
              </a:rPr>
              <a:t>&lt;String&gt;();</a:t>
            </a:r>
          </a:p>
          <a:p>
            <a:pPr lvl="1">
              <a:lnSpc>
                <a:spcPct val="40000"/>
              </a:lnSpc>
              <a:buFontTx/>
              <a:buNone/>
            </a:pPr>
            <a:r>
              <a:rPr lang="en-US" altLang="en-US" sz="1600" dirty="0">
                <a:latin typeface="Courier New" panose="02070309020205020404" pitchFamily="49" charset="0"/>
              </a:rPr>
              <a:t>...</a:t>
            </a:r>
          </a:p>
          <a:p>
            <a:pPr lvl="1">
              <a:lnSpc>
                <a:spcPct val="80000"/>
              </a:lnSpc>
              <a:buFontTx/>
              <a:buNone/>
            </a:pPr>
            <a:r>
              <a:rPr lang="en-US" altLang="en-US" sz="1600" b="1" dirty="0">
                <a:solidFill>
                  <a:srgbClr val="008000"/>
                </a:solidFill>
                <a:latin typeface="Courier New" panose="02070309020205020404" pitchFamily="49" charset="0"/>
              </a:rPr>
              <a:t>// [Jake, Kasey, Marisa, Robert]</a:t>
            </a:r>
          </a:p>
          <a:p>
            <a:pPr lvl="1">
              <a:lnSpc>
                <a:spcPct val="80000"/>
              </a:lnSpc>
              <a:buFontTx/>
              <a:buNone/>
            </a:pPr>
            <a:endParaRPr lang="en-US" altLang="en-US" sz="1600" b="1" dirty="0">
              <a:solidFill>
                <a:srgbClr val="008000"/>
              </a:solidFill>
              <a:latin typeface="Courier New" panose="02070309020205020404" pitchFamily="49" charset="0"/>
            </a:endParaRPr>
          </a:p>
          <a:p>
            <a:pPr>
              <a:lnSpc>
                <a:spcPct val="80000"/>
              </a:lnSpc>
            </a:pPr>
            <a:r>
              <a:rPr lang="en-US" altLang="en-US" sz="1600" dirty="0" err="1">
                <a:solidFill>
                  <a:schemeClr val="bg2">
                    <a:lumMod val="75000"/>
                  </a:schemeClr>
                </a:solidFill>
                <a:latin typeface="Courier New" panose="02070309020205020404" pitchFamily="49" charset="0"/>
              </a:rPr>
              <a:t>LinkedHashSet</a:t>
            </a:r>
            <a:r>
              <a:rPr lang="en-US" altLang="en-US" sz="1600" dirty="0">
                <a:solidFill>
                  <a:schemeClr val="bg2">
                    <a:lumMod val="75000"/>
                  </a:schemeClr>
                </a:solidFill>
              </a:rPr>
              <a:t> : elements stored in order of insertion</a:t>
            </a:r>
          </a:p>
          <a:p>
            <a:pPr lvl="1">
              <a:lnSpc>
                <a:spcPct val="80000"/>
              </a:lnSpc>
              <a:buFontTx/>
              <a:buNone/>
            </a:pPr>
            <a:endParaRPr lang="en-US" altLang="en-US" sz="1600" dirty="0">
              <a:solidFill>
                <a:schemeClr val="bg2">
                  <a:lumMod val="75000"/>
                </a:schemeClr>
              </a:solidFill>
              <a:latin typeface="Courier New" panose="02070309020205020404" pitchFamily="49" charset="0"/>
            </a:endParaRPr>
          </a:p>
          <a:p>
            <a:pPr lvl="1">
              <a:lnSpc>
                <a:spcPct val="80000"/>
              </a:lnSpc>
              <a:buFontTx/>
              <a:buNone/>
            </a:pPr>
            <a:r>
              <a:rPr lang="en-US" altLang="en-US" sz="1600" dirty="0">
                <a:solidFill>
                  <a:schemeClr val="bg2">
                    <a:lumMod val="75000"/>
                  </a:schemeClr>
                </a:solidFill>
                <a:latin typeface="Courier New" panose="02070309020205020404" pitchFamily="49" charset="0"/>
              </a:rPr>
              <a:t>Set&lt;String&gt; names = new </a:t>
            </a:r>
            <a:r>
              <a:rPr lang="en-US" altLang="en-US" sz="1600" b="1" dirty="0" err="1">
                <a:solidFill>
                  <a:schemeClr val="bg2">
                    <a:lumMod val="75000"/>
                  </a:schemeClr>
                </a:solidFill>
                <a:latin typeface="Courier New" panose="02070309020205020404" pitchFamily="49" charset="0"/>
              </a:rPr>
              <a:t>LinkedHashSet</a:t>
            </a:r>
            <a:r>
              <a:rPr lang="en-US" altLang="en-US" sz="1600" dirty="0">
                <a:solidFill>
                  <a:schemeClr val="bg2">
                    <a:lumMod val="75000"/>
                  </a:schemeClr>
                </a:solidFill>
                <a:latin typeface="Courier New" panose="02070309020205020404" pitchFamily="49" charset="0"/>
              </a:rPr>
              <a:t>&lt;String&gt;();</a:t>
            </a:r>
          </a:p>
          <a:p>
            <a:pPr lvl="1">
              <a:lnSpc>
                <a:spcPct val="40000"/>
              </a:lnSpc>
              <a:buFontTx/>
              <a:buNone/>
            </a:pPr>
            <a:r>
              <a:rPr lang="en-US" altLang="en-US" sz="1600" dirty="0">
                <a:solidFill>
                  <a:schemeClr val="bg2">
                    <a:lumMod val="75000"/>
                  </a:schemeClr>
                </a:solidFill>
                <a:latin typeface="Courier New" panose="02070309020205020404" pitchFamily="49" charset="0"/>
              </a:rPr>
              <a:t>...</a:t>
            </a:r>
          </a:p>
          <a:p>
            <a:pPr lvl="1">
              <a:lnSpc>
                <a:spcPct val="80000"/>
              </a:lnSpc>
              <a:buFontTx/>
              <a:buNone/>
            </a:pPr>
            <a:r>
              <a:rPr lang="en-US" altLang="en-US" sz="1600" b="1" dirty="0">
                <a:solidFill>
                  <a:schemeClr val="bg2">
                    <a:lumMod val="75000"/>
                  </a:schemeClr>
                </a:solidFill>
                <a:latin typeface="Courier New" panose="02070309020205020404" pitchFamily="49" charset="0"/>
              </a:rPr>
              <a:t>// [Jake, Robert, Marisa, Kasey]</a:t>
            </a:r>
          </a:p>
        </p:txBody>
      </p:sp>
    </p:spTree>
    <p:extLst>
      <p:ext uri="{BB962C8B-B14F-4D97-AF65-F5344CB8AC3E}">
        <p14:creationId xmlns:p14="http://schemas.microsoft.com/office/powerpoint/2010/main" val="536431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en-US">
                <a:latin typeface="Courier New" panose="02070309020205020404" pitchFamily="49" charset="0"/>
              </a:rPr>
              <a:t>Set</a:t>
            </a:r>
            <a:r>
              <a:rPr lang="en-US" altLang="en-US"/>
              <a:t> methods</a:t>
            </a:r>
          </a:p>
        </p:txBody>
      </p:sp>
      <p:sp>
        <p:nvSpPr>
          <p:cNvPr id="259075" name="Rectangle 3"/>
          <p:cNvSpPr>
            <a:spLocks noGrp="1" noChangeArrowheads="1"/>
          </p:cNvSpPr>
          <p:nvPr>
            <p:ph type="body" idx="1"/>
          </p:nvPr>
        </p:nvSpPr>
        <p:spPr>
          <a:xfrm>
            <a:off x="457200" y="1447800"/>
            <a:ext cx="7772400" cy="4114800"/>
          </a:xfrm>
        </p:spPr>
        <p:txBody>
          <a:bodyPr/>
          <a:lstStyle/>
          <a:p>
            <a:pPr>
              <a:lnSpc>
                <a:spcPct val="80000"/>
              </a:lnSpc>
              <a:buFontTx/>
              <a:buNone/>
            </a:pPr>
            <a:r>
              <a:rPr lang="en-US" altLang="en-US" sz="2000" dirty="0">
                <a:latin typeface="Courier New" panose="02070309020205020404" pitchFamily="49" charset="0"/>
              </a:rPr>
              <a:t>	</a:t>
            </a:r>
            <a:r>
              <a:rPr lang="en-US" altLang="en-US" sz="1800" dirty="0">
                <a:latin typeface="Courier New" panose="02070309020205020404" pitchFamily="49" charset="0"/>
              </a:rPr>
              <a:t>List&lt;String&gt; list = new </a:t>
            </a:r>
            <a:r>
              <a:rPr lang="en-US" altLang="en-US" sz="1800" dirty="0" err="1">
                <a:latin typeface="Courier New" panose="02070309020205020404" pitchFamily="49" charset="0"/>
              </a:rPr>
              <a:t>ArrayList</a:t>
            </a:r>
            <a:r>
              <a:rPr lang="en-US" altLang="en-US" sz="1800" dirty="0">
                <a:latin typeface="Courier New" panose="02070309020205020404" pitchFamily="49" charset="0"/>
              </a:rPr>
              <a:t>&lt;String&gt;();</a:t>
            </a:r>
          </a:p>
          <a:p>
            <a:pPr>
              <a:lnSpc>
                <a:spcPct val="50000"/>
              </a:lnSpc>
              <a:buFontTx/>
              <a:buNone/>
            </a:pPr>
            <a:r>
              <a:rPr lang="en-US" altLang="en-US" sz="1800" dirty="0">
                <a:latin typeface="Courier New" panose="02070309020205020404" pitchFamily="49" charset="0"/>
              </a:rPr>
              <a:t>	</a:t>
            </a:r>
            <a:r>
              <a:rPr lang="en-US" altLang="en-US" sz="1800" dirty="0"/>
              <a:t>...</a:t>
            </a:r>
          </a:p>
          <a:p>
            <a:pPr>
              <a:lnSpc>
                <a:spcPct val="80000"/>
              </a:lnSpc>
              <a:buFontTx/>
              <a:buNone/>
            </a:pPr>
            <a:r>
              <a:rPr lang="en-US" altLang="en-US" sz="1800" b="1" dirty="0">
                <a:latin typeface="Courier New" panose="02070309020205020404" pitchFamily="49" charset="0"/>
              </a:rPr>
              <a:t>	Set&lt;Integer&gt; set = </a:t>
            </a:r>
            <a:r>
              <a:rPr lang="en-US" altLang="en-US" sz="1800" b="1" dirty="0">
                <a:solidFill>
                  <a:schemeClr val="accent2"/>
                </a:solidFill>
                <a:latin typeface="Courier New" panose="02070309020205020404" pitchFamily="49" charset="0"/>
              </a:rPr>
              <a:t>new </a:t>
            </a:r>
            <a:r>
              <a:rPr lang="en-US" altLang="en-US" sz="1800" b="1" dirty="0" err="1">
                <a:solidFill>
                  <a:schemeClr val="accent2"/>
                </a:solidFill>
                <a:latin typeface="Courier New" panose="02070309020205020404" pitchFamily="49" charset="0"/>
              </a:rPr>
              <a:t>TreeSet</a:t>
            </a:r>
            <a:r>
              <a:rPr lang="en-US" altLang="en-US" sz="1800" b="1" dirty="0">
                <a:solidFill>
                  <a:schemeClr val="accent2"/>
                </a:solidFill>
                <a:latin typeface="Courier New" panose="02070309020205020404" pitchFamily="49" charset="0"/>
              </a:rPr>
              <a:t>&lt;Integer&gt;();</a:t>
            </a:r>
            <a:r>
              <a:rPr lang="en-US" altLang="en-US" sz="1800" b="1" dirty="0">
                <a:latin typeface="Courier New" panose="02070309020205020404" pitchFamily="49" charset="0"/>
              </a:rPr>
              <a:t>  </a:t>
            </a:r>
            <a:r>
              <a:rPr lang="en-US" altLang="en-US" sz="1800" b="1" dirty="0" smtClean="0">
                <a:solidFill>
                  <a:srgbClr val="008000"/>
                </a:solidFill>
                <a:latin typeface="Courier New" panose="02070309020205020404" pitchFamily="49" charset="0"/>
              </a:rPr>
              <a:t>// </a:t>
            </a:r>
            <a:r>
              <a:rPr lang="en-US" altLang="en-US" sz="1800" b="1" dirty="0">
                <a:solidFill>
                  <a:srgbClr val="008000"/>
                </a:solidFill>
                <a:latin typeface="Courier New" panose="02070309020205020404" pitchFamily="49" charset="0"/>
              </a:rPr>
              <a:t>empty</a:t>
            </a:r>
          </a:p>
          <a:p>
            <a:pPr>
              <a:lnSpc>
                <a:spcPct val="80000"/>
              </a:lnSpc>
              <a:buFontTx/>
              <a:buNone/>
            </a:pPr>
            <a:r>
              <a:rPr lang="en-US" altLang="en-US" sz="1800" b="1" dirty="0">
                <a:latin typeface="Courier New" panose="02070309020205020404" pitchFamily="49" charset="0"/>
              </a:rPr>
              <a:t>	Set&lt;String&gt; set2 = new </a:t>
            </a:r>
            <a:r>
              <a:rPr lang="en-US" altLang="en-US" sz="1800" b="1" dirty="0" err="1">
                <a:latin typeface="Courier New" panose="02070309020205020404" pitchFamily="49" charset="0"/>
              </a:rPr>
              <a:t>HashSet</a:t>
            </a:r>
            <a:r>
              <a:rPr lang="en-US" altLang="en-US" sz="1800" b="1" dirty="0">
                <a:latin typeface="Courier New" panose="02070309020205020404" pitchFamily="49" charset="0"/>
              </a:rPr>
              <a:t>&lt;String&gt;(</a:t>
            </a:r>
            <a:r>
              <a:rPr lang="en-US" altLang="en-US" sz="1800" b="1" dirty="0">
                <a:solidFill>
                  <a:schemeClr val="accent2"/>
                </a:solidFill>
                <a:latin typeface="Courier New" panose="02070309020205020404" pitchFamily="49" charset="0"/>
              </a:rPr>
              <a:t>list</a:t>
            </a:r>
            <a:r>
              <a:rPr lang="en-US" altLang="en-US" sz="1800" b="1" dirty="0">
                <a:latin typeface="Courier New" panose="02070309020205020404" pitchFamily="49" charset="0"/>
              </a:rPr>
              <a:t>);</a:t>
            </a:r>
          </a:p>
          <a:p>
            <a:pPr lvl="1"/>
            <a:endParaRPr lang="en-US" altLang="en-US" sz="800" b="1" dirty="0"/>
          </a:p>
          <a:p>
            <a:pPr lvl="1"/>
            <a:r>
              <a:rPr lang="en-US" altLang="en-US" sz="1800" dirty="0"/>
              <a:t>can construct an empty set, or one based on a given </a:t>
            </a:r>
            <a:r>
              <a:rPr lang="en-US" altLang="en-US" sz="1800" dirty="0" smtClean="0"/>
              <a:t>collection.</a:t>
            </a:r>
            <a:endParaRPr lang="en-US" altLang="en-US" sz="1800" dirty="0"/>
          </a:p>
        </p:txBody>
      </p:sp>
      <p:graphicFrame>
        <p:nvGraphicFramePr>
          <p:cNvPr id="259105" name="Group 33"/>
          <p:cNvGraphicFramePr>
            <a:graphicFrameLocks noGrp="1"/>
          </p:cNvGraphicFramePr>
          <p:nvPr>
            <p:extLst>
              <p:ext uri="{D42A27DB-BD31-4B8C-83A1-F6EECF244321}">
                <p14:modId xmlns:p14="http://schemas.microsoft.com/office/powerpoint/2010/main" val="2545864860"/>
              </p:ext>
            </p:extLst>
          </p:nvPr>
        </p:nvGraphicFramePr>
        <p:xfrm>
          <a:off x="990600" y="3352800"/>
          <a:ext cx="7391400" cy="2466976"/>
        </p:xfrm>
        <a:graphic>
          <a:graphicData uri="http://schemas.openxmlformats.org/drawingml/2006/table">
            <a:tbl>
              <a:tblPr/>
              <a:tblGrid>
                <a:gridCol w="2155468">
                  <a:extLst>
                    <a:ext uri="{9D8B030D-6E8A-4147-A177-3AD203B41FA5}">
                      <a16:colId xmlns:a16="http://schemas.microsoft.com/office/drawing/2014/main" val="2099068173"/>
                    </a:ext>
                  </a:extLst>
                </a:gridCol>
                <a:gridCol w="5235932">
                  <a:extLst>
                    <a:ext uri="{9D8B030D-6E8A-4147-A177-3AD203B41FA5}">
                      <a16:colId xmlns:a16="http://schemas.microsoft.com/office/drawing/2014/main" val="593654924"/>
                    </a:ext>
                  </a:extLst>
                </a:gridCol>
              </a:tblGrid>
              <a:tr h="174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add(</a:t>
                      </a:r>
                      <a:r>
                        <a:rPr kumimoji="0" lang="en-US" altLang="en-US" sz="16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value</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adds the given value to the set</a:t>
                      </a:r>
                      <a:endParaRPr kumimoji="0" lang="en-US" altLang="en-US" sz="16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123681"/>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contains(</a:t>
                      </a:r>
                      <a:r>
                        <a:rPr kumimoji="0" lang="en-US" altLang="en-US" sz="16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value</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6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6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the given value is found in this set</a:t>
                      </a:r>
                      <a:endParaRPr kumimoji="0" lang="en-US" altLang="en-US" sz="16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6001130"/>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remove(</a:t>
                      </a:r>
                      <a:r>
                        <a:rPr kumimoji="0" lang="en-US" altLang="en-US" sz="16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value</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removes the given value from the set</a:t>
                      </a:r>
                      <a:endParaRPr kumimoji="0" lang="en-US" altLang="en-US" sz="16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397805"/>
                  </a:ext>
                </a:extLst>
              </a:tr>
              <a:tr h="3952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clear()</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removes all elements of the set</a:t>
                      </a:r>
                      <a:endParaRPr kumimoji="0" lang="en-US" altLang="en-US" sz="16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8549497"/>
                  </a:ext>
                </a:extLst>
              </a:tr>
              <a:tr h="395288">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size()</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the number of elements in list</a:t>
                      </a:r>
                      <a:endParaRPr kumimoji="0" lang="en-US" altLang="en-US" sz="16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8015541"/>
                  </a:ext>
                </a:extLst>
              </a:tr>
              <a:tr h="174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isEmpty()</a:t>
                      </a:r>
                      <a:endParaRPr kumimoji="0" lang="en-US" altLang="en-US" sz="16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6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6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if the set's size is 0</a:t>
                      </a:r>
                      <a:endParaRPr kumimoji="0" lang="en-US" altLang="en-US" sz="16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9537702"/>
                  </a:ext>
                </a:extLst>
              </a:tr>
              <a:tr h="174625">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Courier New" panose="02070309020205020404" pitchFamily="49" charset="0"/>
                        </a:rPr>
                        <a:t>toString()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ahoma" panose="020B0604030504040204" pitchFamily="34" charset="0"/>
                        </a:rPr>
                        <a:t>returns a string such as </a:t>
                      </a:r>
                      <a:r>
                        <a:rPr kumimoji="0" lang="en-US" altLang="en-US" sz="1600" b="0" i="0" u="none" strike="noStrike" cap="none" normalizeH="0" baseline="0" dirty="0" smtClean="0">
                          <a:ln>
                            <a:noFill/>
                          </a:ln>
                          <a:solidFill>
                            <a:schemeClr val="tx1"/>
                          </a:solidFill>
                          <a:effectLst/>
                          <a:latin typeface="Courier New" panose="02070309020205020404" pitchFamily="49" charset="0"/>
                        </a:rPr>
                        <a:t>"[3, 42, -7, 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0602938"/>
                  </a:ext>
                </a:extLst>
              </a:tr>
            </a:tbl>
          </a:graphicData>
        </a:graphic>
      </p:graphicFrame>
    </p:spTree>
    <p:extLst>
      <p:ext uri="{BB962C8B-B14F-4D97-AF65-F5344CB8AC3E}">
        <p14:creationId xmlns:p14="http://schemas.microsoft.com/office/powerpoint/2010/main" val="663410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457200" y="165100"/>
            <a:ext cx="7772400" cy="1143000"/>
          </a:xfrm>
        </p:spPr>
        <p:txBody>
          <a:bodyPr/>
          <a:lstStyle/>
          <a:p>
            <a:r>
              <a:rPr lang="en-US" altLang="en-US" dirty="0"/>
              <a:t>Set operations</a:t>
            </a:r>
          </a:p>
        </p:txBody>
      </p:sp>
      <p:graphicFrame>
        <p:nvGraphicFramePr>
          <p:cNvPr id="256132" name="Group 132"/>
          <p:cNvGraphicFramePr>
            <a:graphicFrameLocks noGrp="1"/>
          </p:cNvGraphicFramePr>
          <p:nvPr>
            <p:extLst>
              <p:ext uri="{D42A27DB-BD31-4B8C-83A1-F6EECF244321}">
                <p14:modId xmlns:p14="http://schemas.microsoft.com/office/powerpoint/2010/main" val="2970301982"/>
              </p:ext>
            </p:extLst>
          </p:nvPr>
        </p:nvGraphicFramePr>
        <p:xfrm>
          <a:off x="990600" y="3886200"/>
          <a:ext cx="7737475" cy="2133600"/>
        </p:xfrm>
        <a:graphic>
          <a:graphicData uri="http://schemas.openxmlformats.org/drawingml/2006/table">
            <a:tbl>
              <a:tblPr/>
              <a:tblGrid>
                <a:gridCol w="2241433">
                  <a:extLst>
                    <a:ext uri="{9D8B030D-6E8A-4147-A177-3AD203B41FA5}">
                      <a16:colId xmlns:a16="http://schemas.microsoft.com/office/drawing/2014/main" val="3222209232"/>
                    </a:ext>
                  </a:extLst>
                </a:gridCol>
                <a:gridCol w="5496042">
                  <a:extLst>
                    <a:ext uri="{9D8B030D-6E8A-4147-A177-3AD203B41FA5}">
                      <a16:colId xmlns:a16="http://schemas.microsoft.com/office/drawing/2014/main" val="1838756380"/>
                    </a:ext>
                  </a:extLst>
                </a:gridCol>
              </a:tblGrid>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addAll</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collection</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adds all elements from the given collection to this set</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2906921"/>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Courier New" panose="02070309020205020404" pitchFamily="49" charset="0"/>
                          <a:cs typeface="Times New Roman" panose="02020603050405020304" pitchFamily="18" charset="0"/>
                        </a:rPr>
                        <a:t>containsAll</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r>
                        <a:rPr kumimoji="0" lang="en-US" altLang="en-US" sz="1400" b="1" i="0" u="none" strike="noStrike" cap="none" normalizeH="0" baseline="0" dirty="0" err="1" smtClean="0">
                          <a:ln>
                            <a:noFill/>
                          </a:ln>
                          <a:solidFill>
                            <a:schemeClr val="tx1"/>
                          </a:solidFill>
                          <a:effectLst/>
                          <a:latin typeface="Tahoma" panose="020B0604030504040204" pitchFamily="34" charset="0"/>
                          <a:cs typeface="Times New Roman" panose="02020603050405020304" pitchFamily="18" charset="0"/>
                        </a:rPr>
                        <a:t>coll</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 if this set contains every element from given set</a:t>
                      </a:r>
                      <a:endParaRPr kumimoji="0" lang="en-US" altLang="en-US" sz="14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2021720"/>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equals(</a:t>
                      </a:r>
                      <a:r>
                        <a:rPr kumimoji="0" lang="en-US" altLang="en-US" sz="1400" b="1"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set</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a:t>
                      </a:r>
                      <a:r>
                        <a:rPr kumimoji="0" lang="en-US" altLang="en-US" sz="1400" b="0" i="0" u="none" strike="noStrike" cap="none" normalizeH="0" baseline="0" dirty="0" smtClean="0">
                          <a:ln>
                            <a:noFill/>
                          </a:ln>
                          <a:solidFill>
                            <a:schemeClr val="tx1"/>
                          </a:solidFill>
                          <a:effectLst/>
                          <a:latin typeface="Courier New" panose="02070309020205020404" pitchFamily="49" charset="0"/>
                          <a:cs typeface="Times New Roman" panose="02020603050405020304" pitchFamily="18" charset="0"/>
                        </a:rPr>
                        <a:t>true</a:t>
                      </a: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if given other set contains the same elements</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1481584"/>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iterator()</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an object used to examine set's contents </a:t>
                      </a:r>
                      <a:r>
                        <a:rPr kumimoji="0" lang="en-US" altLang="en-US" sz="1400" b="0" i="1"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(seen later)</a:t>
                      </a:r>
                      <a:endParaRPr kumimoji="0" lang="en-US" altLang="en-US" sz="1400" b="0" i="1"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346758"/>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removeAll(</a:t>
                      </a:r>
                      <a:r>
                        <a:rPr kumimoji="0" lang="en-US" altLang="en-US" sz="14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coll</a:t>
                      </a: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removes all elements in the given collection from this set</a:t>
                      </a:r>
                      <a:endParaRPr kumimoji="0" lang="en-US" altLang="en-US" sz="1400" b="0" i="0" u="none" strike="noStrike" cap="none" normalizeH="0" baseline="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1313733"/>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retainAll(</a:t>
                      </a:r>
                      <a:r>
                        <a:rPr kumimoji="0" lang="en-US" altLang="en-US" sz="1400" b="1" i="0" u="none" strike="noStrike" cap="none" normalizeH="0" baseline="0" smtClean="0">
                          <a:ln>
                            <a:noFill/>
                          </a:ln>
                          <a:solidFill>
                            <a:schemeClr val="tx1"/>
                          </a:solidFill>
                          <a:effectLst/>
                          <a:latin typeface="Tahoma" panose="020B0604030504040204" pitchFamily="34" charset="0"/>
                          <a:cs typeface="Times New Roman" panose="02020603050405020304" pitchFamily="18" charset="0"/>
                        </a:rPr>
                        <a:t>coll</a:t>
                      </a: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removes elements </a:t>
                      </a:r>
                      <a:r>
                        <a:rPr kumimoji="0" lang="en-US" altLang="en-US" sz="1400" b="0" i="1"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not</a:t>
                      </a: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 found in given collection from this set</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1546214"/>
                  </a:ext>
                </a:extLst>
              </a:tr>
              <a:tr h="18415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Courier New" panose="02070309020205020404" pitchFamily="49" charset="0"/>
                          <a:cs typeface="Times New Roman" panose="02020603050405020304" pitchFamily="18" charset="0"/>
                        </a:rPr>
                        <a:t>toArray()</a:t>
                      </a:r>
                      <a:endParaRPr kumimoji="0" lang="en-US" altLang="en-US" sz="1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ahoma" panose="020B0604030504040204" pitchFamily="34" charset="0"/>
                          <a:cs typeface="Times New Roman" panose="02020603050405020304" pitchFamily="18" charset="0"/>
                        </a:rPr>
                        <a:t>returns an array of the elements in this set</a:t>
                      </a:r>
                      <a:endParaRPr kumimoji="0" lang="en-US" altLang="en-US" sz="1400" b="0" i="0" u="none" strike="noStrike" cap="none" normalizeH="0" baseline="0" dirty="0" smtClean="0">
                        <a:ln>
                          <a:noFill/>
                        </a:ln>
                        <a:solidFill>
                          <a:schemeClr val="tx1"/>
                        </a:solidFill>
                        <a:effectLst/>
                        <a:latin typeface="Tahom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2873063"/>
                  </a:ext>
                </a:extLst>
              </a:tr>
            </a:tbl>
          </a:graphicData>
        </a:graphic>
      </p:graphicFrame>
      <p:pic>
        <p:nvPicPr>
          <p:cNvPr id="256126" name="Picture 126"/>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075" y="1308100"/>
            <a:ext cx="8493125"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6130" name="Group 130"/>
          <p:cNvGrpSpPr>
            <a:grpSpLocks/>
          </p:cNvGrpSpPr>
          <p:nvPr/>
        </p:nvGrpSpPr>
        <p:grpSpPr bwMode="auto">
          <a:xfrm>
            <a:off x="1155700" y="3181350"/>
            <a:ext cx="7073900" cy="385763"/>
            <a:chOff x="910" y="2004"/>
            <a:chExt cx="4130" cy="243"/>
          </a:xfrm>
        </p:grpSpPr>
        <p:sp>
          <p:nvSpPr>
            <p:cNvPr id="256127" name="Text Box 127"/>
            <p:cNvSpPr txBox="1">
              <a:spLocks noChangeArrowheads="1"/>
            </p:cNvSpPr>
            <p:nvPr/>
          </p:nvSpPr>
          <p:spPr bwMode="auto">
            <a:xfrm>
              <a:off x="910" y="2004"/>
              <a:ext cx="5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addAll</a:t>
              </a:r>
            </a:p>
          </p:txBody>
        </p:sp>
        <p:sp>
          <p:nvSpPr>
            <p:cNvPr id="256128" name="Text Box 128"/>
            <p:cNvSpPr txBox="1">
              <a:spLocks noChangeArrowheads="1"/>
            </p:cNvSpPr>
            <p:nvPr/>
          </p:nvSpPr>
          <p:spPr bwMode="auto">
            <a:xfrm>
              <a:off x="2487" y="2016"/>
              <a:ext cx="8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retainAll</a:t>
              </a:r>
            </a:p>
          </p:txBody>
        </p:sp>
        <p:sp>
          <p:nvSpPr>
            <p:cNvPr id="256129" name="Text Box 129"/>
            <p:cNvSpPr txBox="1">
              <a:spLocks noChangeArrowheads="1"/>
            </p:cNvSpPr>
            <p:nvPr/>
          </p:nvSpPr>
          <p:spPr bwMode="auto">
            <a:xfrm>
              <a:off x="4215" y="2016"/>
              <a:ext cx="8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Courier New" panose="02070309020205020404" pitchFamily="49" charset="0"/>
                </a:rPr>
                <a:t>removeAll</a:t>
              </a:r>
            </a:p>
          </p:txBody>
        </p:sp>
      </p:grpSp>
    </p:spTree>
    <p:extLst>
      <p:ext uri="{BB962C8B-B14F-4D97-AF65-F5344CB8AC3E}">
        <p14:creationId xmlns:p14="http://schemas.microsoft.com/office/powerpoint/2010/main" val="1606871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6130"/>
                                        </p:tgtEl>
                                        <p:attrNameLst>
                                          <p:attrName>style.visibility</p:attrName>
                                        </p:attrNameLst>
                                      </p:cBhvr>
                                      <p:to>
                                        <p:strVal val="visible"/>
                                      </p:to>
                                    </p:set>
                                    <p:animEffect transition="in" filter="dissolve">
                                      <p:cBhvr>
                                        <p:cTn id="7" dur="500"/>
                                        <p:tgtEl>
                                          <p:spTgt spid="256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09600" y="304800"/>
            <a:ext cx="7772400" cy="838200"/>
          </a:xfrm>
        </p:spPr>
        <p:txBody>
          <a:bodyPr/>
          <a:lstStyle/>
          <a:p>
            <a:r>
              <a:rPr lang="en-US" dirty="0" smtClean="0">
                <a:latin typeface="Tahoma" charset="0"/>
              </a:rPr>
              <a:t>Set Operation Details</a:t>
            </a:r>
            <a:endParaRPr lang="en-US" dirty="0">
              <a:latin typeface="Tahoma" charset="0"/>
            </a:endParaRPr>
          </a:p>
        </p:txBody>
      </p:sp>
      <p:sp>
        <p:nvSpPr>
          <p:cNvPr id="4" name="Footer Placeholder 3"/>
          <p:cNvSpPr>
            <a:spLocks noGrp="1"/>
          </p:cNvSpPr>
          <p:nvPr>
            <p:ph type="ftr" sz="quarter" idx="11"/>
          </p:nvPr>
        </p:nvSpPr>
        <p:spPr/>
        <p:txBody>
          <a:bodyPr/>
          <a:lstStyle/>
          <a:p>
            <a:pPr>
              <a:defRPr/>
            </a:pPr>
            <a:r>
              <a:rPr lang="en-US" smtClean="0"/>
              <a:t>Sets and Multimaps</a:t>
            </a:r>
            <a:endParaRPr lang="en-US"/>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23A56BD-67A3-EF40-99F4-D4DF0D7E4DA9}" type="slidenum">
              <a:rPr lang="en-US" sz="1400"/>
              <a:pPr eaLnBrk="1" hangingPunct="1"/>
              <a:t>7</a:t>
            </a:fld>
            <a:endParaRPr lang="en-US" sz="1400"/>
          </a:p>
        </p:txBody>
      </p:sp>
      <p:pic>
        <p:nvPicPr>
          <p:cNvPr id="2" name="Picture 1"/>
          <p:cNvPicPr>
            <a:picLocks noChangeAspect="1"/>
          </p:cNvPicPr>
          <p:nvPr/>
        </p:nvPicPr>
        <p:blipFill rotWithShape="1">
          <a:blip r:embed="rId2"/>
          <a:srcRect t="40863"/>
          <a:stretch/>
        </p:blipFill>
        <p:spPr>
          <a:xfrm>
            <a:off x="865833" y="1979734"/>
            <a:ext cx="7516167" cy="1954025"/>
          </a:xfrm>
          <a:prstGeom prst="rect">
            <a:avLst/>
          </a:prstGeom>
        </p:spPr>
      </p:pic>
      <p:pic>
        <p:nvPicPr>
          <p:cNvPr id="3" name="Picture 2"/>
          <p:cNvPicPr>
            <a:picLocks noChangeAspect="1"/>
          </p:cNvPicPr>
          <p:nvPr/>
        </p:nvPicPr>
        <p:blipFill>
          <a:blip r:embed="rId3"/>
          <a:stretch>
            <a:fillRect/>
          </a:stretch>
        </p:blipFill>
        <p:spPr>
          <a:xfrm>
            <a:off x="1524000" y="4114800"/>
            <a:ext cx="6019800" cy="170650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ltLang="en-US" dirty="0"/>
              <a:t>The "for each" </a:t>
            </a:r>
            <a:r>
              <a:rPr lang="en-US" altLang="en-US" dirty="0" smtClean="0"/>
              <a:t>loop</a:t>
            </a:r>
            <a:endParaRPr lang="en-US" altLang="en-US" dirty="0"/>
          </a:p>
        </p:txBody>
      </p:sp>
      <p:sp>
        <p:nvSpPr>
          <p:cNvPr id="261123" name="Rectangle 3"/>
          <p:cNvSpPr>
            <a:spLocks noGrp="1" noChangeArrowheads="1"/>
          </p:cNvSpPr>
          <p:nvPr>
            <p:ph type="body" idx="1"/>
          </p:nvPr>
        </p:nvSpPr>
        <p:spPr>
          <a:xfrm>
            <a:off x="838200" y="1462454"/>
            <a:ext cx="7772400" cy="4785946"/>
          </a:xfrm>
        </p:spPr>
        <p:txBody>
          <a:bodyPr/>
          <a:lstStyle/>
          <a:p>
            <a:pPr>
              <a:lnSpc>
                <a:spcPct val="80000"/>
              </a:lnSpc>
              <a:buFontTx/>
              <a:buNone/>
            </a:pPr>
            <a:r>
              <a:rPr lang="en-US" altLang="en-US" dirty="0">
                <a:latin typeface="Courier New" panose="02070309020205020404" pitchFamily="49" charset="0"/>
              </a:rPr>
              <a:t>		</a:t>
            </a:r>
            <a:r>
              <a:rPr lang="en-US" altLang="en-US" sz="1600" dirty="0">
                <a:latin typeface="Courier New" panose="02070309020205020404" pitchFamily="49" charset="0"/>
              </a:rPr>
              <a:t>for (</a:t>
            </a:r>
            <a:r>
              <a:rPr lang="en-US" altLang="en-US" sz="1600" b="1" dirty="0"/>
              <a:t>type</a:t>
            </a:r>
            <a:r>
              <a:rPr lang="en-US" altLang="en-US" sz="1600" b="1" dirty="0">
                <a:latin typeface="Courier New" panose="02070309020205020404" pitchFamily="49" charset="0"/>
              </a:rPr>
              <a:t> </a:t>
            </a:r>
            <a:r>
              <a:rPr lang="en-US" altLang="en-US" sz="1600" b="1" dirty="0"/>
              <a:t>name</a:t>
            </a:r>
            <a:r>
              <a:rPr lang="en-US" altLang="en-US" sz="1600" dirty="0">
                <a:latin typeface="Courier New" panose="02070309020205020404" pitchFamily="49" charset="0"/>
              </a:rPr>
              <a:t> : </a:t>
            </a:r>
            <a:r>
              <a:rPr lang="en-US" altLang="en-US" sz="1600" b="1" dirty="0"/>
              <a:t>collection</a:t>
            </a:r>
            <a:r>
              <a:rPr lang="en-US" altLang="en-US" sz="1600" dirty="0">
                <a:latin typeface="Courier New" panose="02070309020205020404" pitchFamily="49" charset="0"/>
              </a:rPr>
              <a:t>) {</a:t>
            </a:r>
          </a:p>
          <a:p>
            <a:pPr>
              <a:lnSpc>
                <a:spcPct val="80000"/>
              </a:lnSpc>
              <a:buFontTx/>
              <a:buNone/>
            </a:pPr>
            <a:r>
              <a:rPr lang="en-US" altLang="en-US" sz="1600" dirty="0">
                <a:latin typeface="Courier New" panose="02070309020205020404" pitchFamily="49" charset="0"/>
              </a:rPr>
              <a:t>		    </a:t>
            </a:r>
            <a:r>
              <a:rPr lang="en-US" altLang="en-US" sz="1600" b="1" dirty="0"/>
              <a:t>statements</a:t>
            </a:r>
            <a:r>
              <a:rPr lang="en-US" altLang="en-US" sz="1600" dirty="0">
                <a:latin typeface="Courier New" panose="02070309020205020404" pitchFamily="49" charset="0"/>
              </a:rPr>
              <a:t>;</a:t>
            </a:r>
          </a:p>
          <a:p>
            <a:pPr>
              <a:lnSpc>
                <a:spcPct val="80000"/>
              </a:lnSpc>
              <a:buFontTx/>
              <a:buNone/>
            </a:pPr>
            <a:r>
              <a:rPr lang="en-US" altLang="en-US" sz="1600" dirty="0">
                <a:latin typeface="Courier New" panose="02070309020205020404" pitchFamily="49" charset="0"/>
              </a:rPr>
              <a:t>		}</a:t>
            </a:r>
          </a:p>
          <a:p>
            <a:pPr>
              <a:lnSpc>
                <a:spcPct val="90000"/>
              </a:lnSpc>
            </a:pPr>
            <a:endParaRPr lang="en-US" altLang="en-US" sz="1600" dirty="0">
              <a:latin typeface="Courier New" panose="02070309020205020404" pitchFamily="49" charset="0"/>
            </a:endParaRPr>
          </a:p>
          <a:p>
            <a:pPr>
              <a:lnSpc>
                <a:spcPct val="90000"/>
              </a:lnSpc>
            </a:pPr>
            <a:r>
              <a:rPr lang="en-US" altLang="en-US" sz="1600" dirty="0"/>
              <a:t>Provides a clean syntax for looping over the elements of a </a:t>
            </a:r>
            <a:r>
              <a:rPr lang="en-US" altLang="en-US" sz="1600" dirty="0">
                <a:latin typeface="Courier New" panose="02070309020205020404" pitchFamily="49" charset="0"/>
              </a:rPr>
              <a:t>Set</a:t>
            </a:r>
            <a:r>
              <a:rPr lang="en-US" altLang="en-US" sz="1600" dirty="0"/>
              <a:t>, </a:t>
            </a:r>
            <a:r>
              <a:rPr lang="en-US" altLang="en-US" sz="1600" dirty="0">
                <a:latin typeface="Courier New" panose="02070309020205020404" pitchFamily="49" charset="0"/>
              </a:rPr>
              <a:t>List</a:t>
            </a:r>
            <a:r>
              <a:rPr lang="en-US" altLang="en-US" sz="1600" dirty="0"/>
              <a:t>, array, or other collection</a:t>
            </a:r>
          </a:p>
          <a:p>
            <a:pPr lvl="1">
              <a:lnSpc>
                <a:spcPct val="80000"/>
              </a:lnSpc>
              <a:buFontTx/>
              <a:buNone/>
            </a:pPr>
            <a:endParaRPr lang="en-US" altLang="en-US" sz="1600" dirty="0"/>
          </a:p>
          <a:p>
            <a:pPr lvl="1">
              <a:lnSpc>
                <a:spcPct val="80000"/>
              </a:lnSpc>
              <a:buFontTx/>
              <a:buNone/>
            </a:pPr>
            <a:r>
              <a:rPr lang="en-US" altLang="en-US" sz="1600" dirty="0">
                <a:latin typeface="Courier New" panose="02070309020205020404" pitchFamily="49" charset="0"/>
              </a:rPr>
              <a:t>Set&lt;Double&gt; grades = new </a:t>
            </a:r>
            <a:r>
              <a:rPr lang="en-US" altLang="en-US" sz="1600" dirty="0" err="1">
                <a:latin typeface="Courier New" panose="02070309020205020404" pitchFamily="49" charset="0"/>
              </a:rPr>
              <a:t>HashSet</a:t>
            </a:r>
            <a:r>
              <a:rPr lang="en-US" altLang="en-US" sz="1600" dirty="0">
                <a:latin typeface="Courier New" panose="02070309020205020404" pitchFamily="49" charset="0"/>
              </a:rPr>
              <a:t>&lt;Double&gt;();</a:t>
            </a:r>
          </a:p>
          <a:p>
            <a:pPr lvl="1">
              <a:lnSpc>
                <a:spcPct val="50000"/>
              </a:lnSpc>
              <a:buFontTx/>
              <a:buNone/>
            </a:pPr>
            <a:r>
              <a:rPr lang="en-US" altLang="en-US" sz="1600" dirty="0"/>
              <a:t>...</a:t>
            </a:r>
          </a:p>
          <a:p>
            <a:pPr lvl="1">
              <a:lnSpc>
                <a:spcPct val="80000"/>
              </a:lnSpc>
              <a:buFontTx/>
              <a:buNone/>
            </a:pPr>
            <a:endParaRPr lang="en-US" altLang="en-US" sz="1600" dirty="0"/>
          </a:p>
          <a:p>
            <a:pPr lvl="1">
              <a:lnSpc>
                <a:spcPct val="80000"/>
              </a:lnSpc>
              <a:buFontTx/>
              <a:buNone/>
            </a:pPr>
            <a:r>
              <a:rPr lang="en-US" altLang="en-US" sz="1600" b="1" dirty="0">
                <a:latin typeface="Courier New" panose="02070309020205020404" pitchFamily="49" charset="0"/>
              </a:rPr>
              <a:t>for (double grade : grades) {</a:t>
            </a:r>
          </a:p>
          <a:p>
            <a:pPr lvl="1">
              <a:lnSpc>
                <a:spcPct val="8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System.out.println</a:t>
            </a:r>
            <a:r>
              <a:rPr lang="en-US" altLang="en-US" sz="1600" dirty="0">
                <a:latin typeface="Courier New" panose="02070309020205020404" pitchFamily="49" charset="0"/>
              </a:rPr>
              <a:t>("Student's grade: " + grade);</a:t>
            </a:r>
          </a:p>
          <a:p>
            <a:pPr lvl="1">
              <a:lnSpc>
                <a:spcPct val="80000"/>
              </a:lnSpc>
              <a:buFontTx/>
              <a:buNone/>
            </a:pPr>
            <a:r>
              <a:rPr lang="en-US" altLang="en-US" sz="1600" b="1" dirty="0">
                <a:latin typeface="Courier New" panose="02070309020205020404" pitchFamily="49" charset="0"/>
              </a:rPr>
              <a:t>}</a:t>
            </a:r>
          </a:p>
          <a:p>
            <a:pPr lvl="1">
              <a:lnSpc>
                <a:spcPct val="80000"/>
              </a:lnSpc>
              <a:buFontTx/>
              <a:buNone/>
            </a:pPr>
            <a:endParaRPr lang="en-US" altLang="en-US" sz="1600" b="1" dirty="0">
              <a:latin typeface="Courier New" panose="02070309020205020404" pitchFamily="49" charset="0"/>
            </a:endParaRPr>
          </a:p>
          <a:p>
            <a:pPr lvl="1">
              <a:lnSpc>
                <a:spcPct val="80000"/>
              </a:lnSpc>
              <a:buFontTx/>
              <a:buNone/>
            </a:pPr>
            <a:endParaRPr lang="en-US" altLang="en-US" sz="1600" b="1" dirty="0">
              <a:latin typeface="Courier New" panose="02070309020205020404" pitchFamily="49" charset="0"/>
            </a:endParaRPr>
          </a:p>
          <a:p>
            <a:pPr lvl="1">
              <a:lnSpc>
                <a:spcPct val="90000"/>
              </a:lnSpc>
            </a:pPr>
            <a:r>
              <a:rPr lang="en-US" altLang="en-US" sz="1600" dirty="0"/>
              <a:t>needed because sets have no indexes; can't </a:t>
            </a:r>
            <a:r>
              <a:rPr lang="en-US" altLang="en-US" sz="1600" dirty="0">
                <a:latin typeface="Courier New" panose="02070309020205020404" pitchFamily="49" charset="0"/>
              </a:rPr>
              <a:t>get</a:t>
            </a:r>
            <a:r>
              <a:rPr lang="en-US" altLang="en-US" sz="1600" dirty="0"/>
              <a:t> element </a:t>
            </a:r>
            <a:r>
              <a:rPr lang="en-US" altLang="en-US" sz="1600" dirty="0" err="1">
                <a:latin typeface="Courier New" panose="02070309020205020404" pitchFamily="49" charset="0"/>
              </a:rPr>
              <a:t>i</a:t>
            </a:r>
            <a:endParaRPr lang="en-US" altLang="en-US" sz="1600" b="1" dirty="0">
              <a:latin typeface="Courier New" panose="02070309020205020404" pitchFamily="49" charset="0"/>
            </a:endParaRPr>
          </a:p>
        </p:txBody>
      </p:sp>
    </p:spTree>
    <p:extLst>
      <p:ext uri="{BB962C8B-B14F-4D97-AF65-F5344CB8AC3E}">
        <p14:creationId xmlns:p14="http://schemas.microsoft.com/office/powerpoint/2010/main" val="324486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429496729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3075" name="Rectangle 71"/>
          <p:cNvSpPr>
            <a:spLocks noGrp="1" noChangeArrowheads="1"/>
          </p:cNvSpPr>
          <p:nvPr>
            <p:ph type="sldNum" sz="quarter" idx="11"/>
          </p:nvPr>
        </p:nvSpPr>
        <p:spPr>
          <a:xfrm>
            <a:off x="6553200" y="62484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3CBAF6-FA04-3146-878B-26C617EB2EB3}" type="slidenum">
              <a:rPr lang="en-US" sz="1400"/>
              <a:pPr eaLnBrk="1" hangingPunct="1"/>
              <a:t>9</a:t>
            </a:fld>
            <a:endParaRPr lang="en-US" sz="1400"/>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Maps</a:t>
            </a:r>
          </a:p>
        </p:txBody>
      </p:sp>
      <p:pic>
        <p:nvPicPr>
          <p:cNvPr id="3077" name="Picture 383" descr="BS01041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00600" y="2971800"/>
            <a:ext cx="3160713" cy="2439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8" name="Date Placeholder 5"/>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7"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Data Structures and Algorithms in Java, 6</a:t>
            </a:r>
            <a:r>
              <a:rPr lang="en-US" sz="1800" baseline="30000" dirty="0" smtClean="0">
                <a:solidFill>
                  <a:schemeClr val="tx2"/>
                </a:solidFill>
              </a:rPr>
              <a:t>th</a:t>
            </a:r>
            <a:r>
              <a:rPr lang="en-US" sz="1800" dirty="0" smtClean="0">
                <a:solidFill>
                  <a:schemeClr val="tx2"/>
                </a:solidFill>
              </a:rPr>
              <a:t> edition</a:t>
            </a:r>
            <a:r>
              <a:rPr lang="en-US" sz="1800" dirty="0" smtClean="0"/>
              <a:t>, by M. T. Goodrich, R. Tamassia, and M. H. Goldwasser, Wiley, 2014</a:t>
            </a:r>
            <a:endParaRPr lang="en-US" sz="1800" dirty="0"/>
          </a:p>
        </p:txBody>
      </p:sp>
    </p:spTree>
    <p:extLst>
      <p:ext uri="{BB962C8B-B14F-4D97-AF65-F5344CB8AC3E}">
        <p14:creationId xmlns:p14="http://schemas.microsoft.com/office/powerpoint/2010/main" val="3952212085"/>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3583</TotalTime>
  <Words>1449</Words>
  <Application>Microsoft Office PowerPoint</Application>
  <PresentationFormat>On-screen Show (4:3)</PresentationFormat>
  <Paragraphs>284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Courier New</vt:lpstr>
      <vt:lpstr>Symbol</vt:lpstr>
      <vt:lpstr>Tahoma</vt:lpstr>
      <vt:lpstr>Times New Roman</vt:lpstr>
      <vt:lpstr>Wingdings</vt:lpstr>
      <vt:lpstr>Blueprint</vt:lpstr>
      <vt:lpstr>Sets</vt:lpstr>
      <vt:lpstr>Definitions</vt:lpstr>
      <vt:lpstr>Set implementation</vt:lpstr>
      <vt:lpstr>Sets and ordering</vt:lpstr>
      <vt:lpstr>Set methods</vt:lpstr>
      <vt:lpstr>Set operations</vt:lpstr>
      <vt:lpstr>Set Operation Details</vt:lpstr>
      <vt:lpstr>The "for each" loop</vt:lpstr>
      <vt:lpstr>Maps</vt:lpstr>
      <vt:lpstr>The Map ADT</vt:lpstr>
      <vt:lpstr>Maps</vt:lpstr>
      <vt:lpstr>Map implementation</vt:lpstr>
      <vt:lpstr>Map methods</vt:lpstr>
      <vt:lpstr>Using maps</vt:lpstr>
      <vt:lpstr>A Simple List-Based Map</vt:lpstr>
      <vt:lpstr>Performance of a List-Based Map</vt:lpstr>
      <vt:lpstr>Maps vs. sets</vt:lpstr>
      <vt:lpstr>keySet and values</vt:lpstr>
      <vt:lpstr>Problem: opposite mapping</vt:lpstr>
      <vt:lpstr>Reversing a map</vt:lpstr>
      <vt:lpstr>Proper map reversal</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Kimberly Davis</cp:lastModifiedBy>
  <cp:revision>411</cp:revision>
  <dcterms:created xsi:type="dcterms:W3CDTF">2002-01-21T02:22:10Z</dcterms:created>
  <dcterms:modified xsi:type="dcterms:W3CDTF">2019-11-21T23:17:55Z</dcterms:modified>
</cp:coreProperties>
</file>