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38" r:id="rId3"/>
    <p:sldId id="365" r:id="rId4"/>
    <p:sldId id="393" r:id="rId5"/>
    <p:sldId id="366" r:id="rId6"/>
    <p:sldId id="399" r:id="rId7"/>
    <p:sldId id="394" r:id="rId8"/>
    <p:sldId id="363" r:id="rId9"/>
    <p:sldId id="395" r:id="rId10"/>
    <p:sldId id="367" r:id="rId11"/>
    <p:sldId id="368" r:id="rId12"/>
    <p:sldId id="396" r:id="rId13"/>
    <p:sldId id="397" r:id="rId14"/>
    <p:sldId id="369" r:id="rId15"/>
    <p:sldId id="398" r:id="rId16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CF5903-CA67-6C46-A6BA-8487C8D794E7}">
          <p14:sldIdLst>
            <p14:sldId id="256"/>
          </p14:sldIdLst>
        </p14:section>
        <p14:section name="SearchTrees 11.1.1 Searching within a Binary Search Tree" id="{C83F0170-4225-DA4D-AB29-4973806D97E4}">
          <p14:sldIdLst>
            <p14:sldId id="438"/>
            <p14:sldId id="365"/>
            <p14:sldId id="393"/>
            <p14:sldId id="366"/>
            <p14:sldId id="399"/>
          </p14:sldIdLst>
        </p14:section>
        <p14:section name="Binary Search Trees 11.1.2 Insertions and Deletions" id="{B3B5B777-A5B8-5D4E-A30E-110D03BB87B7}">
          <p14:sldIdLst>
            <p14:sldId id="394"/>
            <p14:sldId id="363"/>
            <p14:sldId id="395"/>
            <p14:sldId id="367"/>
            <p14:sldId id="368"/>
            <p14:sldId id="396"/>
          </p14:sldIdLst>
        </p14:section>
        <p14:section name="BinarySearchTrees 11.1.4 Performance of a Binary Search Tree" id="{B7916346-D54C-4847-A271-B2248909C691}">
          <p14:sldIdLst>
            <p14:sldId id="397"/>
            <p14:sldId id="369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BA63845-1AD0-CC46-89F5-CC9DB1AE69A0}" type="datetime1">
              <a:rPr lang="en-US" smtClean="0"/>
              <a:t>11/26/2019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21B4DFA-A019-6441-84BC-9E8181D19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EF78ACF-1605-4945-913A-A9DDDB764E0D}" type="datetime1">
              <a:rPr lang="en-US" smtClean="0"/>
              <a:t>11/26/2019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2CAE292-9CF9-1D40-B01D-7D9F712C94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41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91DB78-7C6E-FE43-BFAB-BDA0BE5CAD44}" type="datetime1">
              <a:rPr lang="en-US" sz="1300" smtClean="0"/>
              <a:t>11/26/2019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547EA5-FC24-D048-8E60-DE083B6B651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Binary Search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1003B4-80AB-7547-89CB-2BEE6C57756B}" type="datetime1">
              <a:rPr lang="en-US" sz="1300" smtClean="0"/>
              <a:t>11/26/2019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142CB-3CDB-E04C-8DB9-B369D5D2F6A5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4B4B7-EF29-FB40-9FD6-62DB810D14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3713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D8D87-E40A-5E42-ACF8-0B28D5D0C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95F78-4009-EA43-92B0-CE9076726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54916E-7BDB-D446-ABAB-3740B01D28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5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717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E185EF-29C3-7048-9EA5-C6D4763E436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</a:p>
        </p:txBody>
      </p:sp>
      <p:sp>
        <p:nvSpPr>
          <p:cNvPr id="7173" name="Oval 355"/>
          <p:cNvSpPr>
            <a:spLocks noChangeArrowheads="1"/>
          </p:cNvSpPr>
          <p:nvPr/>
        </p:nvSpPr>
        <p:spPr bwMode="auto">
          <a:xfrm>
            <a:off x="5257800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7174" name="Oval 356"/>
          <p:cNvSpPr>
            <a:spLocks noChangeArrowheads="1"/>
          </p:cNvSpPr>
          <p:nvPr/>
        </p:nvSpPr>
        <p:spPr bwMode="auto">
          <a:xfrm>
            <a:off x="6669088" y="3940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7175" name="Oval 357"/>
          <p:cNvSpPr>
            <a:spLocks noChangeArrowheads="1"/>
          </p:cNvSpPr>
          <p:nvPr/>
        </p:nvSpPr>
        <p:spPr bwMode="auto">
          <a:xfrm>
            <a:off x="4305300" y="3940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7176" name="Oval 358"/>
          <p:cNvSpPr>
            <a:spLocks noChangeArrowheads="1"/>
          </p:cNvSpPr>
          <p:nvPr/>
        </p:nvSpPr>
        <p:spPr bwMode="auto">
          <a:xfrm>
            <a:off x="4892675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7177" name="Rectangle 359"/>
          <p:cNvSpPr>
            <a:spLocks noChangeAspect="1" noChangeArrowheads="1"/>
          </p:cNvSpPr>
          <p:nvPr/>
        </p:nvSpPr>
        <p:spPr bwMode="auto">
          <a:xfrm>
            <a:off x="46450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8" name="Rectangle 360"/>
          <p:cNvSpPr>
            <a:spLocks noChangeAspect="1" noChangeArrowheads="1"/>
          </p:cNvSpPr>
          <p:nvPr/>
        </p:nvSpPr>
        <p:spPr bwMode="auto">
          <a:xfrm>
            <a:off x="52308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9" name="Rectangle 361"/>
          <p:cNvSpPr>
            <a:spLocks noChangeAspect="1" noChangeArrowheads="1"/>
          </p:cNvSpPr>
          <p:nvPr/>
        </p:nvSpPr>
        <p:spPr bwMode="auto">
          <a:xfrm>
            <a:off x="7200900" y="4479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80" name="AutoShape 36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4578350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36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5530850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36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6942138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36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6484938" y="4222750"/>
            <a:ext cx="230187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36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5165725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36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4760913" y="4737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36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3990975" y="4241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36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4578350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8" name="Oval 370"/>
          <p:cNvSpPr>
            <a:spLocks noChangeArrowheads="1"/>
          </p:cNvSpPr>
          <p:nvPr/>
        </p:nvSpPr>
        <p:spPr bwMode="auto">
          <a:xfrm>
            <a:off x="3717925" y="4435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7189" name="Rectangle 371"/>
          <p:cNvSpPr>
            <a:spLocks noChangeAspect="1" noChangeArrowheads="1"/>
          </p:cNvSpPr>
          <p:nvPr/>
        </p:nvSpPr>
        <p:spPr bwMode="auto">
          <a:xfrm>
            <a:off x="346868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0" name="Rectangle 372"/>
          <p:cNvSpPr>
            <a:spLocks noChangeAspect="1" noChangeArrowheads="1"/>
          </p:cNvSpPr>
          <p:nvPr/>
        </p:nvSpPr>
        <p:spPr bwMode="auto">
          <a:xfrm>
            <a:off x="4056063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1" name="AutoShape 37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3990975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37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3584575" y="4718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93" name="Oval 375"/>
          <p:cNvSpPr>
            <a:spLocks noChangeArrowheads="1"/>
          </p:cNvSpPr>
          <p:nvPr/>
        </p:nvSpPr>
        <p:spPr bwMode="auto">
          <a:xfrm>
            <a:off x="6211888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7194" name="Rectangle 376"/>
          <p:cNvSpPr>
            <a:spLocks noChangeAspect="1" noChangeArrowheads="1"/>
          </p:cNvSpPr>
          <p:nvPr/>
        </p:nvSpPr>
        <p:spPr bwMode="auto">
          <a:xfrm>
            <a:off x="59277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5" name="Rectangle 377"/>
          <p:cNvSpPr>
            <a:spLocks noChangeAspect="1" noChangeArrowheads="1"/>
          </p:cNvSpPr>
          <p:nvPr/>
        </p:nvSpPr>
        <p:spPr bwMode="auto">
          <a:xfrm>
            <a:off x="65135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6" name="AutoShape 37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6484938" y="4702175"/>
            <a:ext cx="144462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37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6043613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98" name="Text Box 380"/>
          <p:cNvSpPr txBox="1">
            <a:spLocks noChangeArrowheads="1"/>
          </p:cNvSpPr>
          <p:nvPr/>
        </p:nvSpPr>
        <p:spPr bwMode="auto">
          <a:xfrm>
            <a:off x="4706938" y="34607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7199" name="Text Box 381"/>
          <p:cNvSpPr txBox="1">
            <a:spLocks noChangeArrowheads="1"/>
          </p:cNvSpPr>
          <p:nvPr/>
        </p:nvSpPr>
        <p:spPr bwMode="auto">
          <a:xfrm>
            <a:off x="4706938" y="3994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7200" name="Text Box 382"/>
          <p:cNvSpPr txBox="1">
            <a:spLocks noChangeArrowheads="1"/>
          </p:cNvSpPr>
          <p:nvPr/>
        </p:nvSpPr>
        <p:spPr bwMode="auto">
          <a:xfrm>
            <a:off x="5221288" y="43878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3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EAA9B-D975-934C-AD1F-9ECF9753E197}"/>
              </a:ext>
            </a:extLst>
          </p:cNvPr>
          <p:cNvSpPr txBox="1"/>
          <p:nvPr/>
        </p:nvSpPr>
        <p:spPr>
          <a:xfrm>
            <a:off x="990600" y="3429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48582A-E402-864A-9A15-23C93400B6E2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  <a:endParaRPr lang="en-US" sz="4000">
              <a:latin typeface="Tahoma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0575" y="1676400"/>
            <a:ext cx="3781425" cy="44196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perform operation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</a:rPr>
              <a:t>remove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i="1" dirty="0">
                <a:latin typeface="Courier" pitchFamily="2" charset="0"/>
              </a:rPr>
              <a:t>k</a:t>
            </a:r>
            <a:r>
              <a:rPr lang="en-US" sz="2000" b="1" dirty="0">
                <a:latin typeface="Courier" pitchFamily="2" charset="0"/>
              </a:rPr>
              <a:t>), </a:t>
            </a:r>
            <a:r>
              <a:rPr lang="en-US" sz="2000" dirty="0">
                <a:latin typeface="Tahoma" charset="0"/>
              </a:rPr>
              <a:t>we search for key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Assume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is in the tree, and let let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be the node storing </a:t>
            </a:r>
            <a:r>
              <a:rPr lang="en-US" sz="2000" b="1" i="1" dirty="0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node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has a leaf child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, we remove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from the tree with operation </a:t>
            </a:r>
            <a:r>
              <a:rPr lang="en-US" sz="2000" b="1" dirty="0" err="1">
                <a:solidFill>
                  <a:schemeClr val="tx2"/>
                </a:solidFill>
                <a:latin typeface="Courier" pitchFamily="2" charset="0"/>
              </a:rPr>
              <a:t>removeExternal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i="1" dirty="0">
                <a:latin typeface="Courier" pitchFamily="2" charset="0"/>
              </a:rPr>
              <a:t>w</a:t>
            </a:r>
            <a:r>
              <a:rPr lang="en-US" sz="2000" b="1" dirty="0">
                <a:latin typeface="Courier" pitchFamily="2" charset="0"/>
              </a:rPr>
              <a:t>), </a:t>
            </a:r>
            <a:r>
              <a:rPr lang="en-US" sz="2000" dirty="0">
                <a:latin typeface="Tahoma" charset="0"/>
              </a:rPr>
              <a:t>which removes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and its parent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remove 4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50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51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52" name="AutoShape 10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1" idx="0"/>
            <a:endCxn id="10247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65" idx="7"/>
            <a:endCxn id="10247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70" idx="1"/>
            <a:endCxn id="10249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5"/>
          <p:cNvCxnSpPr>
            <a:cxnSpLocks noChangeShapeType="1"/>
            <a:stCxn id="10250" idx="0"/>
            <a:endCxn id="10249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6"/>
          <p:cNvCxnSpPr>
            <a:cxnSpLocks noChangeShapeType="1"/>
            <a:stCxn id="10260" idx="7"/>
            <a:endCxn id="10248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7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61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2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3" name="AutoShape 21"/>
          <p:cNvCxnSpPr>
            <a:cxnSpLocks noChangeShapeType="1"/>
            <a:stCxn id="10262" idx="0"/>
            <a:endCxn id="10260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2"/>
          <p:cNvCxnSpPr>
            <a:cxnSpLocks noChangeShapeType="1"/>
            <a:stCxn id="10261" idx="0"/>
            <a:endCxn id="10260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66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7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8" name="AutoShape 26"/>
          <p:cNvCxnSpPr>
            <a:cxnSpLocks noChangeShapeType="1"/>
            <a:stCxn id="10267" idx="0"/>
            <a:endCxn id="10265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27"/>
          <p:cNvCxnSpPr>
            <a:cxnSpLocks noChangeShapeType="1"/>
            <a:stCxn id="10266" idx="0"/>
            <a:endCxn id="10265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70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71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2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73" name="AutoShape 31"/>
          <p:cNvCxnSpPr>
            <a:cxnSpLocks noChangeShapeType="1"/>
            <a:stCxn id="10272" idx="0"/>
            <a:endCxn id="10270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32"/>
          <p:cNvCxnSpPr>
            <a:cxnSpLocks noChangeShapeType="1"/>
            <a:stCxn id="10271" idx="0"/>
            <a:endCxn id="10270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0276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0277" name="Oval 66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78" name="Oval 67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79" name="Oval 68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0" name="Oval 69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1" name="Rectangle 70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2" name="Rectangle 71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3" name="Rectangle 72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84" name="AutoShape 73"/>
          <p:cNvCxnSpPr>
            <a:cxnSpLocks noChangeShapeType="1"/>
            <a:stCxn id="10277" idx="3"/>
            <a:endCxn id="10279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stCxn id="10278" idx="1"/>
            <a:endCxn id="10277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5"/>
          <p:cNvCxnSpPr>
            <a:cxnSpLocks noChangeShapeType="1"/>
            <a:stCxn id="10283" idx="0"/>
            <a:endCxn id="10278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AutoShape 76"/>
          <p:cNvCxnSpPr>
            <a:cxnSpLocks noChangeShapeType="1"/>
            <a:stCxn id="10297" idx="7"/>
            <a:endCxn id="10278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77"/>
          <p:cNvCxnSpPr>
            <a:cxnSpLocks noChangeShapeType="1"/>
            <a:stCxn id="10282" idx="0"/>
            <a:endCxn id="10280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78"/>
          <p:cNvCxnSpPr>
            <a:cxnSpLocks noChangeShapeType="1"/>
            <a:stCxn id="10281" idx="0"/>
            <a:endCxn id="10280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AutoShape 79"/>
          <p:cNvCxnSpPr>
            <a:cxnSpLocks noChangeShapeType="1"/>
            <a:stCxn id="10292" idx="7"/>
            <a:endCxn id="10279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AutoShape 80"/>
          <p:cNvCxnSpPr>
            <a:cxnSpLocks noChangeShapeType="1"/>
            <a:stCxn id="10280" idx="1"/>
            <a:endCxn id="10279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2" name="Oval 81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93" name="Rectangle 82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4" name="Rectangle 83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95" name="AutoShape 84"/>
          <p:cNvCxnSpPr>
            <a:cxnSpLocks noChangeShapeType="1"/>
            <a:stCxn id="10294" idx="0"/>
            <a:endCxn id="10292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AutoShape 85"/>
          <p:cNvCxnSpPr>
            <a:cxnSpLocks noChangeShapeType="1"/>
            <a:stCxn id="10293" idx="0"/>
            <a:endCxn id="10292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97" name="Oval 86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8" name="Rectangle 87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9" name="Rectangle 88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300" name="AutoShape 89"/>
          <p:cNvCxnSpPr>
            <a:cxnSpLocks noChangeShapeType="1"/>
            <a:stCxn id="10299" idx="0"/>
            <a:endCxn id="10297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01" name="AutoShape 90"/>
          <p:cNvCxnSpPr>
            <a:cxnSpLocks noChangeShapeType="1"/>
            <a:stCxn id="10298" idx="0"/>
            <a:endCxn id="10297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02" name="Text Box 91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10303" name="Text Box 92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10304" name="AutoShape 96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624FB5AF-FAF9-F54F-932D-7E5A000F3D31}"/>
              </a:ext>
            </a:extLst>
          </p:cNvPr>
          <p:cNvSpPr/>
          <p:nvPr/>
        </p:nvSpPr>
        <p:spPr bwMode="auto">
          <a:xfrm>
            <a:off x="6736316" y="2566193"/>
            <a:ext cx="466725" cy="265113"/>
          </a:xfrm>
          <a:prstGeom prst="lef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1690D-18BA-EA45-ABAC-1C80BD7B9124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 (cont. 1)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1519" y="1723360"/>
            <a:ext cx="38862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We consider the case where the key </a:t>
            </a:r>
            <a:r>
              <a:rPr lang="en-US" sz="2800" b="1" i="1" dirty="0">
                <a:latin typeface="Times New Roman" charset="0"/>
              </a:rPr>
              <a:t>k</a:t>
            </a:r>
            <a:r>
              <a:rPr lang="en-US" sz="2800" dirty="0">
                <a:latin typeface="Tahoma" charset="0"/>
              </a:rPr>
              <a:t> to be removed is stored at a node </a:t>
            </a:r>
            <a:r>
              <a:rPr lang="en-US" sz="2800" b="1" i="1" dirty="0">
                <a:latin typeface="Times New Roman" charset="0"/>
              </a:rPr>
              <a:t>v</a:t>
            </a:r>
            <a:r>
              <a:rPr lang="en-US" sz="2800" dirty="0">
                <a:latin typeface="Tahoma" charset="0"/>
              </a:rPr>
              <a:t> whose children are both internal</a:t>
            </a:r>
            <a:endParaRPr lang="en-US" sz="2400" dirty="0">
              <a:latin typeface="Tahoma" charset="0"/>
            </a:endParaRPr>
          </a:p>
          <a:p>
            <a:pPr marL="0" indent="0" eaLnBrk="1" hangingPunct="1">
              <a:buNone/>
            </a:pPr>
            <a:endParaRPr lang="en-US" sz="4000" dirty="0">
              <a:latin typeface="Tahoma" charset="0"/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1690D-18BA-EA45-ABAC-1C80BD7B9124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 (cont. 2)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33425" y="1744662"/>
            <a:ext cx="3886200" cy="4114800"/>
          </a:xfrm>
        </p:spPr>
        <p:txBody>
          <a:bodyPr/>
          <a:lstStyle/>
          <a:p>
            <a:pPr lvl="1" eaLnBrk="1" hangingPunct="1"/>
            <a:r>
              <a:rPr lang="en-US" sz="2000" dirty="0">
                <a:latin typeface="Tahoma" charset="0"/>
              </a:rPr>
              <a:t>we find the internal node </a:t>
            </a:r>
            <a:r>
              <a:rPr lang="en-US" sz="2000" b="1" i="1" dirty="0">
                <a:latin typeface="Times New Roman" charset="0"/>
              </a:rPr>
              <a:t>w </a:t>
            </a:r>
            <a:r>
              <a:rPr lang="en-US" sz="2000" dirty="0">
                <a:latin typeface="Tahoma" charset="0"/>
              </a:rPr>
              <a:t>that follows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in an inorder traversal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copy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into node </a:t>
            </a:r>
            <a:r>
              <a:rPr lang="en-US" sz="2000" b="1" i="1" dirty="0">
                <a:latin typeface="Times New Roman" charset="0"/>
              </a:rPr>
              <a:t>v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remove node </a:t>
            </a:r>
            <a:r>
              <a:rPr lang="en-US" sz="2000" b="1" i="1" dirty="0">
                <a:latin typeface="Times New Roman" charset="0"/>
              </a:rPr>
              <a:t>w </a:t>
            </a:r>
            <a:r>
              <a:rPr lang="en-US" sz="2000" dirty="0">
                <a:latin typeface="Tahoma" charset="0"/>
              </a:rPr>
              <a:t>and its left child </a:t>
            </a:r>
            <a:r>
              <a:rPr lang="en-US" sz="2000" b="1" i="1" dirty="0">
                <a:latin typeface="Times New Roman" charset="0"/>
              </a:rPr>
              <a:t>z </a:t>
            </a:r>
            <a:r>
              <a:rPr lang="en-US" sz="2000" dirty="0">
                <a:latin typeface="Tahoma" charset="0"/>
              </a:rPr>
              <a:t>(which must be a leaf) by means of operation </a:t>
            </a:r>
            <a:r>
              <a:rPr lang="en-US" sz="2000" b="1" dirty="0" err="1">
                <a:solidFill>
                  <a:schemeClr val="tx2"/>
                </a:solidFill>
                <a:latin typeface="Courier" pitchFamily="2" charset="0"/>
              </a:rPr>
              <a:t>removeExternal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i="1" dirty="0">
                <a:latin typeface="Courier" pitchFamily="2" charset="0"/>
              </a:rPr>
              <a:t>z</a:t>
            </a:r>
            <a:r>
              <a:rPr lang="en-US" sz="2000" b="1" dirty="0">
                <a:latin typeface="Courier" pitchFamily="2" charset="0"/>
              </a:rPr>
              <a:t>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remove 3</a:t>
            </a:r>
          </a:p>
          <a:p>
            <a:pPr eaLnBrk="1" hangingPunct="1"/>
            <a:endParaRPr lang="en-US" sz="3600" dirty="0">
              <a:latin typeface="Tahoma" charset="0"/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02" name="Oval 48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303" name="Oval 49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304" name="Oval 50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305" name="Oval 51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306" name="Rectangle 52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7" name="AutoShape 53"/>
          <p:cNvCxnSpPr>
            <a:cxnSpLocks noChangeShapeType="1"/>
            <a:stCxn id="11302" idx="3"/>
            <a:endCxn id="11304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54"/>
          <p:cNvCxnSpPr>
            <a:cxnSpLocks noChangeShapeType="1"/>
            <a:stCxn id="11303" idx="3"/>
            <a:endCxn id="11302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55"/>
          <p:cNvCxnSpPr>
            <a:cxnSpLocks noChangeShapeType="1"/>
            <a:stCxn id="11326" idx="0"/>
            <a:endCxn id="11303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56"/>
          <p:cNvCxnSpPr>
            <a:cxnSpLocks noChangeShapeType="1"/>
            <a:stCxn id="11319" idx="0"/>
            <a:endCxn id="11305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57"/>
          <p:cNvCxnSpPr>
            <a:cxnSpLocks noChangeShapeType="1"/>
            <a:stCxn id="11306" idx="0"/>
            <a:endCxn id="11305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58"/>
          <p:cNvCxnSpPr>
            <a:cxnSpLocks noChangeShapeType="1"/>
            <a:stCxn id="11314" idx="7"/>
            <a:endCxn id="11304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AutoShape 59"/>
          <p:cNvCxnSpPr>
            <a:cxnSpLocks noChangeShapeType="1"/>
            <a:stCxn id="11305" idx="1"/>
            <a:endCxn id="11304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14" name="Oval 60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315" name="Rectangle 61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16" name="Rectangle 62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17" name="AutoShape 63"/>
          <p:cNvCxnSpPr>
            <a:cxnSpLocks noChangeShapeType="1"/>
            <a:stCxn id="11316" idx="0"/>
            <a:endCxn id="11314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64"/>
          <p:cNvCxnSpPr>
            <a:cxnSpLocks noChangeShapeType="1"/>
            <a:stCxn id="11315" idx="0"/>
            <a:endCxn id="11314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19" name="Rectangle 67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321" name="Oval 73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322" name="Rectangle 74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3" name="Rectangle 75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4" name="AutoShape 76"/>
          <p:cNvCxnSpPr>
            <a:cxnSpLocks noChangeShapeType="1"/>
            <a:stCxn id="11323" idx="0"/>
            <a:endCxn id="11321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77"/>
          <p:cNvCxnSpPr>
            <a:cxnSpLocks noChangeShapeType="1"/>
            <a:stCxn id="11322" idx="0"/>
            <a:endCxn id="11321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6" name="Rectangle 78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7" name="AutoShape 79"/>
          <p:cNvCxnSpPr>
            <a:cxnSpLocks noChangeShapeType="1"/>
            <a:stCxn id="11321" idx="1"/>
            <a:endCxn id="11302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69793D1-248A-FF40-93A8-2F3FE9B7035D}"/>
              </a:ext>
            </a:extLst>
          </p:cNvPr>
          <p:cNvSpPr/>
          <p:nvPr/>
        </p:nvSpPr>
        <p:spPr bwMode="auto">
          <a:xfrm>
            <a:off x="6370638" y="1057584"/>
            <a:ext cx="296862" cy="601662"/>
          </a:xfrm>
          <a:prstGeom prst="down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E2F057C-0C14-1B43-ADD7-18168253DAD9}"/>
              </a:ext>
            </a:extLst>
          </p:cNvPr>
          <p:cNvSpPr/>
          <p:nvPr/>
        </p:nvSpPr>
        <p:spPr bwMode="auto">
          <a:xfrm>
            <a:off x="5365750" y="3278613"/>
            <a:ext cx="619125" cy="244474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2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652FA0-C6BB-3745-AB7D-0E7F099C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Performance of a Binary Search Tree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3DA9D20-5BA5-8744-9418-94D022186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11.1.4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CF64-8024-084D-8269-F916F4D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5C37-5AAA-8F47-A7A9-2D29F98DE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D7AA-75E1-6F4F-BA2A-C370526490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19990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8CBAF1-15F7-D046-840C-7E5693E7F90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  <a:endParaRPr lang="en-US" sz="400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3733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an ordered map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items implemented by means of a binary search tree of height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the space used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methods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</a:rPr>
              <a:t>get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</a:rPr>
              <a:t>put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dirty="0">
                <a:solidFill>
                  <a:schemeClr val="tx2"/>
                </a:solidFill>
                <a:latin typeface="Courier" pitchFamily="2" charset="0"/>
              </a:rPr>
              <a:t>remove</a:t>
            </a:r>
            <a:r>
              <a:rPr lang="en-US" sz="2000" dirty="0">
                <a:latin typeface="Tahoma" charset="0"/>
              </a:rPr>
              <a:t> take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height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ahoma" charset="0"/>
              </a:rPr>
              <a:t> is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in the worst case and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(log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in the best case</a:t>
            </a:r>
          </a:p>
        </p:txBody>
      </p:sp>
      <p:grpSp>
        <p:nvGrpSpPr>
          <p:cNvPr id="12294" name="Group 99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5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2326" name="AutoShape 9"/>
            <p:cNvCxnSpPr>
              <a:cxnSpLocks noChangeShapeType="1"/>
              <a:stCxn id="12343" idx="3"/>
              <a:endCxn id="12345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7" name="AutoShape 10"/>
            <p:cNvCxnSpPr>
              <a:cxnSpLocks noChangeShapeType="1"/>
              <a:stCxn id="12325" idx="3"/>
              <a:endCxn id="1234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8" name="AutoShape 11"/>
            <p:cNvCxnSpPr>
              <a:cxnSpLocks noChangeShapeType="1"/>
              <a:stCxn id="12344" idx="0"/>
              <a:endCxn id="12325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9" name="AutoShape 12"/>
            <p:cNvCxnSpPr>
              <a:cxnSpLocks noChangeShapeType="1"/>
              <a:stCxn id="12350" idx="7"/>
              <a:endCxn id="12341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0" name="AutoShape 13"/>
            <p:cNvCxnSpPr>
              <a:cxnSpLocks noChangeShapeType="1"/>
              <a:stCxn id="12349" idx="0"/>
              <a:endCxn id="12341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1" name="AutoShape 14"/>
            <p:cNvCxnSpPr>
              <a:cxnSpLocks noChangeShapeType="1"/>
              <a:stCxn id="12342" idx="0"/>
              <a:endCxn id="12345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2" name="AutoShape 15"/>
            <p:cNvCxnSpPr>
              <a:cxnSpLocks noChangeShapeType="1"/>
              <a:stCxn id="12341" idx="7"/>
              <a:endCxn id="12345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3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9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50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</p:grpSp>
        <p:grpSp>
          <p:nvGrpSpPr>
            <p:cNvPr id="12334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7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48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5" name="AutoShape 24"/>
            <p:cNvCxnSpPr>
              <a:cxnSpLocks noChangeShapeType="1"/>
              <a:stCxn id="12348" idx="0"/>
              <a:endCxn id="12350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25"/>
            <p:cNvCxnSpPr>
              <a:cxnSpLocks noChangeShapeType="1"/>
              <a:stCxn id="12347" idx="0"/>
              <a:endCxn id="12350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7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5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6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2338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3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4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9" name="AutoShape 35"/>
            <p:cNvCxnSpPr>
              <a:cxnSpLocks noChangeShapeType="1"/>
              <a:stCxn id="12346" idx="0"/>
              <a:endCxn id="12343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40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41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2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2295" name="Oval 70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2296" name="AutoShape 71"/>
          <p:cNvCxnSpPr>
            <a:cxnSpLocks noChangeShapeType="1"/>
            <a:stCxn id="12295" idx="3"/>
            <a:endCxn id="12298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72"/>
          <p:cNvCxnSpPr>
            <a:cxnSpLocks noChangeShapeType="1"/>
            <a:stCxn id="12311" idx="1"/>
            <a:endCxn id="12295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298" name="Oval 73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299" name="Oval 74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0" name="Rectangle 75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1" name="Rectangle 76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2" name="AutoShape 77"/>
          <p:cNvCxnSpPr>
            <a:cxnSpLocks noChangeShapeType="1"/>
            <a:stCxn id="12301" idx="0"/>
            <a:endCxn id="12299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78"/>
          <p:cNvCxnSpPr>
            <a:cxnSpLocks noChangeShapeType="1"/>
            <a:stCxn id="12300" idx="0"/>
            <a:endCxn id="12299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79"/>
          <p:cNvCxnSpPr>
            <a:cxnSpLocks noChangeShapeType="1"/>
            <a:stCxn id="12306" idx="7"/>
            <a:endCxn id="12298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80"/>
          <p:cNvCxnSpPr>
            <a:cxnSpLocks noChangeShapeType="1"/>
            <a:stCxn id="12299" idx="1"/>
            <a:endCxn id="12298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6" name="Oval 81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7" name="Rectangle 82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8" name="Rectangle 83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9" name="AutoShape 84"/>
          <p:cNvCxnSpPr>
            <a:cxnSpLocks noChangeShapeType="1"/>
            <a:stCxn id="12308" idx="0"/>
            <a:endCxn id="12306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85"/>
          <p:cNvCxnSpPr>
            <a:cxnSpLocks noChangeShapeType="1"/>
            <a:stCxn id="12307" idx="0"/>
            <a:endCxn id="12306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1" name="Oval 86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2" name="Oval 87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3" name="Rectangle 88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14" name="Rectangle 89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15" name="AutoShape 90"/>
          <p:cNvCxnSpPr>
            <a:cxnSpLocks noChangeShapeType="1"/>
            <a:stCxn id="12314" idx="0"/>
            <a:endCxn id="12312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91"/>
          <p:cNvCxnSpPr>
            <a:cxnSpLocks noChangeShapeType="1"/>
            <a:stCxn id="12313" idx="0"/>
            <a:endCxn id="12312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92"/>
          <p:cNvCxnSpPr>
            <a:cxnSpLocks noChangeShapeType="1"/>
            <a:stCxn id="12319" idx="7"/>
            <a:endCxn id="12311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93"/>
          <p:cNvCxnSpPr>
            <a:cxnSpLocks noChangeShapeType="1"/>
            <a:stCxn id="12312" idx="1"/>
            <a:endCxn id="12311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9" name="Oval 94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20" name="Rectangle 95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21" name="Rectangle 96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22" name="AutoShape 97"/>
          <p:cNvCxnSpPr>
            <a:cxnSpLocks noChangeShapeType="1"/>
            <a:stCxn id="12321" idx="0"/>
            <a:endCxn id="12319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98"/>
          <p:cNvCxnSpPr>
            <a:cxnSpLocks noChangeShapeType="1"/>
            <a:stCxn id="12320" idx="0"/>
            <a:endCxn id="12319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24" name="Date Placeholder 6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Binary Search 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8CBAF1-15F7-D046-840C-7E5693E7F905}" type="slidenum">
              <a:rPr lang="en-US" sz="1400"/>
              <a:pPr eaLnBrk="1" hangingPunct="1"/>
              <a:t>15</a:t>
            </a:fld>
            <a:endParaRPr lang="en-US" sz="1400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  <a:endParaRPr lang="en-US" sz="4000">
              <a:latin typeface="Tahoma" charset="0"/>
            </a:endParaRPr>
          </a:p>
        </p:txBody>
      </p:sp>
      <p:sp>
        <p:nvSpPr>
          <p:cNvPr id="12324" name="Date Placeholder 6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325002-4157-AF44-8750-270265D2B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91819"/>
              </p:ext>
            </p:extLst>
          </p:nvPr>
        </p:nvGraphicFramePr>
        <p:xfrm>
          <a:off x="1439382" y="1981200"/>
          <a:ext cx="6265235" cy="35483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0739">
                  <a:extLst>
                    <a:ext uri="{9D8B030D-6E8A-4147-A177-3AD203B41FA5}">
                      <a16:colId xmlns:a16="http://schemas.microsoft.com/office/drawing/2014/main" val="565410874"/>
                    </a:ext>
                  </a:extLst>
                </a:gridCol>
                <a:gridCol w="1914496">
                  <a:extLst>
                    <a:ext uri="{9D8B030D-6E8A-4147-A177-3AD203B41FA5}">
                      <a16:colId xmlns:a16="http://schemas.microsoft.com/office/drawing/2014/main" val="1769211070"/>
                    </a:ext>
                  </a:extLst>
                </a:gridCol>
              </a:tblGrid>
              <a:tr h="667307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434"/>
                  </a:ext>
                </a:extLst>
              </a:tr>
              <a:tr h="3866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size, </a:t>
                      </a:r>
                      <a:r>
                        <a:rPr lang="en-US" b="1" dirty="0" err="1">
                          <a:latin typeface="Courier" pitchFamily="2" charset="0"/>
                        </a:rPr>
                        <a:t>isEmpty</a:t>
                      </a:r>
                      <a:r>
                        <a:rPr lang="en-US" b="1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917881"/>
                  </a:ext>
                </a:extLst>
              </a:tr>
              <a:tr h="3866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get, put, remove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O(h)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52644"/>
                  </a:ext>
                </a:extLst>
              </a:tr>
              <a:tr h="386615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firstEntry</a:t>
                      </a:r>
                      <a:r>
                        <a:rPr lang="en-US" b="1" dirty="0">
                          <a:latin typeface="Courier" pitchFamily="2" charset="0"/>
                        </a:rPr>
                        <a:t>, </a:t>
                      </a:r>
                      <a:r>
                        <a:rPr lang="en-US" b="1" dirty="0" err="1">
                          <a:latin typeface="Courier" pitchFamily="2" charset="0"/>
                        </a:rPr>
                        <a:t>lastEntry</a:t>
                      </a:r>
                      <a:r>
                        <a:rPr lang="en-US" b="1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O(h)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63441"/>
                  </a:ext>
                </a:extLst>
              </a:tr>
              <a:tr h="667307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ceilingEntry</a:t>
                      </a:r>
                      <a:r>
                        <a:rPr lang="en-US" b="1" dirty="0">
                          <a:latin typeface="Courier" pitchFamily="2" charset="0"/>
                        </a:rPr>
                        <a:t>, </a:t>
                      </a:r>
                      <a:r>
                        <a:rPr lang="en-US" b="1" dirty="0" err="1">
                          <a:latin typeface="Courier" pitchFamily="2" charset="0"/>
                        </a:rPr>
                        <a:t>floorEntry</a:t>
                      </a:r>
                      <a:r>
                        <a:rPr lang="en-US" b="1" dirty="0">
                          <a:latin typeface="Courier" pitchFamily="2" charset="0"/>
                        </a:rPr>
                        <a:t>, </a:t>
                      </a:r>
                      <a:r>
                        <a:rPr lang="en-US" b="1" dirty="0" err="1">
                          <a:latin typeface="Courier" pitchFamily="2" charset="0"/>
                        </a:rPr>
                        <a:t>lowerEntry</a:t>
                      </a:r>
                      <a:r>
                        <a:rPr lang="en-US" b="1" dirty="0">
                          <a:latin typeface="Courier" pitchFamily="2" charset="0"/>
                        </a:rPr>
                        <a:t>, </a:t>
                      </a:r>
                      <a:r>
                        <a:rPr lang="en-US" b="1" dirty="0" err="1">
                          <a:latin typeface="Courier" pitchFamily="2" charset="0"/>
                        </a:rPr>
                        <a:t>higherEntry</a:t>
                      </a:r>
                      <a:r>
                        <a:rPr lang="en-US" b="1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O(h)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58943"/>
                  </a:ext>
                </a:extLst>
              </a:tr>
              <a:tr h="3866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submap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O(s + 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51176"/>
                  </a:ext>
                </a:extLst>
              </a:tr>
              <a:tr h="667307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entrySet</a:t>
                      </a:r>
                      <a:r>
                        <a:rPr lang="en-US" b="1" dirty="0">
                          <a:latin typeface="Courier" pitchFamily="2" charset="0"/>
                        </a:rPr>
                        <a:t>, </a:t>
                      </a:r>
                      <a:r>
                        <a:rPr lang="en-US" b="1" dirty="0" err="1">
                          <a:latin typeface="Courier" pitchFamily="2" charset="0"/>
                        </a:rPr>
                        <a:t>keySet</a:t>
                      </a:r>
                      <a:r>
                        <a:rPr lang="en-US" b="1" dirty="0">
                          <a:latin typeface="Courier" pitchFamily="2" charset="0"/>
                        </a:rPr>
                        <a:t>,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8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942777-815B-254E-B8F8-6CFE94019D8C}"/>
              </a:ext>
            </a:extLst>
          </p:cNvPr>
          <p:cNvSpPr txBox="1"/>
          <p:nvPr/>
        </p:nvSpPr>
        <p:spPr>
          <a:xfrm>
            <a:off x="3124200" y="5867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 = height of tree</a:t>
            </a:r>
          </a:p>
        </p:txBody>
      </p:sp>
    </p:spTree>
    <p:extLst>
      <p:ext uri="{BB962C8B-B14F-4D97-AF65-F5344CB8AC3E}">
        <p14:creationId xmlns:p14="http://schemas.microsoft.com/office/powerpoint/2010/main" val="90803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652FA0-C6BB-3745-AB7D-0E7F099C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within a Binary Search Tree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3DA9D20-5BA5-8744-9418-94D022186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CF64-8024-084D-8269-F916F4D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5C37-5AAA-8F47-A7A9-2D29F98DE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D7AA-75E1-6F4F-BA2A-C370526490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6839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  <a:endParaRPr lang="en-US" sz="4000">
              <a:latin typeface="Tahoma" charset="0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</a:t>
            </a:r>
            <a:r>
              <a:rPr lang="en-US" sz="2400" b="1" dirty="0">
                <a:latin typeface="Tahoma" charset="0"/>
              </a:rPr>
              <a:t>binary search tree </a:t>
            </a:r>
            <a:r>
              <a:rPr lang="en-US" sz="2400" dirty="0">
                <a:latin typeface="Tahoma" charset="0"/>
              </a:rPr>
              <a:t>is a binary tree storing keys (or key-value entries) at its internal nodes and satisfying the following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, and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be three nodes such that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 is in the left subtree of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and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is in the right subtree of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. We have 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External nodes do not store items</a:t>
            </a:r>
            <a:endParaRPr lang="en-US" dirty="0">
              <a:latin typeface="Tahoma" charset="0"/>
            </a:endParaRPr>
          </a:p>
        </p:txBody>
      </p:sp>
      <p:sp>
        <p:nvSpPr>
          <p:cNvPr id="4105" name="Date Placeholder 3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63A081-D3D3-434E-8740-3E4ED00B00A8}" type="slidenum">
              <a:rPr lang="en-US" sz="1400"/>
              <a:pPr eaLnBrk="1" hangingPunct="1"/>
              <a:t>3</a:t>
            </a:fld>
            <a:endParaRPr lang="en-US" sz="1400"/>
          </a:p>
        </p:txBody>
      </p:sp>
      <p:grpSp>
        <p:nvGrpSpPr>
          <p:cNvPr id="4104" name="Group 5"/>
          <p:cNvGrpSpPr>
            <a:grpSpLocks/>
          </p:cNvGrpSpPr>
          <p:nvPr/>
        </p:nvGrpSpPr>
        <p:grpSpPr bwMode="auto">
          <a:xfrm>
            <a:off x="2590800" y="4321175"/>
            <a:ext cx="3962400" cy="1812925"/>
            <a:chOff x="2953" y="2544"/>
            <a:chExt cx="2496" cy="1142"/>
          </a:xfrm>
        </p:grpSpPr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411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13" name="AutoShape 13"/>
            <p:cNvCxnSpPr>
              <a:cxnSpLocks noChangeShapeType="1"/>
              <a:stCxn id="4106" idx="3"/>
              <a:endCxn id="410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4"/>
            <p:cNvCxnSpPr>
              <a:cxnSpLocks noChangeShapeType="1"/>
              <a:stCxn id="4107" idx="1"/>
              <a:endCxn id="410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5"/>
            <p:cNvCxnSpPr>
              <a:cxnSpLocks noChangeShapeType="1"/>
              <a:stCxn id="4112" idx="0"/>
              <a:endCxn id="410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16"/>
            <p:cNvCxnSpPr>
              <a:cxnSpLocks noChangeShapeType="1"/>
              <a:stCxn id="4126" idx="7"/>
              <a:endCxn id="410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17"/>
            <p:cNvCxnSpPr>
              <a:cxnSpLocks noChangeShapeType="1"/>
              <a:stCxn id="4111" idx="0"/>
              <a:endCxn id="410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18"/>
            <p:cNvCxnSpPr>
              <a:cxnSpLocks noChangeShapeType="1"/>
              <a:stCxn id="4110" idx="0"/>
              <a:endCxn id="410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AutoShape 19"/>
            <p:cNvCxnSpPr>
              <a:cxnSpLocks noChangeShapeType="1"/>
              <a:stCxn id="4121" idx="7"/>
              <a:endCxn id="410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0" name="AutoShape 20"/>
            <p:cNvCxnSpPr>
              <a:cxnSpLocks noChangeShapeType="1"/>
              <a:stCxn id="4109" idx="1"/>
              <a:endCxn id="410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412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4" name="AutoShape 24"/>
            <p:cNvCxnSpPr>
              <a:cxnSpLocks noChangeShapeType="1"/>
              <a:stCxn id="4123" idx="0"/>
              <a:endCxn id="412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5"/>
            <p:cNvCxnSpPr>
              <a:cxnSpLocks noChangeShapeType="1"/>
              <a:stCxn id="4122" idx="0"/>
              <a:endCxn id="412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12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9" name="AutoShape 29"/>
            <p:cNvCxnSpPr>
              <a:cxnSpLocks noChangeShapeType="1"/>
              <a:stCxn id="4128" idx="0"/>
              <a:endCxn id="412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0" name="AutoShape 30"/>
            <p:cNvCxnSpPr>
              <a:cxnSpLocks noChangeShapeType="1"/>
              <a:stCxn id="4127" idx="0"/>
              <a:endCxn id="412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7162800" y="222250"/>
          <a:ext cx="1562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Clip" r:id="rId3" imgW="1867680" imgH="1828440" progId="MS_ClipArt_Gallery.2">
                  <p:embed/>
                </p:oleObj>
              </mc:Choice>
              <mc:Fallback>
                <p:oleObj name="Clip" r:id="rId3" imgW="1867680" imgH="182844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2250"/>
                        <a:ext cx="15621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  <a:endParaRPr lang="en-US" sz="4000">
              <a:latin typeface="Tahoma" charset="0"/>
            </a:endParaRP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An </a:t>
            </a:r>
            <a:r>
              <a:rPr lang="en-US" sz="2800" b="1" dirty="0">
                <a:latin typeface="Tahoma" charset="0"/>
              </a:rPr>
              <a:t>inorder</a:t>
            </a:r>
            <a:r>
              <a:rPr lang="en-US" sz="2800" dirty="0">
                <a:latin typeface="Tahoma" charset="0"/>
              </a:rPr>
              <a:t> traversal of a binary search trees visits the keys in increasing order</a:t>
            </a:r>
          </a:p>
        </p:txBody>
      </p:sp>
      <p:sp>
        <p:nvSpPr>
          <p:cNvPr id="4105" name="Date Placeholder 3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63A081-D3D3-434E-8740-3E4ED00B00A8}" type="slidenum">
              <a:rPr lang="en-US" sz="1400"/>
              <a:pPr eaLnBrk="1" hangingPunct="1"/>
              <a:t>4</a:t>
            </a:fld>
            <a:endParaRPr lang="en-US" sz="1400"/>
          </a:p>
        </p:txBody>
      </p:sp>
      <p:grpSp>
        <p:nvGrpSpPr>
          <p:cNvPr id="4104" name="Group 5"/>
          <p:cNvGrpSpPr>
            <a:grpSpLocks/>
          </p:cNvGrpSpPr>
          <p:nvPr/>
        </p:nvGrpSpPr>
        <p:grpSpPr bwMode="auto">
          <a:xfrm>
            <a:off x="2554398" y="3276600"/>
            <a:ext cx="3962400" cy="1812925"/>
            <a:chOff x="2953" y="2544"/>
            <a:chExt cx="2496" cy="1142"/>
          </a:xfrm>
        </p:grpSpPr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411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13" name="AutoShape 13"/>
            <p:cNvCxnSpPr>
              <a:cxnSpLocks noChangeShapeType="1"/>
              <a:stCxn id="4106" idx="3"/>
              <a:endCxn id="410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4"/>
            <p:cNvCxnSpPr>
              <a:cxnSpLocks noChangeShapeType="1"/>
              <a:stCxn id="4107" idx="1"/>
              <a:endCxn id="410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5"/>
            <p:cNvCxnSpPr>
              <a:cxnSpLocks noChangeShapeType="1"/>
              <a:stCxn id="4112" idx="0"/>
              <a:endCxn id="410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16"/>
            <p:cNvCxnSpPr>
              <a:cxnSpLocks noChangeShapeType="1"/>
              <a:stCxn id="4126" idx="7"/>
              <a:endCxn id="410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17"/>
            <p:cNvCxnSpPr>
              <a:cxnSpLocks noChangeShapeType="1"/>
              <a:stCxn id="4111" idx="0"/>
              <a:endCxn id="410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18"/>
            <p:cNvCxnSpPr>
              <a:cxnSpLocks noChangeShapeType="1"/>
              <a:stCxn id="4110" idx="0"/>
              <a:endCxn id="410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AutoShape 19"/>
            <p:cNvCxnSpPr>
              <a:cxnSpLocks noChangeShapeType="1"/>
              <a:stCxn id="4121" idx="7"/>
              <a:endCxn id="410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0" name="AutoShape 20"/>
            <p:cNvCxnSpPr>
              <a:cxnSpLocks noChangeShapeType="1"/>
              <a:stCxn id="4109" idx="1"/>
              <a:endCxn id="410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 dirty="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412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4" name="AutoShape 24"/>
            <p:cNvCxnSpPr>
              <a:cxnSpLocks noChangeShapeType="1"/>
              <a:stCxn id="4123" idx="0"/>
              <a:endCxn id="412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5"/>
            <p:cNvCxnSpPr>
              <a:cxnSpLocks noChangeShapeType="1"/>
              <a:stCxn id="4122" idx="0"/>
              <a:endCxn id="412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12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9" name="AutoShape 29"/>
            <p:cNvCxnSpPr>
              <a:cxnSpLocks noChangeShapeType="1"/>
              <a:stCxn id="4128" idx="0"/>
              <a:endCxn id="412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0" name="AutoShape 30"/>
            <p:cNvCxnSpPr>
              <a:cxnSpLocks noChangeShapeType="1"/>
              <a:stCxn id="4127" idx="0"/>
              <a:endCxn id="412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7162800" y="222250"/>
          <a:ext cx="1562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Clip" r:id="rId3" imgW="1867680" imgH="1828440" progId="MS_ClipArt_Gallery.2">
                  <p:embed/>
                </p:oleObj>
              </mc:Choice>
              <mc:Fallback>
                <p:oleObj name="Clip" r:id="rId3" imgW="1867680" imgH="1828440" progId="MS_ClipArt_Gallery.2">
                  <p:embed/>
                  <p:pic>
                    <p:nvPicPr>
                      <p:cNvPr id="409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2250"/>
                        <a:ext cx="15621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1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E40DF1-164B-884F-80B2-38DC10ABDC2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  <a:endParaRPr lang="en-US" sz="4000">
              <a:latin typeface="Tahoma" charset="0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4850" y="1676400"/>
            <a:ext cx="363855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search for a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, we trace a downward path starting at the root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next node visited depends on the comparison of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with the key of the current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we reach a leaf, the key is not found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dirty="0">
                <a:latin typeface="Tahoma" charset="0"/>
                <a:sym typeface="Symbol" charset="0"/>
              </a:rPr>
              <a:t>4</a:t>
            </a:r>
            <a:r>
              <a:rPr lang="en-US" sz="2000" dirty="0">
                <a:latin typeface="Tahoma" charset="0"/>
              </a:rPr>
              <a:t>):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Call </a:t>
            </a:r>
            <a:r>
              <a:rPr lang="en-US" sz="1800" dirty="0" err="1">
                <a:latin typeface="Tahoma" charset="0"/>
              </a:rPr>
              <a:t>TreeSearch</a:t>
            </a:r>
            <a:r>
              <a:rPr lang="en-US" sz="1800" dirty="0">
                <a:latin typeface="Tahoma" charset="0"/>
              </a:rPr>
              <a:t>(4,root)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algorithms for nearest neighbor queries are similar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4648200" y="1524000"/>
            <a:ext cx="41529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T.isExternal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left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{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)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right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sp>
        <p:nvSpPr>
          <p:cNvPr id="8199" name="Oval 1031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8200" name="Oval 1032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8201" name="Oval 1033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8202" name="Oval 1034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8203" name="Rectangle 1035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4" name="Rectangle 1036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5" name="Rectangle 1037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06" name="AutoShape 1038"/>
          <p:cNvCxnSpPr>
            <a:cxnSpLocks noChangeShapeType="1"/>
            <a:stCxn id="8199" idx="3"/>
            <a:endCxn id="8201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39"/>
          <p:cNvCxnSpPr>
            <a:cxnSpLocks noChangeShapeType="1"/>
            <a:stCxn id="8200" idx="1"/>
            <a:endCxn id="8199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40"/>
          <p:cNvCxnSpPr>
            <a:cxnSpLocks noChangeShapeType="1"/>
            <a:stCxn id="8205" idx="0"/>
            <a:endCxn id="8200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41"/>
          <p:cNvCxnSpPr>
            <a:cxnSpLocks noChangeShapeType="1"/>
            <a:stCxn id="8219" idx="7"/>
            <a:endCxn id="8200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2"/>
          <p:cNvCxnSpPr>
            <a:cxnSpLocks noChangeShapeType="1"/>
            <a:stCxn id="8204" idx="0"/>
            <a:endCxn id="8202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3"/>
          <p:cNvCxnSpPr>
            <a:cxnSpLocks noChangeShapeType="1"/>
            <a:stCxn id="8203" idx="0"/>
            <a:endCxn id="8202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4"/>
          <p:cNvCxnSpPr>
            <a:cxnSpLocks noChangeShapeType="1"/>
            <a:stCxn id="8214" idx="7"/>
            <a:endCxn id="8201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5"/>
          <p:cNvCxnSpPr>
            <a:cxnSpLocks noChangeShapeType="1"/>
            <a:stCxn id="8202" idx="1"/>
            <a:endCxn id="8201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Oval 1046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8215" name="Rectangle 1047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16" name="Rectangle 1048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17" name="AutoShape 1049"/>
          <p:cNvCxnSpPr>
            <a:cxnSpLocks noChangeShapeType="1"/>
            <a:stCxn id="8216" idx="0"/>
            <a:endCxn id="8214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1050"/>
          <p:cNvCxnSpPr>
            <a:cxnSpLocks noChangeShapeType="1"/>
            <a:stCxn id="8215" idx="0"/>
            <a:endCxn id="8214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9" name="Oval 1051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8220" name="Rectangle 1052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21" name="Rectangle 1053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22" name="AutoShape 1054"/>
          <p:cNvCxnSpPr>
            <a:cxnSpLocks noChangeShapeType="1"/>
            <a:stCxn id="8221" idx="0"/>
            <a:endCxn id="8219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1055"/>
          <p:cNvCxnSpPr>
            <a:cxnSpLocks noChangeShapeType="1"/>
            <a:stCxn id="8220" idx="0"/>
            <a:endCxn id="8219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4" name="Text Box 1056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8225" name="Text Box 1057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8226" name="Text Box 1058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8227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9883-BFC1-0442-85D3-3DCC8966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Time in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30BE-1EF0-124B-AD14-337B7374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1604-4941-A740-989E-A560336E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146F-DA11-DA49-8EA6-012F4689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1ACE-2813-2740-8C47-D36FA40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DAFAB-811A-EA41-8E94-DC096BDE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7419"/>
            <a:ext cx="7210044" cy="43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652FA0-C6BB-3745-AB7D-0E7F099C8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Insertions and Deletions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3DA9D20-5BA5-8744-9418-94D022186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11.1.2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CF64-8024-084D-8269-F916F4D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5C37-5AAA-8F47-A7A9-2D29F98DE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D7AA-75E1-6F4F-BA2A-C370526490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7503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13B996-1B16-EE4E-A9C1-B8184B0381D2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Insertion 1</a:t>
            </a:r>
            <a:endParaRPr lang="en-US" sz="4000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To perform operation </a:t>
            </a:r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put</a:t>
            </a:r>
            <a:r>
              <a:rPr lang="en-US" sz="2400" b="1" dirty="0">
                <a:latin typeface="Courier" pitchFamily="2" charset="0"/>
              </a:rPr>
              <a:t>(k, o), </a:t>
            </a:r>
            <a:r>
              <a:rPr lang="en-US" sz="2400" dirty="0">
                <a:latin typeface="Tahoma" charset="0"/>
              </a:rPr>
              <a:t>we search for key k (using </a:t>
            </a:r>
            <a:r>
              <a:rPr lang="en-US" sz="2400" dirty="0" err="1">
                <a:latin typeface="Tahoma" charset="0"/>
              </a:rPr>
              <a:t>TreeSearch</a:t>
            </a:r>
            <a:r>
              <a:rPr lang="en-US" sz="2400" dirty="0">
                <a:latin typeface="Tahoma" charset="0"/>
              </a:rPr>
              <a:t>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Assume k is not already in the tree, and let w be the leaf reached by the search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insert k at node w and expand w into an internal node</a:t>
            </a:r>
          </a:p>
        </p:txBody>
      </p: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50" name="Rectangle 38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51" name="Rectangle 39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52" name="Rectangle 40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53" name="AutoShape 41"/>
          <p:cNvCxnSpPr>
            <a:cxnSpLocks noChangeShapeType="1"/>
            <a:stCxn id="9246" idx="3"/>
            <a:endCxn id="9248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2"/>
          <p:cNvCxnSpPr>
            <a:cxnSpLocks noChangeShapeType="1"/>
            <a:stCxn id="9247" idx="1"/>
            <a:endCxn id="9246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3"/>
          <p:cNvCxnSpPr>
            <a:cxnSpLocks noChangeShapeType="1"/>
            <a:stCxn id="9252" idx="0"/>
            <a:endCxn id="9247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4"/>
          <p:cNvCxnSpPr>
            <a:cxnSpLocks noChangeShapeType="1"/>
            <a:stCxn id="9266" idx="7"/>
            <a:endCxn id="9247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5"/>
          <p:cNvCxnSpPr>
            <a:cxnSpLocks noChangeShapeType="1"/>
            <a:stCxn id="9251" idx="0"/>
            <a:endCxn id="9249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6"/>
          <p:cNvCxnSpPr>
            <a:cxnSpLocks noChangeShapeType="1"/>
            <a:stCxn id="9250" idx="0"/>
            <a:endCxn id="9249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7"/>
          <p:cNvCxnSpPr>
            <a:cxnSpLocks noChangeShapeType="1"/>
            <a:stCxn id="9261" idx="7"/>
            <a:endCxn id="9248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48"/>
          <p:cNvCxnSpPr>
            <a:cxnSpLocks noChangeShapeType="1"/>
            <a:stCxn id="9249" idx="1"/>
            <a:endCxn id="9248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1" name="Oval 49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62" name="Rectangle 50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3" name="Rectangle 51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4" name="AutoShape 52"/>
          <p:cNvCxnSpPr>
            <a:cxnSpLocks noChangeShapeType="1"/>
            <a:stCxn id="9263" idx="0"/>
            <a:endCxn id="9261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3"/>
          <p:cNvCxnSpPr>
            <a:cxnSpLocks noChangeShapeType="1"/>
            <a:stCxn id="9262" idx="0"/>
            <a:endCxn id="9261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6" name="Oval 54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67" name="Rectangle 55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8" name="Rectangle 56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9" name="AutoShape 57"/>
          <p:cNvCxnSpPr>
            <a:cxnSpLocks noChangeShapeType="1"/>
            <a:stCxn id="9268" idx="0"/>
            <a:endCxn id="9266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8"/>
          <p:cNvCxnSpPr>
            <a:cxnSpLocks noChangeShapeType="1"/>
            <a:stCxn id="9267" idx="0"/>
            <a:endCxn id="9266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8" name="Text Box 66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9" name="Text Box 69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13B996-1B16-EE4E-A9C1-B8184B0381D2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Insertion 2</a:t>
            </a:r>
            <a:endParaRPr lang="en-US" sz="4000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Example: insert 5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26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28" name="AutoShape 11"/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2"/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3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/>
          <p:cNvCxnSpPr>
            <a:cxnSpLocks noChangeShapeType="1"/>
            <a:stCxn id="9241" idx="7"/>
            <a:endCxn id="9223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5"/>
          <p:cNvCxnSpPr>
            <a:cxnSpLocks noChangeShapeType="1"/>
            <a:stCxn id="9271" idx="1"/>
            <a:endCxn id="9225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6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36" idx="7"/>
            <a:endCxn id="9224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37" name="Rectangle 20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38" name="Rectangle 21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39" name="AutoShape 22"/>
          <p:cNvCxnSpPr>
            <a:cxnSpLocks noChangeShapeType="1"/>
            <a:stCxn id="9238" idx="0"/>
            <a:endCxn id="9236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7" idx="0"/>
            <a:endCxn id="9236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42" name="Rectangle 25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43" name="Rectangle 26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44" name="AutoShape 27"/>
          <p:cNvCxnSpPr>
            <a:cxnSpLocks noChangeShapeType="1"/>
            <a:stCxn id="9243" idx="0"/>
            <a:endCxn id="9241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42" idx="0"/>
            <a:endCxn id="9241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50" name="Rectangle 38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51" name="Rectangle 39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52" name="Rectangle 40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53" name="AutoShape 41"/>
          <p:cNvCxnSpPr>
            <a:cxnSpLocks noChangeShapeType="1"/>
            <a:stCxn id="9246" idx="3"/>
            <a:endCxn id="9248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2"/>
          <p:cNvCxnSpPr>
            <a:cxnSpLocks noChangeShapeType="1"/>
            <a:stCxn id="9247" idx="1"/>
            <a:endCxn id="9246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3"/>
          <p:cNvCxnSpPr>
            <a:cxnSpLocks noChangeShapeType="1"/>
            <a:stCxn id="9252" idx="0"/>
            <a:endCxn id="9247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4"/>
          <p:cNvCxnSpPr>
            <a:cxnSpLocks noChangeShapeType="1"/>
            <a:stCxn id="9266" idx="7"/>
            <a:endCxn id="9247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5"/>
          <p:cNvCxnSpPr>
            <a:cxnSpLocks noChangeShapeType="1"/>
            <a:stCxn id="9251" idx="0"/>
            <a:endCxn id="9249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6"/>
          <p:cNvCxnSpPr>
            <a:cxnSpLocks noChangeShapeType="1"/>
            <a:stCxn id="9250" idx="0"/>
            <a:endCxn id="9249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7"/>
          <p:cNvCxnSpPr>
            <a:cxnSpLocks noChangeShapeType="1"/>
            <a:stCxn id="9261" idx="7"/>
            <a:endCxn id="9248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48"/>
          <p:cNvCxnSpPr>
            <a:cxnSpLocks noChangeShapeType="1"/>
            <a:stCxn id="9249" idx="1"/>
            <a:endCxn id="9248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1" name="Oval 49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62" name="Rectangle 50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3" name="Rectangle 51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4" name="AutoShape 52"/>
          <p:cNvCxnSpPr>
            <a:cxnSpLocks noChangeShapeType="1"/>
            <a:stCxn id="9263" idx="0"/>
            <a:endCxn id="9261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3"/>
          <p:cNvCxnSpPr>
            <a:cxnSpLocks noChangeShapeType="1"/>
            <a:stCxn id="9262" idx="0"/>
            <a:endCxn id="9261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66" name="Oval 54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67" name="Rectangle 55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8" name="Rectangle 56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9" name="AutoShape 57"/>
          <p:cNvCxnSpPr>
            <a:cxnSpLocks noChangeShapeType="1"/>
            <a:stCxn id="9268" idx="0"/>
            <a:endCxn id="9266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8"/>
          <p:cNvCxnSpPr>
            <a:cxnSpLocks noChangeShapeType="1"/>
            <a:stCxn id="9267" idx="0"/>
            <a:endCxn id="9266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71" name="Oval 59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9272" name="Rectangle 60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73" name="Rectangle 61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9274" name="AutoShape 62"/>
          <p:cNvCxnSpPr>
            <a:cxnSpLocks noChangeShapeType="1"/>
            <a:stCxn id="9273" idx="0"/>
            <a:endCxn id="9271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75" name="AutoShape 63"/>
          <p:cNvCxnSpPr>
            <a:cxnSpLocks noChangeShapeType="1"/>
            <a:stCxn id="9272" idx="0"/>
            <a:endCxn id="9271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8" name="Text Box 66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9" name="Text Box 69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0" name="Text Box 70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14575627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5240</TotalTime>
  <Words>778</Words>
  <Application>Microsoft Office PowerPoint</Application>
  <PresentationFormat>On-screen Show (4:3)</PresentationFormat>
  <Paragraphs>224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Courier</vt:lpstr>
      <vt:lpstr>Symbol</vt:lpstr>
      <vt:lpstr>Tahoma</vt:lpstr>
      <vt:lpstr>Times New Roman</vt:lpstr>
      <vt:lpstr>Wingdings</vt:lpstr>
      <vt:lpstr>Blueprint</vt:lpstr>
      <vt:lpstr>Clip</vt:lpstr>
      <vt:lpstr>Binary Search Trees</vt:lpstr>
      <vt:lpstr>Searching within a Binary Search Tree</vt:lpstr>
      <vt:lpstr>Binary Search Trees</vt:lpstr>
      <vt:lpstr>Binary Search Trees</vt:lpstr>
      <vt:lpstr>Search</vt:lpstr>
      <vt:lpstr>Search Time in a Tree</vt:lpstr>
      <vt:lpstr>Insertions and Deletions</vt:lpstr>
      <vt:lpstr>Insertion 1</vt:lpstr>
      <vt:lpstr>Insertion 2</vt:lpstr>
      <vt:lpstr>Deletion</vt:lpstr>
      <vt:lpstr>Deletion (cont. 1)</vt:lpstr>
      <vt:lpstr>Deletion (cont. 2)</vt:lpstr>
      <vt:lpstr>Performance of a Binary Search Tree</vt:lpstr>
      <vt:lpstr>Performance</vt:lpstr>
      <vt:lpstr>Performance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Kimberly Davis</cp:lastModifiedBy>
  <cp:revision>883</cp:revision>
  <cp:lastPrinted>2019-05-15T07:47:07Z</cp:lastPrinted>
  <dcterms:created xsi:type="dcterms:W3CDTF">2002-01-21T02:22:10Z</dcterms:created>
  <dcterms:modified xsi:type="dcterms:W3CDTF">2019-11-26T21:52:11Z</dcterms:modified>
</cp:coreProperties>
</file>