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37" r:id="rId2"/>
    <p:sldId id="316" r:id="rId3"/>
    <p:sldId id="365" r:id="rId4"/>
    <p:sldId id="366" r:id="rId5"/>
    <p:sldId id="317" r:id="rId6"/>
    <p:sldId id="318" r:id="rId7"/>
    <p:sldId id="373" r:id="rId8"/>
    <p:sldId id="372" r:id="rId9"/>
    <p:sldId id="324" r:id="rId10"/>
    <p:sldId id="431" r:id="rId11"/>
    <p:sldId id="370" r:id="rId12"/>
    <p:sldId id="374" r:id="rId13"/>
    <p:sldId id="367" r:id="rId14"/>
    <p:sldId id="325" r:id="rId15"/>
    <p:sldId id="368" r:id="rId16"/>
    <p:sldId id="369" r:id="rId17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ees 8.2 Binary Trees" id="{80FCE806-DA8A-7942-B827-39D6018BBFB9}">
          <p14:sldIdLst>
            <p14:sldId id="337"/>
            <p14:sldId id="316"/>
            <p14:sldId id="365"/>
            <p14:sldId id="366"/>
            <p14:sldId id="317"/>
            <p14:sldId id="318"/>
          </p14:sldIdLst>
        </p14:section>
        <p14:section name="Trees 8.2.1 Binary Tree ADT" id="{92104DD9-DCEF-E240-9041-5BF5A5681072}">
          <p14:sldIdLst>
            <p14:sldId id="373"/>
            <p14:sldId id="372"/>
            <p14:sldId id="324"/>
            <p14:sldId id="431"/>
          </p14:sldIdLst>
        </p14:section>
        <p14:section name="Trees 8.2.2 Properties of Binary Trees" id="{8E48014D-519D-7443-B346-6B003D37202E}">
          <p14:sldIdLst>
            <p14:sldId id="370"/>
            <p14:sldId id="374"/>
            <p14:sldId id="367"/>
            <p14:sldId id="325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63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5" Type="http://schemas.openxmlformats.org/officeDocument/2006/relationships/slide" Target="slides/slide6.xml"/><Relationship Id="rId10" Type="http://schemas.openxmlformats.org/officeDocument/2006/relationships/slide" Target="slides/slide16.xml"/><Relationship Id="rId4" Type="http://schemas.openxmlformats.org/officeDocument/2006/relationships/slide" Target="slides/slide5.xml"/><Relationship Id="rId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l" defTabSz="931804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069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r" defTabSz="931804">
              <a:defRPr sz="1300"/>
            </a:lvl1pPr>
          </a:lstStyle>
          <a:p>
            <a:fld id="{90328B35-FB37-604D-8086-39948197AA3A}" type="datetime1">
              <a:rPr lang="en-US" smtClean="0"/>
              <a:t>10/31/2019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l" defTabSz="931804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069" y="883158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r" defTabSz="931804">
              <a:defRPr sz="1300"/>
            </a:lvl1pPr>
          </a:lstStyle>
          <a:p>
            <a:fld id="{E26966DC-9A79-DC43-88C0-7561DA2CEA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5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l" defTabSz="931804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069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>
            <a:lvl1pPr algn="r" defTabSz="931804">
              <a:defRPr sz="1300"/>
            </a:lvl1pPr>
          </a:lstStyle>
          <a:p>
            <a:fld id="{F30E85DB-84E5-8D48-AA15-FF50E97B6645}" type="datetime1">
              <a:rPr lang="en-US" smtClean="0"/>
              <a:t>10/31/2019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43438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213" y="4415791"/>
            <a:ext cx="5141976" cy="418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l" defTabSz="931804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069" y="883158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4" rIns="93170" bIns="46584" numCol="1" anchor="b" anchorCtr="0" compatLnSpc="1">
            <a:prstTxWarp prst="textNoShape">
              <a:avLst/>
            </a:prstTxWarp>
          </a:bodyPr>
          <a:lstStyle>
            <a:lvl1pPr algn="r" defTabSz="931804">
              <a:defRPr sz="1300"/>
            </a:lvl1pPr>
          </a:lstStyle>
          <a:p>
            <a:fld id="{32E9ECAA-36DC-6344-A3BB-237730B9B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15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interface methods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9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0896EB-EFDF-F04F-82FB-3CF2A855EC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89716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1F85-5520-2B4D-BD21-5CDCEF846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0B6E-B6DA-5447-94C5-2800D7131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C78B4-0885-3343-A1DF-87E6D660D0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ary_tre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DC72F9-A608-584D-B173-649D16458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E868483-BD64-494B-8DA6-20B04EB2D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F939-E062-2443-8B7D-8B213FAC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9E7-CCCF-A541-9054-F863E7730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8309-1D42-3B4C-AC1E-606F2A92DD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pic>
        <p:nvPicPr>
          <p:cNvPr id="3" name="Picture 2" descr="Binary tree - Wikipedia">
            <a:extLst>
              <a:ext uri="{FF2B5EF4-FFF2-40B4-BE49-F238E27FC236}">
                <a16:creationId xmlns:a16="http://schemas.microsoft.com/office/drawing/2014/main" id="{04AE8B37-9A3B-8D48-8AF5-4E4863B95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14800" y="3394076"/>
            <a:ext cx="2794000" cy="208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8297CF-AFB1-C34D-B325-D449C9293DA9}"/>
              </a:ext>
            </a:extLst>
          </p:cNvPr>
          <p:cNvSpPr txBox="1"/>
          <p:nvPr/>
        </p:nvSpPr>
        <p:spPr>
          <a:xfrm>
            <a:off x="4114800" y="5476876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Binary_tre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7256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29" y="1885950"/>
            <a:ext cx="4018885" cy="4362450"/>
          </a:xfrm>
        </p:spPr>
        <p:txBody>
          <a:bodyPr>
            <a:normAutofit/>
          </a:bodyPr>
          <a:lstStyle/>
          <a:p>
            <a:r>
              <a:rPr lang="en-US" sz="2400" dirty="0"/>
              <a:t>Open up DSAJ-</a:t>
            </a:r>
            <a:r>
              <a:rPr lang="en-US" sz="2400" dirty="0" err="1"/>
              <a:t>sourcecode</a:t>
            </a:r>
            <a:r>
              <a:rPr lang="en-US" sz="2400" dirty="0"/>
              <a:t> with </a:t>
            </a:r>
            <a:r>
              <a:rPr lang="en-US" sz="2400" dirty="0" err="1"/>
              <a:t>BlueJ</a:t>
            </a:r>
            <a:endParaRPr lang="en-US" sz="2400" dirty="0"/>
          </a:p>
          <a:p>
            <a:r>
              <a:rPr lang="en-US" sz="2400" dirty="0"/>
              <a:t>find package </a:t>
            </a:r>
            <a:r>
              <a:rPr lang="en-US" sz="2400" b="1" dirty="0" err="1">
                <a:latin typeface="Courier" pitchFamily="2" charset="0"/>
              </a:rPr>
              <a:t>net.datastructures</a:t>
            </a:r>
            <a:endParaRPr lang="en-US" sz="2400" b="1" dirty="0">
              <a:latin typeface="Courier" pitchFamily="2" charset="0"/>
            </a:endParaRPr>
          </a:p>
          <a:p>
            <a:pPr lvl="1"/>
            <a:r>
              <a:rPr lang="en-US" sz="2100" dirty="0"/>
              <a:t>open </a:t>
            </a:r>
          </a:p>
          <a:p>
            <a:pPr lvl="2"/>
            <a:r>
              <a:rPr lang="en-US" sz="1800" dirty="0"/>
              <a:t>file </a:t>
            </a:r>
            <a:r>
              <a:rPr lang="en-US" sz="1800" b="1" dirty="0" err="1">
                <a:latin typeface="Courier" pitchFamily="2" charset="0"/>
              </a:rPr>
              <a:t>BinaryTree.java</a:t>
            </a:r>
            <a:endParaRPr lang="en-US" sz="1800" b="1" dirty="0">
              <a:latin typeface="Courier" pitchFamily="2" charset="0"/>
            </a:endParaRPr>
          </a:p>
          <a:p>
            <a:pPr lvl="1"/>
            <a:r>
              <a:rPr lang="en-US" sz="2200" dirty="0"/>
              <a:t>Locate methods </a:t>
            </a:r>
          </a:p>
          <a:p>
            <a:pPr lvl="2"/>
            <a:r>
              <a:rPr lang="en-US" sz="1800" b="1" dirty="0">
                <a:latin typeface="Courier" pitchFamily="2" charset="0"/>
              </a:rPr>
              <a:t>left()</a:t>
            </a:r>
          </a:p>
          <a:p>
            <a:pPr lvl="2"/>
            <a:r>
              <a:rPr lang="en-US" sz="1800" b="1" dirty="0">
                <a:latin typeface="Courier" pitchFamily="2" charset="0"/>
              </a:rPr>
              <a:t>right()</a:t>
            </a:r>
          </a:p>
          <a:p>
            <a:pPr lvl="2"/>
            <a:r>
              <a:rPr lang="en-US" sz="1800" b="1" dirty="0">
                <a:latin typeface="Courier" pitchFamily="2" charset="0"/>
              </a:rPr>
              <a:t>sibling()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>
            <a:off x="4286030" y="3733800"/>
            <a:ext cx="571500" cy="268061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855C2-860B-874D-BA9C-60532D432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71" y="1945758"/>
            <a:ext cx="38481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2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DC72F9-A608-584D-B173-649D16458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Binary Trees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E868483-BD64-494B-8DA6-20B04EB2D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8.2.2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F939-E062-2443-8B7D-8B213FAC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9E7-CCCF-A541-9054-F863E7730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8309-1D42-3B4C-AC1E-606F2A92DD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8545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1815-6C4E-6940-B047-95BED6A1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Binary Trees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FB41EE-B39C-A34C-902D-37D7B0B1C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795" y="2431197"/>
            <a:ext cx="5471531" cy="3657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2A3D-6B4A-874E-AF30-823C58F7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350F-6955-EA49-A251-DDEA9973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C1924-CA48-CE42-8852-591F8368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190FA-6B9C-4A4E-9301-54A2E3B925CB}"/>
              </a:ext>
            </a:extLst>
          </p:cNvPr>
          <p:cNvSpPr txBox="1"/>
          <p:nvPr/>
        </p:nvSpPr>
        <p:spPr>
          <a:xfrm>
            <a:off x="990600" y="16002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set of nodes at the same depth is the </a:t>
            </a:r>
            <a:r>
              <a:rPr lang="en-US" b="1" dirty="0"/>
              <a:t>level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of </a:t>
            </a:r>
            <a:r>
              <a:rPr lang="en-US" i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624681-A323-364A-B16E-68F274D3A14B}"/>
                  </a:ext>
                </a:extLst>
              </p:cNvPr>
              <p:cNvSpPr txBox="1"/>
              <p:nvPr/>
            </p:nvSpPr>
            <p:spPr>
              <a:xfrm>
                <a:off x="6562060" y="2754349"/>
                <a:ext cx="2057400" cy="2314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Level 0 has at most 1 node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Level d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nodes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624681-A323-364A-B16E-68F274D3A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060" y="2754349"/>
                <a:ext cx="2057400" cy="2314864"/>
              </a:xfrm>
              <a:prstGeom prst="rect">
                <a:avLst/>
              </a:prstGeom>
              <a:blipFill>
                <a:blip r:embed="rId3"/>
                <a:stretch>
                  <a:fillRect l="-3681" t="-1639" r="-7975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03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A777-CA49-3E41-9582-C8E3C02E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Proper and Improper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4C37-A557-4B44-8E81-B4B58148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is </a:t>
            </a:r>
            <a:r>
              <a:rPr lang="en-US" b="1" dirty="0"/>
              <a:t>proper</a:t>
            </a:r>
            <a:r>
              <a:rPr lang="en-US" dirty="0"/>
              <a:t> if each node has either zero or two children.</a:t>
            </a:r>
          </a:p>
          <a:p>
            <a:pPr lvl="1"/>
            <a:r>
              <a:rPr lang="en-US" dirty="0"/>
              <a:t>Also known as a </a:t>
            </a:r>
            <a:r>
              <a:rPr lang="en-US" b="1" dirty="0"/>
              <a:t>full</a:t>
            </a:r>
            <a:r>
              <a:rPr lang="en-US" dirty="0"/>
              <a:t> binary tree</a:t>
            </a:r>
          </a:p>
          <a:p>
            <a:r>
              <a:rPr lang="en-US" dirty="0"/>
              <a:t>A binary tree that is not proper is </a:t>
            </a:r>
            <a:r>
              <a:rPr lang="en-US" b="1" dirty="0"/>
              <a:t>improper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A24E3-CE29-0649-8986-A639702E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E2574-2B0A-8F4D-9921-A80A5341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4ADA9-845F-E24A-9C70-AEC35C7A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26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Properties of Binary Trees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199" y="1676399"/>
            <a:ext cx="5113338" cy="2849563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Notation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Times New Roman" charset="0"/>
              </a:rPr>
              <a:t>n	</a:t>
            </a:r>
            <a:r>
              <a:rPr lang="en-US" dirty="0">
                <a:latin typeface="Tahoma" charset="0"/>
              </a:rPr>
              <a:t>number of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Times New Roman" charset="0"/>
              </a:rPr>
              <a:t>e	</a:t>
            </a:r>
            <a:r>
              <a:rPr lang="en-US" dirty="0">
                <a:latin typeface="Tahoma" charset="0"/>
              </a:rPr>
              <a:t>number of external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Times New Roman" charset="0"/>
              </a:rPr>
              <a:t>i	</a:t>
            </a:r>
            <a:r>
              <a:rPr lang="en-US" dirty="0">
                <a:latin typeface="Tahoma" charset="0"/>
              </a:rPr>
              <a:t>number of internal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Times New Roman" charset="0"/>
              </a:rPr>
              <a:t>h	</a:t>
            </a:r>
            <a:r>
              <a:rPr lang="en-US" dirty="0">
                <a:latin typeface="Tahoma" charset="0"/>
              </a:rPr>
              <a:t>height</a:t>
            </a: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44704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52324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  <a:sym typeface="Symbol" charset="0"/>
            </a:endParaRP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37084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3274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48514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56134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1" name="AutoShape 15"/>
          <p:cNvCxnSpPr>
            <a:cxnSpLocks noChangeShapeType="1"/>
            <a:stCxn id="12295" idx="3"/>
            <a:endCxn id="12297" idx="7"/>
          </p:cNvCxnSpPr>
          <p:nvPr/>
        </p:nvCxnSpPr>
        <p:spPr bwMode="auto">
          <a:xfrm flipH="1">
            <a:off x="40338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6"/>
          <p:cNvCxnSpPr>
            <a:cxnSpLocks noChangeShapeType="1"/>
            <a:stCxn id="12296" idx="1"/>
            <a:endCxn id="12295" idx="5"/>
          </p:cNvCxnSpPr>
          <p:nvPr/>
        </p:nvCxnSpPr>
        <p:spPr bwMode="auto">
          <a:xfrm flipH="1" flipV="1">
            <a:off x="47958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7"/>
          <p:cNvCxnSpPr>
            <a:cxnSpLocks noChangeShapeType="1"/>
            <a:stCxn id="12300" idx="0"/>
            <a:endCxn id="12296" idx="5"/>
          </p:cNvCxnSpPr>
          <p:nvPr/>
        </p:nvCxnSpPr>
        <p:spPr bwMode="auto">
          <a:xfrm flipH="1" flipV="1">
            <a:off x="55578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8"/>
          <p:cNvCxnSpPr>
            <a:cxnSpLocks noChangeShapeType="1"/>
            <a:stCxn id="12299" idx="0"/>
            <a:endCxn id="12296" idx="3"/>
          </p:cNvCxnSpPr>
          <p:nvPr/>
        </p:nvCxnSpPr>
        <p:spPr bwMode="auto">
          <a:xfrm flipV="1">
            <a:off x="50419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21"/>
          <p:cNvCxnSpPr>
            <a:cxnSpLocks noChangeShapeType="1"/>
            <a:stCxn id="12298" idx="0"/>
            <a:endCxn id="12297" idx="3"/>
          </p:cNvCxnSpPr>
          <p:nvPr/>
        </p:nvCxnSpPr>
        <p:spPr bwMode="auto">
          <a:xfrm flipV="1">
            <a:off x="35179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22"/>
          <p:cNvCxnSpPr>
            <a:cxnSpLocks noChangeShapeType="1"/>
            <a:stCxn id="12307" idx="0"/>
            <a:endCxn id="12297" idx="5"/>
          </p:cNvCxnSpPr>
          <p:nvPr/>
        </p:nvCxnSpPr>
        <p:spPr bwMode="auto">
          <a:xfrm flipH="1" flipV="1">
            <a:off x="40338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40894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6146800" y="3581400"/>
            <a:ext cx="2311400" cy="2286000"/>
            <a:chOff x="2064" y="2256"/>
            <a:chExt cx="1456" cy="1440"/>
          </a:xfrm>
        </p:grpSpPr>
        <p:sp>
          <p:nvSpPr>
            <p:cNvPr id="12310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311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3" name="AutoShape 28"/>
            <p:cNvCxnSpPr>
              <a:cxnSpLocks noChangeShapeType="1"/>
              <a:stCxn id="12311" idx="1"/>
              <a:endCxn id="12310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4" name="AutoShape 29"/>
            <p:cNvCxnSpPr>
              <a:cxnSpLocks noChangeShapeType="1"/>
              <a:stCxn id="12318" idx="1"/>
              <a:endCxn id="12311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5" name="AutoShape 30"/>
            <p:cNvCxnSpPr>
              <a:cxnSpLocks noChangeShapeType="1"/>
              <a:stCxn id="12312" idx="0"/>
              <a:endCxn id="12311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6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7" name="AutoShape 32"/>
            <p:cNvCxnSpPr>
              <a:cxnSpLocks noChangeShapeType="1"/>
              <a:stCxn id="12316" idx="0"/>
              <a:endCxn id="12310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8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9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1" name="AutoShape 36"/>
            <p:cNvCxnSpPr>
              <a:cxnSpLocks noChangeShapeType="1"/>
              <a:stCxn id="12320" idx="0"/>
              <a:endCxn id="12318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2" name="AutoShape 37"/>
            <p:cNvCxnSpPr>
              <a:cxnSpLocks noChangeShapeType="1"/>
              <a:stCxn id="12319" idx="0"/>
              <a:endCxn id="12318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Properties of Proper Binary Trees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76400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Properties: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e </a:t>
            </a:r>
            <a:r>
              <a:rPr lang="en-US" b="1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i </a:t>
            </a:r>
            <a:r>
              <a:rPr lang="en-US" b="1" dirty="0">
                <a:latin typeface="Symbol" charset="0"/>
              </a:rPr>
              <a:t>+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</a:t>
            </a:r>
          </a:p>
          <a:p>
            <a:pPr marL="1200150" lvl="2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>
                <a:latin typeface="Times New Roman" charset="0"/>
              </a:rPr>
              <a:t>Number of external nodes = internal nodes +1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n </a:t>
            </a:r>
            <a:r>
              <a:rPr lang="en-US" b="1" dirty="0">
                <a:latin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2</a:t>
            </a:r>
            <a:r>
              <a:rPr lang="en-US" b="1" i="1" dirty="0">
                <a:latin typeface="Times New Roman" charset="0"/>
              </a:rPr>
              <a:t>e </a:t>
            </a:r>
            <a:r>
              <a:rPr lang="en-US" b="1" dirty="0" smtClean="0">
                <a:latin typeface="Symbol" charset="0"/>
              </a:rPr>
              <a:t>-</a:t>
            </a:r>
            <a:r>
              <a:rPr lang="en-US" b="1" i="1" dirty="0" smtClean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</a:t>
            </a:r>
          </a:p>
          <a:p>
            <a:pPr marL="1200150" lvl="2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>
                <a:latin typeface="Times New Roman" charset="0"/>
              </a:rPr>
              <a:t>Total number of nodes = 2*external nodes -1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h </a:t>
            </a:r>
            <a:r>
              <a:rPr lang="en-US" b="1" dirty="0">
                <a:latin typeface="Symbol" charset="0"/>
                <a:sym typeface="Symbol" charset="0"/>
              </a:rPr>
              <a:t> </a:t>
            </a:r>
            <a:r>
              <a:rPr lang="en-US" b="1" i="1" dirty="0">
                <a:latin typeface="Times New Roman" charset="0"/>
              </a:rPr>
              <a:t>i</a:t>
            </a:r>
          </a:p>
          <a:p>
            <a:pPr marL="1200150" lvl="2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>
                <a:latin typeface="Times New Roman" charset="0"/>
              </a:rPr>
              <a:t>The height is &lt;= internal nodes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</a:pPr>
            <a:endParaRPr lang="en-US" sz="2800" dirty="0">
              <a:latin typeface="Times New Roman" charset="0"/>
            </a:endParaRPr>
          </a:p>
        </p:txBody>
      </p: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287112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Properties of Proper Binary Trees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76400"/>
            <a:ext cx="8077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dirty="0"/>
              <a:t>Properties: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h </a:t>
            </a:r>
            <a:r>
              <a:rPr lang="en-US" b="1" dirty="0">
                <a:latin typeface="Symbol" charset="0"/>
                <a:sym typeface="Symbol" charset="0"/>
              </a:rPr>
              <a:t>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 </a:t>
            </a:r>
            <a:r>
              <a:rPr lang="en-US" b="1" dirty="0">
                <a:latin typeface="Symbol" charset="0"/>
              </a:rPr>
              <a:t>-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1)</a:t>
            </a:r>
            <a:r>
              <a:rPr lang="en-US" b="1" dirty="0">
                <a:latin typeface="Symbol" charset="0"/>
              </a:rPr>
              <a:t>/</a:t>
            </a:r>
            <a:r>
              <a:rPr lang="en-US" dirty="0">
                <a:latin typeface="Times New Roman" charset="0"/>
              </a:rPr>
              <a:t>2</a:t>
            </a:r>
          </a:p>
          <a:p>
            <a:pPr marL="1200150" lvl="2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>
                <a:latin typeface="Times New Roman" charset="0"/>
              </a:rPr>
              <a:t>The height is &lt;= (number of nodes-1)/2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e </a:t>
            </a:r>
            <a:r>
              <a:rPr lang="en-US" b="1" dirty="0">
                <a:latin typeface="Symbol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2</a:t>
            </a:r>
            <a:r>
              <a:rPr lang="en-US" b="1" i="1" baseline="30000" dirty="0">
                <a:latin typeface="Times New Roman" charset="0"/>
              </a:rPr>
              <a:t>h</a:t>
            </a:r>
          </a:p>
          <a:p>
            <a:pPr marL="1200150" lvl="2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>
                <a:latin typeface="Times New Roman" charset="0"/>
              </a:rPr>
              <a:t>external nodes &lt;= 2 to the </a:t>
            </a:r>
            <a:r>
              <a:rPr lang="en-US" i="1" dirty="0">
                <a:latin typeface="Times New Roman" charset="0"/>
              </a:rPr>
              <a:t>h</a:t>
            </a:r>
            <a:r>
              <a:rPr lang="en-US" dirty="0">
                <a:latin typeface="Times New Roman" charset="0"/>
              </a:rPr>
              <a:t> power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h </a:t>
            </a:r>
            <a:r>
              <a:rPr lang="en-US" b="1" dirty="0">
                <a:latin typeface="Symbol" charset="0"/>
                <a:sym typeface="Symbol" charset="0"/>
              </a:rPr>
              <a:t>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log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latin typeface="Times New Roman" charset="0"/>
              </a:rPr>
              <a:t>e</a:t>
            </a:r>
          </a:p>
          <a:p>
            <a:pPr marL="1200150" lvl="2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>
                <a:latin typeface="Times New Roman" charset="0"/>
              </a:rPr>
              <a:t>Height is &gt;= log base 2 of number of external nodes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 dirty="0">
                <a:latin typeface="Times New Roman" charset="0"/>
              </a:rPr>
              <a:t>h </a:t>
            </a:r>
            <a:r>
              <a:rPr lang="en-US" b="1" dirty="0">
                <a:latin typeface="Symbol" charset="0"/>
                <a:sym typeface="Symbol" charset="0"/>
              </a:rPr>
              <a:t>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log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 (</a:t>
            </a:r>
            <a:r>
              <a:rPr lang="en-US" b="1" i="1" dirty="0">
                <a:latin typeface="Times New Roman" charset="0"/>
              </a:rPr>
              <a:t>n </a:t>
            </a:r>
            <a:r>
              <a:rPr lang="en-US" b="1" dirty="0">
                <a:latin typeface="Symbol" charset="0"/>
              </a:rPr>
              <a:t>+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1)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b="1" dirty="0">
                <a:latin typeface="Symbol" charset="0"/>
              </a:rPr>
              <a:t>–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</a:t>
            </a:r>
          </a:p>
          <a:p>
            <a:pPr marL="1200150" lvl="2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>
                <a:latin typeface="Times New Roman" charset="0"/>
              </a:rPr>
              <a:t>Height is &gt;= log base 2 of (n+1) - 1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800" dirty="0">
              <a:latin typeface="Times New Roman" charset="0"/>
            </a:endParaRPr>
          </a:p>
        </p:txBody>
      </p: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123916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62A464-2D93-B04D-AC17-41764D2D8CBB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Binary Trees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648200" cy="4724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</a:rPr>
              <a:t>A </a:t>
            </a:r>
            <a:r>
              <a:rPr lang="en-US" sz="2800" b="1" dirty="0">
                <a:ea typeface="+mn-ea"/>
              </a:rPr>
              <a:t>binary tree </a:t>
            </a:r>
            <a:r>
              <a:rPr lang="en-US" sz="2800" dirty="0">
                <a:ea typeface="+mn-ea"/>
              </a:rPr>
              <a:t>is a tree with the following properties: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/>
              <a:t>Each internal node has at most </a:t>
            </a:r>
            <a:r>
              <a:rPr lang="en-US" sz="2400" b="1" dirty="0"/>
              <a:t>two</a:t>
            </a:r>
            <a:r>
              <a:rPr lang="en-US" sz="2400" dirty="0"/>
              <a:t> children 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(exactly two for </a:t>
            </a:r>
            <a:r>
              <a:rPr lang="en-US" sz="2000" dirty="0">
                <a:solidFill>
                  <a:schemeClr val="tx2"/>
                </a:solidFill>
              </a:rPr>
              <a:t>proper</a:t>
            </a:r>
            <a:r>
              <a:rPr lang="en-US" sz="2000" dirty="0"/>
              <a:t> binary trees)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/>
              <a:t>The children of a node are an ordered pair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/>
              <a:t>We call the children of an internal node </a:t>
            </a:r>
            <a:r>
              <a:rPr lang="en-US" sz="2400" dirty="0">
                <a:solidFill>
                  <a:schemeClr val="tx2"/>
                </a:solidFill>
              </a:rPr>
              <a:t>left child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tx2"/>
                </a:solidFill>
              </a:rPr>
              <a:t>right child</a:t>
            </a:r>
          </a:p>
        </p:txBody>
      </p:sp>
      <p:sp>
        <p:nvSpPr>
          <p:cNvPr id="9223" name="AutoShape 7"/>
          <p:cNvSpPr>
            <a:spLocks noChangeAspect="1" noChangeArrowheads="1"/>
          </p:cNvSpPr>
          <p:nvPr/>
        </p:nvSpPr>
        <p:spPr bwMode="auto">
          <a:xfrm>
            <a:off x="6924675" y="1597025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9224" name="AutoShape 8"/>
          <p:cNvSpPr>
            <a:spLocks noChangeAspect="1" noChangeArrowheads="1"/>
          </p:cNvSpPr>
          <p:nvPr/>
        </p:nvSpPr>
        <p:spPr bwMode="auto">
          <a:xfrm>
            <a:off x="5938838" y="2511425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9225" name="AutoShape 10"/>
          <p:cNvSpPr>
            <a:spLocks noChangeAspect="1" noChangeArrowheads="1"/>
          </p:cNvSpPr>
          <p:nvPr/>
        </p:nvSpPr>
        <p:spPr bwMode="auto">
          <a:xfrm>
            <a:off x="7905750" y="2509838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9226" name="AutoShape 11"/>
          <p:cNvSpPr>
            <a:spLocks noChangeAspect="1" noChangeArrowheads="1"/>
          </p:cNvSpPr>
          <p:nvPr/>
        </p:nvSpPr>
        <p:spPr bwMode="auto">
          <a:xfrm>
            <a:off x="7424738" y="3424238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9227" name="AutoShape 12"/>
          <p:cNvSpPr>
            <a:spLocks noChangeAspect="1" noChangeArrowheads="1"/>
          </p:cNvSpPr>
          <p:nvPr/>
        </p:nvSpPr>
        <p:spPr bwMode="auto">
          <a:xfrm>
            <a:off x="8407400" y="3424238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G</a:t>
            </a:r>
          </a:p>
        </p:txBody>
      </p:sp>
      <p:sp>
        <p:nvSpPr>
          <p:cNvPr id="9228" name="AutoShape 13"/>
          <p:cNvSpPr>
            <a:spLocks noChangeAspect="1" noChangeArrowheads="1"/>
          </p:cNvSpPr>
          <p:nvPr/>
        </p:nvSpPr>
        <p:spPr bwMode="auto">
          <a:xfrm>
            <a:off x="5422900" y="3422650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9229" name="AutoShape 14"/>
          <p:cNvSpPr>
            <a:spLocks noChangeAspect="1" noChangeArrowheads="1"/>
          </p:cNvSpPr>
          <p:nvPr/>
        </p:nvSpPr>
        <p:spPr bwMode="auto">
          <a:xfrm>
            <a:off x="6450013" y="3424238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E</a:t>
            </a:r>
          </a:p>
        </p:txBody>
      </p:sp>
      <p:cxnSp>
        <p:nvCxnSpPr>
          <p:cNvPr id="9230" name="AutoShape 15"/>
          <p:cNvCxnSpPr>
            <a:cxnSpLocks noChangeShapeType="1"/>
            <a:stCxn id="9223" idx="2"/>
            <a:endCxn id="9224" idx="0"/>
          </p:cNvCxnSpPr>
          <p:nvPr/>
        </p:nvCxnSpPr>
        <p:spPr bwMode="auto">
          <a:xfrm flipH="1">
            <a:off x="6108700" y="1984375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6"/>
          <p:cNvCxnSpPr>
            <a:cxnSpLocks noChangeShapeType="1"/>
            <a:stCxn id="9223" idx="2"/>
            <a:endCxn id="9225" idx="0"/>
          </p:cNvCxnSpPr>
          <p:nvPr/>
        </p:nvCxnSpPr>
        <p:spPr bwMode="auto">
          <a:xfrm>
            <a:off x="7096125" y="1984375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8"/>
          <p:cNvCxnSpPr>
            <a:cxnSpLocks noChangeShapeType="1"/>
            <a:stCxn id="9225" idx="2"/>
            <a:endCxn id="9227" idx="0"/>
          </p:cNvCxnSpPr>
          <p:nvPr/>
        </p:nvCxnSpPr>
        <p:spPr bwMode="auto">
          <a:xfrm>
            <a:off x="8076407" y="2890838"/>
            <a:ext cx="508793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9"/>
          <p:cNvCxnSpPr>
            <a:cxnSpLocks noChangeShapeType="1"/>
            <a:stCxn id="9225" idx="2"/>
            <a:endCxn id="9226" idx="0"/>
          </p:cNvCxnSpPr>
          <p:nvPr/>
        </p:nvCxnSpPr>
        <p:spPr bwMode="auto">
          <a:xfrm flipH="1">
            <a:off x="7585869" y="2890838"/>
            <a:ext cx="490538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20"/>
          <p:cNvCxnSpPr>
            <a:cxnSpLocks noChangeShapeType="1"/>
            <a:stCxn id="9224" idx="2"/>
            <a:endCxn id="9229" idx="0"/>
          </p:cNvCxnSpPr>
          <p:nvPr/>
        </p:nvCxnSpPr>
        <p:spPr bwMode="auto">
          <a:xfrm>
            <a:off x="6108700" y="2898775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21"/>
          <p:cNvCxnSpPr>
            <a:cxnSpLocks noChangeShapeType="1"/>
            <a:stCxn id="9224" idx="2"/>
            <a:endCxn id="9228" idx="0"/>
          </p:cNvCxnSpPr>
          <p:nvPr/>
        </p:nvCxnSpPr>
        <p:spPr bwMode="auto">
          <a:xfrm flipH="1">
            <a:off x="5602288" y="2898775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6" name="AutoShape 22"/>
          <p:cNvSpPr>
            <a:spLocks noChangeAspect="1" noChangeArrowheads="1"/>
          </p:cNvSpPr>
          <p:nvPr/>
        </p:nvSpPr>
        <p:spPr bwMode="auto">
          <a:xfrm>
            <a:off x="6069013" y="4344988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</a:t>
            </a:r>
          </a:p>
        </p:txBody>
      </p:sp>
      <p:cxnSp>
        <p:nvCxnSpPr>
          <p:cNvPr id="9237" name="AutoShape 25"/>
          <p:cNvCxnSpPr>
            <a:cxnSpLocks noChangeShapeType="1"/>
            <a:stCxn id="9229" idx="2"/>
            <a:endCxn id="9236" idx="0"/>
          </p:cNvCxnSpPr>
          <p:nvPr/>
        </p:nvCxnSpPr>
        <p:spPr bwMode="auto">
          <a:xfrm flipH="1">
            <a:off x="6246813" y="3814763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8" name="AutoShape 26"/>
          <p:cNvSpPr>
            <a:spLocks noChangeAspect="1" noChangeArrowheads="1"/>
          </p:cNvSpPr>
          <p:nvPr/>
        </p:nvSpPr>
        <p:spPr bwMode="auto">
          <a:xfrm>
            <a:off x="6805613" y="4343400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I</a:t>
            </a:r>
          </a:p>
        </p:txBody>
      </p:sp>
      <p:cxnSp>
        <p:nvCxnSpPr>
          <p:cNvPr id="9239" name="AutoShape 27"/>
          <p:cNvCxnSpPr>
            <a:cxnSpLocks noChangeShapeType="1"/>
            <a:stCxn id="9229" idx="2"/>
            <a:endCxn id="9238" idx="0"/>
          </p:cNvCxnSpPr>
          <p:nvPr/>
        </p:nvCxnSpPr>
        <p:spPr bwMode="auto">
          <a:xfrm>
            <a:off x="6615113" y="3814763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0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62A464-2D93-B04D-AC17-41764D2D8CBB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Trees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648200" cy="4724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</a:rPr>
              <a:t>Alternative recursive definition: a binary tree is either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/>
              <a:t>an empty tree or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/>
              <a:t>a nonempty tree with a  root 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has an ordered pair of children, each of which is a binary tree (each may be empty)</a:t>
            </a:r>
          </a:p>
        </p:txBody>
      </p:sp>
      <p:sp>
        <p:nvSpPr>
          <p:cNvPr id="9223" name="AutoShape 7"/>
          <p:cNvSpPr>
            <a:spLocks noChangeAspect="1" noChangeArrowheads="1"/>
          </p:cNvSpPr>
          <p:nvPr/>
        </p:nvSpPr>
        <p:spPr bwMode="auto">
          <a:xfrm>
            <a:off x="6924675" y="160020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9224" name="AutoShape 8"/>
          <p:cNvSpPr>
            <a:spLocks noChangeAspect="1" noChangeArrowheads="1"/>
          </p:cNvSpPr>
          <p:nvPr/>
        </p:nvSpPr>
        <p:spPr bwMode="auto">
          <a:xfrm>
            <a:off x="5938838" y="251460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9225" name="AutoShape 10"/>
          <p:cNvSpPr>
            <a:spLocks noChangeAspect="1" noChangeArrowheads="1"/>
          </p:cNvSpPr>
          <p:nvPr/>
        </p:nvSpPr>
        <p:spPr bwMode="auto">
          <a:xfrm>
            <a:off x="7905750" y="251301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9226" name="AutoShape 11"/>
          <p:cNvSpPr>
            <a:spLocks noChangeAspect="1" noChangeArrowheads="1"/>
          </p:cNvSpPr>
          <p:nvPr/>
        </p:nvSpPr>
        <p:spPr bwMode="auto">
          <a:xfrm>
            <a:off x="7424738" y="342741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9227" name="AutoShape 12"/>
          <p:cNvSpPr>
            <a:spLocks noChangeAspect="1" noChangeArrowheads="1"/>
          </p:cNvSpPr>
          <p:nvPr/>
        </p:nvSpPr>
        <p:spPr bwMode="auto">
          <a:xfrm>
            <a:off x="8407400" y="342741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G</a:t>
            </a:r>
          </a:p>
        </p:txBody>
      </p:sp>
      <p:sp>
        <p:nvSpPr>
          <p:cNvPr id="9228" name="AutoShape 13"/>
          <p:cNvSpPr>
            <a:spLocks noChangeAspect="1" noChangeArrowheads="1"/>
          </p:cNvSpPr>
          <p:nvPr/>
        </p:nvSpPr>
        <p:spPr bwMode="auto">
          <a:xfrm>
            <a:off x="5422900" y="342582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9229" name="AutoShape 14"/>
          <p:cNvSpPr>
            <a:spLocks noChangeAspect="1" noChangeArrowheads="1"/>
          </p:cNvSpPr>
          <p:nvPr/>
        </p:nvSpPr>
        <p:spPr bwMode="auto">
          <a:xfrm>
            <a:off x="6450013" y="342741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E</a:t>
            </a:r>
          </a:p>
        </p:txBody>
      </p:sp>
      <p:cxnSp>
        <p:nvCxnSpPr>
          <p:cNvPr id="9230" name="AutoShape 15"/>
          <p:cNvCxnSpPr>
            <a:cxnSpLocks noChangeShapeType="1"/>
            <a:stCxn id="9223" idx="2"/>
            <a:endCxn id="9224" idx="0"/>
          </p:cNvCxnSpPr>
          <p:nvPr/>
        </p:nvCxnSpPr>
        <p:spPr bwMode="auto">
          <a:xfrm flipH="1">
            <a:off x="6108700" y="1987550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6"/>
          <p:cNvCxnSpPr>
            <a:cxnSpLocks noChangeShapeType="1"/>
            <a:stCxn id="9223" idx="2"/>
            <a:endCxn id="9225" idx="0"/>
          </p:cNvCxnSpPr>
          <p:nvPr/>
        </p:nvCxnSpPr>
        <p:spPr bwMode="auto">
          <a:xfrm>
            <a:off x="7096125" y="1987550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8"/>
          <p:cNvCxnSpPr>
            <a:cxnSpLocks noChangeShapeType="1"/>
            <a:stCxn id="9225" idx="2"/>
            <a:endCxn id="9227" idx="0"/>
          </p:cNvCxnSpPr>
          <p:nvPr/>
        </p:nvCxnSpPr>
        <p:spPr bwMode="auto">
          <a:xfrm>
            <a:off x="8077200" y="2903538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9"/>
          <p:cNvCxnSpPr>
            <a:cxnSpLocks noChangeShapeType="1"/>
            <a:stCxn id="9225" idx="2"/>
            <a:endCxn id="9226" idx="0"/>
          </p:cNvCxnSpPr>
          <p:nvPr/>
        </p:nvCxnSpPr>
        <p:spPr bwMode="auto">
          <a:xfrm flipH="1">
            <a:off x="7586663" y="2903538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20"/>
          <p:cNvCxnSpPr>
            <a:cxnSpLocks noChangeShapeType="1"/>
            <a:stCxn id="9224" idx="2"/>
            <a:endCxn id="9229" idx="0"/>
          </p:cNvCxnSpPr>
          <p:nvPr/>
        </p:nvCxnSpPr>
        <p:spPr bwMode="auto">
          <a:xfrm>
            <a:off x="6108700" y="2901950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21"/>
          <p:cNvCxnSpPr>
            <a:cxnSpLocks noChangeShapeType="1"/>
            <a:stCxn id="9224" idx="2"/>
            <a:endCxn id="9228" idx="0"/>
          </p:cNvCxnSpPr>
          <p:nvPr/>
        </p:nvCxnSpPr>
        <p:spPr bwMode="auto">
          <a:xfrm flipH="1">
            <a:off x="5602288" y="2901950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6" name="AutoShape 22"/>
          <p:cNvSpPr>
            <a:spLocks noChangeAspect="1" noChangeArrowheads="1"/>
          </p:cNvSpPr>
          <p:nvPr/>
        </p:nvSpPr>
        <p:spPr bwMode="auto">
          <a:xfrm>
            <a:off x="6069013" y="434816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</a:t>
            </a:r>
          </a:p>
        </p:txBody>
      </p:sp>
      <p:cxnSp>
        <p:nvCxnSpPr>
          <p:cNvPr id="9237" name="AutoShape 25"/>
          <p:cNvCxnSpPr>
            <a:cxnSpLocks noChangeShapeType="1"/>
            <a:stCxn id="9229" idx="2"/>
            <a:endCxn id="9236" idx="0"/>
          </p:cNvCxnSpPr>
          <p:nvPr/>
        </p:nvCxnSpPr>
        <p:spPr bwMode="auto">
          <a:xfrm flipH="1">
            <a:off x="6246813" y="3817938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8" name="AutoShape 26"/>
          <p:cNvSpPr>
            <a:spLocks noChangeAspect="1" noChangeArrowheads="1"/>
          </p:cNvSpPr>
          <p:nvPr/>
        </p:nvSpPr>
        <p:spPr bwMode="auto">
          <a:xfrm>
            <a:off x="6805613" y="434657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I</a:t>
            </a:r>
          </a:p>
        </p:txBody>
      </p:sp>
      <p:cxnSp>
        <p:nvCxnSpPr>
          <p:cNvPr id="9239" name="AutoShape 27"/>
          <p:cNvCxnSpPr>
            <a:cxnSpLocks noChangeShapeType="1"/>
            <a:stCxn id="9229" idx="2"/>
            <a:endCxn id="9238" idx="0"/>
          </p:cNvCxnSpPr>
          <p:nvPr/>
        </p:nvCxnSpPr>
        <p:spPr bwMode="auto">
          <a:xfrm>
            <a:off x="6615113" y="3817938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0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289552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08712" y="60960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62A464-2D93-B04D-AC17-41764D2D8CBB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Trees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59860" y="1901825"/>
            <a:ext cx="350520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0458C"/>
              </a:buClr>
              <a:buSzPct val="60000"/>
              <a:buFont typeface="Wingdings" charset="0"/>
              <a:buChar char="q"/>
            </a:pPr>
            <a:r>
              <a:rPr lang="en-US" sz="2800" dirty="0"/>
              <a:t>Applications: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arithmetic expressions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decision processes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searching</a:t>
            </a:r>
          </a:p>
        </p:txBody>
      </p:sp>
      <p:sp>
        <p:nvSpPr>
          <p:cNvPr id="9223" name="AutoShape 7"/>
          <p:cNvSpPr>
            <a:spLocks noChangeAspect="1" noChangeArrowheads="1"/>
          </p:cNvSpPr>
          <p:nvPr/>
        </p:nvSpPr>
        <p:spPr bwMode="auto">
          <a:xfrm>
            <a:off x="6530975" y="129540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9224" name="AutoShape 8"/>
          <p:cNvSpPr>
            <a:spLocks noChangeAspect="1" noChangeArrowheads="1"/>
          </p:cNvSpPr>
          <p:nvPr/>
        </p:nvSpPr>
        <p:spPr bwMode="auto">
          <a:xfrm>
            <a:off x="5545138" y="220980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9225" name="AutoShape 10"/>
          <p:cNvSpPr>
            <a:spLocks noChangeAspect="1" noChangeArrowheads="1"/>
          </p:cNvSpPr>
          <p:nvPr/>
        </p:nvSpPr>
        <p:spPr bwMode="auto">
          <a:xfrm>
            <a:off x="7512050" y="220821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9226" name="AutoShape 11"/>
          <p:cNvSpPr>
            <a:spLocks noChangeAspect="1" noChangeArrowheads="1"/>
          </p:cNvSpPr>
          <p:nvPr/>
        </p:nvSpPr>
        <p:spPr bwMode="auto">
          <a:xfrm>
            <a:off x="7031038" y="312261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9227" name="AutoShape 12"/>
          <p:cNvSpPr>
            <a:spLocks noChangeAspect="1" noChangeArrowheads="1"/>
          </p:cNvSpPr>
          <p:nvPr/>
        </p:nvSpPr>
        <p:spPr bwMode="auto">
          <a:xfrm>
            <a:off x="8013700" y="312261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G</a:t>
            </a:r>
          </a:p>
        </p:txBody>
      </p:sp>
      <p:sp>
        <p:nvSpPr>
          <p:cNvPr id="9228" name="AutoShape 13"/>
          <p:cNvSpPr>
            <a:spLocks noChangeAspect="1" noChangeArrowheads="1"/>
          </p:cNvSpPr>
          <p:nvPr/>
        </p:nvSpPr>
        <p:spPr bwMode="auto">
          <a:xfrm>
            <a:off x="5029200" y="312102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9229" name="AutoShape 14"/>
          <p:cNvSpPr>
            <a:spLocks noChangeAspect="1" noChangeArrowheads="1"/>
          </p:cNvSpPr>
          <p:nvPr/>
        </p:nvSpPr>
        <p:spPr bwMode="auto">
          <a:xfrm>
            <a:off x="6056313" y="312261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E</a:t>
            </a:r>
          </a:p>
        </p:txBody>
      </p:sp>
      <p:cxnSp>
        <p:nvCxnSpPr>
          <p:cNvPr id="9230" name="AutoShape 15"/>
          <p:cNvCxnSpPr>
            <a:cxnSpLocks noChangeShapeType="1"/>
            <a:stCxn id="9223" idx="2"/>
            <a:endCxn id="9224" idx="0"/>
          </p:cNvCxnSpPr>
          <p:nvPr/>
        </p:nvCxnSpPr>
        <p:spPr bwMode="auto">
          <a:xfrm flipH="1">
            <a:off x="5715000" y="1682750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6"/>
          <p:cNvCxnSpPr>
            <a:cxnSpLocks noChangeShapeType="1"/>
            <a:stCxn id="9223" idx="2"/>
            <a:endCxn id="9225" idx="0"/>
          </p:cNvCxnSpPr>
          <p:nvPr/>
        </p:nvCxnSpPr>
        <p:spPr bwMode="auto">
          <a:xfrm>
            <a:off x="6702425" y="1682750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8"/>
          <p:cNvCxnSpPr>
            <a:cxnSpLocks noChangeShapeType="1"/>
            <a:stCxn id="9225" idx="2"/>
            <a:endCxn id="9227" idx="0"/>
          </p:cNvCxnSpPr>
          <p:nvPr/>
        </p:nvCxnSpPr>
        <p:spPr bwMode="auto">
          <a:xfrm>
            <a:off x="7683500" y="2598738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9"/>
          <p:cNvCxnSpPr>
            <a:cxnSpLocks noChangeShapeType="1"/>
            <a:stCxn id="9225" idx="2"/>
            <a:endCxn id="9226" idx="0"/>
          </p:cNvCxnSpPr>
          <p:nvPr/>
        </p:nvCxnSpPr>
        <p:spPr bwMode="auto">
          <a:xfrm flipH="1">
            <a:off x="7192963" y="2598738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20"/>
          <p:cNvCxnSpPr>
            <a:cxnSpLocks noChangeShapeType="1"/>
            <a:stCxn id="9224" idx="2"/>
            <a:endCxn id="9229" idx="0"/>
          </p:cNvCxnSpPr>
          <p:nvPr/>
        </p:nvCxnSpPr>
        <p:spPr bwMode="auto">
          <a:xfrm>
            <a:off x="5715000" y="2597150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21"/>
          <p:cNvCxnSpPr>
            <a:cxnSpLocks noChangeShapeType="1"/>
            <a:stCxn id="9224" idx="2"/>
            <a:endCxn id="9228" idx="0"/>
          </p:cNvCxnSpPr>
          <p:nvPr/>
        </p:nvCxnSpPr>
        <p:spPr bwMode="auto">
          <a:xfrm flipH="1">
            <a:off x="5208588" y="2597150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6" name="AutoShape 22"/>
          <p:cNvSpPr>
            <a:spLocks noChangeAspect="1" noChangeArrowheads="1"/>
          </p:cNvSpPr>
          <p:nvPr/>
        </p:nvSpPr>
        <p:spPr bwMode="auto">
          <a:xfrm>
            <a:off x="5675313" y="404336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</a:t>
            </a:r>
          </a:p>
        </p:txBody>
      </p:sp>
      <p:cxnSp>
        <p:nvCxnSpPr>
          <p:cNvPr id="9237" name="AutoShape 25"/>
          <p:cNvCxnSpPr>
            <a:cxnSpLocks noChangeShapeType="1"/>
            <a:stCxn id="9229" idx="2"/>
            <a:endCxn id="9236" idx="0"/>
          </p:cNvCxnSpPr>
          <p:nvPr/>
        </p:nvCxnSpPr>
        <p:spPr bwMode="auto">
          <a:xfrm flipH="1">
            <a:off x="5853113" y="3513138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8" name="AutoShape 26"/>
          <p:cNvSpPr>
            <a:spLocks noChangeAspect="1" noChangeArrowheads="1"/>
          </p:cNvSpPr>
          <p:nvPr/>
        </p:nvSpPr>
        <p:spPr bwMode="auto">
          <a:xfrm>
            <a:off x="6411913" y="404177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I</a:t>
            </a:r>
          </a:p>
        </p:txBody>
      </p:sp>
      <p:cxnSp>
        <p:nvCxnSpPr>
          <p:cNvPr id="9239" name="AutoShape 27"/>
          <p:cNvCxnSpPr>
            <a:cxnSpLocks noChangeShapeType="1"/>
            <a:stCxn id="9229" idx="2"/>
            <a:endCxn id="9238" idx="0"/>
          </p:cNvCxnSpPr>
          <p:nvPr/>
        </p:nvCxnSpPr>
        <p:spPr bwMode="auto">
          <a:xfrm>
            <a:off x="6221413" y="3513138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0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84447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E99B4DF-1882-7A4A-B46E-FC714D3F99C3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Tahoma" charset="0"/>
              </a:rPr>
              <a:t>Binary Tree Usage: 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Binary tree associated with an arithmetic expression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internal nodes: operators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external nodes: operands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Example: arithmetic expression tree for the expression </a:t>
            </a:r>
            <a:r>
              <a:rPr lang="en-US" sz="2400" b="1" dirty="0">
                <a:latin typeface="Courier" pitchFamily="2" charset="0"/>
              </a:rPr>
              <a:t>(2 </a:t>
            </a:r>
            <a:r>
              <a:rPr lang="en-US" sz="2400" b="1" dirty="0">
                <a:latin typeface="Courier" pitchFamily="2" charset="0"/>
                <a:sym typeface="Symbol" charset="0"/>
              </a:rPr>
              <a:t> (</a:t>
            </a:r>
            <a:r>
              <a:rPr lang="en-US" sz="2400" b="1" dirty="0">
                <a:latin typeface="Courier" pitchFamily="2" charset="0"/>
              </a:rPr>
              <a:t>a - 1) + (3 </a:t>
            </a:r>
            <a:r>
              <a:rPr lang="en-US" sz="2400" b="1" dirty="0">
                <a:latin typeface="Courier" pitchFamily="2" charset="0"/>
                <a:sym typeface="Symbol" charset="0"/>
              </a:rPr>
              <a:t> </a:t>
            </a:r>
            <a:r>
              <a:rPr lang="en-US" sz="2400" b="1" dirty="0">
                <a:latin typeface="Courier" pitchFamily="2" charset="0"/>
              </a:rPr>
              <a:t>b))</a:t>
            </a:r>
          </a:p>
        </p:txBody>
      </p:sp>
      <p:grpSp>
        <p:nvGrpSpPr>
          <p:cNvPr id="10246" name="Group 21"/>
          <p:cNvGrpSpPr>
            <a:grpSpLocks/>
          </p:cNvGrpSpPr>
          <p:nvPr/>
        </p:nvGrpSpPr>
        <p:grpSpPr bwMode="auto">
          <a:xfrm>
            <a:off x="2819400" y="3733800"/>
            <a:ext cx="3429000" cy="2286000"/>
            <a:chOff x="2928" y="2256"/>
            <a:chExt cx="2160" cy="1440"/>
          </a:xfrm>
        </p:grpSpPr>
        <p:sp>
          <p:nvSpPr>
            <p:cNvPr id="10248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0257" name="AutoShape 13"/>
            <p:cNvCxnSpPr>
              <a:cxnSpLocks noChangeShapeType="1"/>
              <a:stCxn id="10248" idx="3"/>
              <a:endCxn id="1025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AutoShape 14"/>
            <p:cNvCxnSpPr>
              <a:cxnSpLocks noChangeShapeType="1"/>
              <a:stCxn id="10249" idx="1"/>
              <a:endCxn id="1024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AutoShape 15"/>
            <p:cNvCxnSpPr>
              <a:cxnSpLocks noChangeShapeType="1"/>
              <a:stCxn id="10256" idx="0"/>
              <a:endCxn id="1024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AutoShape 16"/>
            <p:cNvCxnSpPr>
              <a:cxnSpLocks noChangeShapeType="1"/>
              <a:stCxn id="10255" idx="0"/>
              <a:endCxn id="1024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1" name="AutoShape 17"/>
            <p:cNvCxnSpPr>
              <a:cxnSpLocks noChangeShapeType="1"/>
              <a:stCxn id="10254" idx="0"/>
              <a:endCxn id="1025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AutoShape 18"/>
            <p:cNvCxnSpPr>
              <a:cxnSpLocks noChangeShapeType="1"/>
              <a:stCxn id="10253" idx="0"/>
              <a:endCxn id="1025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AutoShape 19"/>
            <p:cNvCxnSpPr>
              <a:cxnSpLocks noChangeShapeType="1"/>
              <a:stCxn id="10252" idx="0"/>
              <a:endCxn id="1025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20"/>
            <p:cNvCxnSpPr>
              <a:cxnSpLocks noChangeShapeType="1"/>
              <a:stCxn id="10251" idx="1"/>
              <a:endCxn id="1025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47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B66AF4-05C1-3547-847D-4A8F9CB94802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Binary Tree Usage: Decision Tree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828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Binary tree associated with a decision process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internal nodes: questions with yes/no answer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external nodes: decisions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Example: dining decision</a:t>
            </a:r>
          </a:p>
        </p:txBody>
      </p:sp>
      <p:sp>
        <p:nvSpPr>
          <p:cNvPr id="11270" name="AutoShape 1029"/>
          <p:cNvSpPr>
            <a:spLocks noChangeArrowheads="1"/>
          </p:cNvSpPr>
          <p:nvPr/>
        </p:nvSpPr>
        <p:spPr bwMode="auto"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Want a fast meal?</a:t>
            </a:r>
          </a:p>
        </p:txBody>
      </p:sp>
      <p:sp>
        <p:nvSpPr>
          <p:cNvPr id="11271" name="AutoShape 1030"/>
          <p:cNvSpPr>
            <a:spLocks noChangeArrowheads="1"/>
          </p:cNvSpPr>
          <p:nvPr/>
        </p:nvSpPr>
        <p:spPr bwMode="auto"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How about coffee?</a:t>
            </a:r>
          </a:p>
        </p:txBody>
      </p:sp>
      <p:sp>
        <p:nvSpPr>
          <p:cNvPr id="11272" name="AutoShape 1031"/>
          <p:cNvSpPr>
            <a:spLocks noChangeArrowheads="1"/>
          </p:cNvSpPr>
          <p:nvPr/>
        </p:nvSpPr>
        <p:spPr bwMode="auto">
          <a:xfrm>
            <a:off x="4876800" y="4587875"/>
            <a:ext cx="312737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On expense account?</a:t>
            </a:r>
          </a:p>
        </p:txBody>
      </p:sp>
      <p:sp>
        <p:nvSpPr>
          <p:cNvPr id="11273" name="Rectangle 1033"/>
          <p:cNvSpPr>
            <a:spLocks noChangeArrowheads="1"/>
          </p:cNvSpPr>
          <p:nvPr/>
        </p:nvSpPr>
        <p:spPr bwMode="auto">
          <a:xfrm>
            <a:off x="1290638" y="5653088"/>
            <a:ext cx="1512887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Starbucks</a:t>
            </a:r>
          </a:p>
        </p:txBody>
      </p:sp>
      <p:sp>
        <p:nvSpPr>
          <p:cNvPr id="11274" name="Rectangle 1034"/>
          <p:cNvSpPr>
            <a:spLocks noChangeArrowheads="1"/>
          </p:cNvSpPr>
          <p:nvPr/>
        </p:nvSpPr>
        <p:spPr bwMode="auto">
          <a:xfrm>
            <a:off x="3121184" y="5660380"/>
            <a:ext cx="1283975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Chipotle</a:t>
            </a:r>
          </a:p>
        </p:txBody>
      </p:sp>
      <p:sp>
        <p:nvSpPr>
          <p:cNvPr id="11275" name="Rectangle 1035"/>
          <p:cNvSpPr>
            <a:spLocks noChangeArrowheads="1"/>
          </p:cNvSpPr>
          <p:nvPr/>
        </p:nvSpPr>
        <p:spPr bwMode="auto">
          <a:xfrm>
            <a:off x="4772151" y="5660380"/>
            <a:ext cx="1223712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Gracie’s</a:t>
            </a:r>
          </a:p>
        </p:txBody>
      </p:sp>
      <p:sp>
        <p:nvSpPr>
          <p:cNvPr id="11276" name="Rectangle 1036"/>
          <p:cNvSpPr>
            <a:spLocks noChangeArrowheads="1"/>
          </p:cNvSpPr>
          <p:nvPr/>
        </p:nvSpPr>
        <p:spPr bwMode="auto">
          <a:xfrm>
            <a:off x="6442075" y="5653088"/>
            <a:ext cx="200025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Café Paragon</a:t>
            </a:r>
          </a:p>
        </p:txBody>
      </p:sp>
      <p:cxnSp>
        <p:nvCxnSpPr>
          <p:cNvPr id="11277" name="AutoShape 1037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 flipH="1">
            <a:off x="2830513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038"/>
          <p:cNvCxnSpPr>
            <a:cxnSpLocks noChangeShapeType="1"/>
            <a:stCxn id="11270" idx="2"/>
            <a:endCxn id="11272" idx="0"/>
          </p:cNvCxnSpPr>
          <p:nvPr/>
        </p:nvCxnSpPr>
        <p:spPr bwMode="auto">
          <a:xfrm>
            <a:off x="4618038" y="4084638"/>
            <a:ext cx="1822450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03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2047875" y="5114925"/>
            <a:ext cx="782638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040"/>
          <p:cNvCxnSpPr>
            <a:cxnSpLocks noChangeShapeType="1"/>
            <a:stCxn id="11274" idx="0"/>
            <a:endCxn id="11271" idx="2"/>
          </p:cNvCxnSpPr>
          <p:nvPr/>
        </p:nvCxnSpPr>
        <p:spPr bwMode="auto">
          <a:xfrm flipH="1" flipV="1">
            <a:off x="2829719" y="5105400"/>
            <a:ext cx="933453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041"/>
          <p:cNvCxnSpPr>
            <a:cxnSpLocks noChangeShapeType="1"/>
            <a:stCxn id="11275" idx="0"/>
            <a:endCxn id="11272" idx="2"/>
          </p:cNvCxnSpPr>
          <p:nvPr/>
        </p:nvCxnSpPr>
        <p:spPr bwMode="auto">
          <a:xfrm flipV="1">
            <a:off x="5384007" y="5105400"/>
            <a:ext cx="1056481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04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H="1" flipV="1">
            <a:off x="6440488" y="5114925"/>
            <a:ext cx="1001712" cy="5286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83" name="Text Box 1043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4" name="Text Box 1044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5" name="Text Box 1045"/>
          <p:cNvSpPr txBox="1">
            <a:spLocks noChangeArrowheads="1"/>
          </p:cNvSpPr>
          <p:nvPr/>
        </p:nvSpPr>
        <p:spPr bwMode="auto">
          <a:xfrm>
            <a:off x="17526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6" name="Text Box 1046"/>
          <p:cNvSpPr txBox="1">
            <a:spLocks noChangeArrowheads="1"/>
          </p:cNvSpPr>
          <p:nvPr/>
        </p:nvSpPr>
        <p:spPr bwMode="auto">
          <a:xfrm>
            <a:off x="3505200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7" name="Text Box 1047"/>
          <p:cNvSpPr txBox="1">
            <a:spLocks noChangeArrowheads="1"/>
          </p:cNvSpPr>
          <p:nvPr/>
        </p:nvSpPr>
        <p:spPr bwMode="auto">
          <a:xfrm>
            <a:off x="51054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8" name="Text Box 1048"/>
          <p:cNvSpPr txBox="1">
            <a:spLocks noChangeArrowheads="1"/>
          </p:cNvSpPr>
          <p:nvPr/>
        </p:nvSpPr>
        <p:spPr bwMode="auto">
          <a:xfrm>
            <a:off x="7127875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DC72F9-A608-584D-B173-649D16458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Tree ADT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E868483-BD64-494B-8DA6-20B04EB2D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8.2.1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F939-E062-2443-8B7D-8B213FAC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9E7-CCCF-A541-9054-F863E7730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8309-1D42-3B4C-AC1E-606F2A92DD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06806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CB398E-5E3B-2B49-9D3F-5E1A2FB36277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79033"/>
            <a:ext cx="7239000" cy="4912078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</a:t>
            </a:r>
            <a:r>
              <a:rPr lang="en-US" b="1" dirty="0" err="1">
                <a:solidFill>
                  <a:srgbClr val="BE2D00"/>
                </a:solidFill>
                <a:latin typeface="Courier" pitchFamily="2" charset="0"/>
              </a:rPr>
              <a:t>BinaryTree</a:t>
            </a:r>
            <a:r>
              <a:rPr lang="en-US" b="1" dirty="0">
                <a:solidFill>
                  <a:srgbClr val="BE2D00"/>
                </a:solidFill>
                <a:latin typeface="Courier" pitchFamily="2" charset="0"/>
              </a:rPr>
              <a:t> </a:t>
            </a:r>
            <a:r>
              <a:rPr lang="en-US" dirty="0">
                <a:latin typeface="Tahoma" charset="0"/>
              </a:rPr>
              <a:t>ADT extends the Tree ADT, i.e., it inherits all the methods of the Tree ADT</a:t>
            </a:r>
          </a:p>
          <a:p>
            <a:pPr eaLnBrk="1" hangingPunct="1"/>
            <a:r>
              <a:rPr lang="en-US" dirty="0">
                <a:latin typeface="Tahoma" charset="0"/>
              </a:rPr>
              <a:t>Additional methods:</a:t>
            </a:r>
          </a:p>
          <a:p>
            <a:pPr lvl="1" eaLnBrk="1" hangingPunct="1"/>
            <a:r>
              <a:rPr lang="en-US" b="1" dirty="0">
                <a:latin typeface="Courier" pitchFamily="2" charset="0"/>
              </a:rPr>
              <a:t>Position </a:t>
            </a:r>
            <a:r>
              <a:rPr lang="en-US" b="1" dirty="0">
                <a:solidFill>
                  <a:schemeClr val="tx2"/>
                </a:solidFill>
                <a:latin typeface="Courier" pitchFamily="2" charset="0"/>
              </a:rPr>
              <a:t>left</a:t>
            </a:r>
            <a:r>
              <a:rPr lang="en-US" b="1" dirty="0">
                <a:latin typeface="Courier" pitchFamily="2" charset="0"/>
              </a:rPr>
              <a:t>(p)</a:t>
            </a:r>
          </a:p>
          <a:p>
            <a:pPr lvl="1" eaLnBrk="1" hangingPunct="1"/>
            <a:r>
              <a:rPr lang="en-US" b="1" dirty="0">
                <a:latin typeface="Courier" pitchFamily="2" charset="0"/>
              </a:rPr>
              <a:t>Position </a:t>
            </a:r>
            <a:r>
              <a:rPr lang="en-US" b="1" dirty="0">
                <a:solidFill>
                  <a:schemeClr val="tx2"/>
                </a:solidFill>
                <a:latin typeface="Courier" pitchFamily="2" charset="0"/>
              </a:rPr>
              <a:t>right</a:t>
            </a:r>
            <a:r>
              <a:rPr lang="en-US" b="1" dirty="0">
                <a:latin typeface="Courier" pitchFamily="2" charset="0"/>
              </a:rPr>
              <a:t>(p)</a:t>
            </a:r>
          </a:p>
          <a:p>
            <a:pPr lvl="1" eaLnBrk="1" hangingPunct="1"/>
            <a:r>
              <a:rPr lang="en-US" b="1" dirty="0">
                <a:latin typeface="Courier" pitchFamily="2" charset="0"/>
              </a:rPr>
              <a:t>Position </a:t>
            </a:r>
            <a:r>
              <a:rPr lang="en-US" b="1" dirty="0">
                <a:solidFill>
                  <a:schemeClr val="tx2"/>
                </a:solidFill>
                <a:latin typeface="Courier" pitchFamily="2" charset="0"/>
              </a:rPr>
              <a:t>sibling</a:t>
            </a:r>
            <a:r>
              <a:rPr lang="en-US" b="1" dirty="0">
                <a:latin typeface="Courier" pitchFamily="2" charset="0"/>
              </a:rPr>
              <a:t>(p)</a:t>
            </a:r>
          </a:p>
          <a:p>
            <a:pPr eaLnBrk="1" hangingPunct="1"/>
            <a:r>
              <a:rPr lang="en-US" dirty="0">
                <a:latin typeface="Tahoma" charset="0"/>
              </a:rPr>
              <a:t>The above methods return 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null</a:t>
            </a:r>
            <a:r>
              <a:rPr lang="en-US" dirty="0">
                <a:latin typeface="Tahoma" charset="0"/>
              </a:rPr>
              <a:t> when there is no left, right, or sibling of p, respectively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203461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charset="0"/>
              </a:rPr>
              <a:t>Update methods may be defined by data structures implementing the </a:t>
            </a:r>
            <a:r>
              <a:rPr lang="en-US" b="1" dirty="0" err="1">
                <a:latin typeface="Courier" pitchFamily="2" charset="0"/>
              </a:rPr>
              <a:t>BinaryTree</a:t>
            </a:r>
            <a:r>
              <a:rPr lang="en-US" dirty="0">
                <a:latin typeface="Tahoma" charset="0"/>
              </a:rPr>
              <a:t> ADT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3319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CB398E-5E3B-2B49-9D3F-5E1A2FB36277}" type="slidenum">
              <a:rPr lang="en-US" sz="1400"/>
              <a:pPr eaLnBrk="1" hangingPunct="1"/>
              <a:t>9</a:t>
            </a:fld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4875</TotalTime>
  <Words>675</Words>
  <Application>Microsoft Office PowerPoint</Application>
  <PresentationFormat>On-screen Show (4:3)</PresentationFormat>
  <Paragraphs>182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Cambria Math</vt:lpstr>
      <vt:lpstr>Courier</vt:lpstr>
      <vt:lpstr>Symbol</vt:lpstr>
      <vt:lpstr>Tahoma</vt:lpstr>
      <vt:lpstr>Times New Roman</vt:lpstr>
      <vt:lpstr>Wingdings</vt:lpstr>
      <vt:lpstr>Blueprint</vt:lpstr>
      <vt:lpstr>Binary Trees</vt:lpstr>
      <vt:lpstr>Binary Trees</vt:lpstr>
      <vt:lpstr>Binary Trees</vt:lpstr>
      <vt:lpstr>Binary Trees</vt:lpstr>
      <vt:lpstr>Binary Tree Usage: Arithmetic Expression Tree</vt:lpstr>
      <vt:lpstr>Binary Tree Usage: Decision Tree</vt:lpstr>
      <vt:lpstr>Binary Tree ADT</vt:lpstr>
      <vt:lpstr>BinaryTree ADT</vt:lpstr>
      <vt:lpstr>BinaryTree ADT</vt:lpstr>
      <vt:lpstr>Binary Tree Interface</vt:lpstr>
      <vt:lpstr>Properties of Binary Trees</vt:lpstr>
      <vt:lpstr>Properties of Binary Trees</vt:lpstr>
      <vt:lpstr>Proper and Improper Binary Trees</vt:lpstr>
      <vt:lpstr>Properties of Binary Trees</vt:lpstr>
      <vt:lpstr>Properties of Proper Binary Trees</vt:lpstr>
      <vt:lpstr>Properties of Proper Binary Trees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Kimberly Davis</cp:lastModifiedBy>
  <cp:revision>649</cp:revision>
  <cp:lastPrinted>2019-10-31T22:12:11Z</cp:lastPrinted>
  <dcterms:created xsi:type="dcterms:W3CDTF">2002-01-21T02:22:10Z</dcterms:created>
  <dcterms:modified xsi:type="dcterms:W3CDTF">2019-10-31T22:17:22Z</dcterms:modified>
</cp:coreProperties>
</file>