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336" r:id="rId3"/>
    <p:sldId id="310" r:id="rId4"/>
    <p:sldId id="340" r:id="rId5"/>
    <p:sldId id="344" r:id="rId6"/>
    <p:sldId id="315" r:id="rId7"/>
    <p:sldId id="343" r:id="rId8"/>
    <p:sldId id="342" r:id="rId9"/>
    <p:sldId id="341" r:id="rId10"/>
    <p:sldId id="345" r:id="rId11"/>
    <p:sldId id="346" r:id="rId12"/>
    <p:sldId id="347" r:id="rId13"/>
    <p:sldId id="348" r:id="rId14"/>
    <p:sldId id="349" r:id="rId15"/>
    <p:sldId id="351" r:id="rId16"/>
    <p:sldId id="352" r:id="rId17"/>
    <p:sldId id="355" r:id="rId18"/>
    <p:sldId id="356" r:id="rId19"/>
    <p:sldId id="350" r:id="rId20"/>
    <p:sldId id="353" r:id="rId21"/>
    <p:sldId id="354" r:id="rId22"/>
    <p:sldId id="357" r:id="rId23"/>
    <p:sldId id="375" r:id="rId24"/>
    <p:sldId id="359" r:id="rId25"/>
    <p:sldId id="322" r:id="rId26"/>
    <p:sldId id="358" r:id="rId27"/>
    <p:sldId id="335" r:id="rId28"/>
    <p:sldId id="430" r:id="rId29"/>
    <p:sldId id="376" r:id="rId30"/>
    <p:sldId id="360" r:id="rId31"/>
    <p:sldId id="361" r:id="rId32"/>
    <p:sldId id="363" r:id="rId33"/>
    <p:sldId id="362" r:id="rId34"/>
    <p:sldId id="364" r:id="rId35"/>
    <p:sldId id="432" r:id="rId36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62CF83-E50B-2F4B-9F5C-ABB7D7C2425A}">
          <p14:sldIdLst>
            <p14:sldId id="256"/>
          </p14:sldIdLst>
        </p14:section>
        <p14:section name="Trees 8.1 General Trees" id="{D6020D5A-0E9A-D04C-B1AB-92A3CCC52F77}">
          <p14:sldIdLst>
            <p14:sldId id="336"/>
            <p14:sldId id="310"/>
            <p14:sldId id="340"/>
            <p14:sldId id="344"/>
            <p14:sldId id="315"/>
            <p14:sldId id="343"/>
            <p14:sldId id="342"/>
            <p14:sldId id="341"/>
            <p14:sldId id="345"/>
            <p14:sldId id="346"/>
            <p14:sldId id="347"/>
            <p14:sldId id="348"/>
            <p14:sldId id="349"/>
            <p14:sldId id="351"/>
            <p14:sldId id="352"/>
            <p14:sldId id="355"/>
            <p14:sldId id="356"/>
            <p14:sldId id="350"/>
            <p14:sldId id="353"/>
            <p14:sldId id="354"/>
            <p14:sldId id="357"/>
          </p14:sldIdLst>
        </p14:section>
        <p14:section name="Trees 8.1.2 The Tree ADT" id="{94293A72-4DF9-AA48-803D-71C637E5FC1D}">
          <p14:sldIdLst>
            <p14:sldId id="375"/>
            <p14:sldId id="359"/>
            <p14:sldId id="322"/>
            <p14:sldId id="358"/>
            <p14:sldId id="335"/>
            <p14:sldId id="430"/>
          </p14:sldIdLst>
        </p14:section>
        <p14:section name="Trees 8.1.3 Computing Depth and Height" id="{5B683D82-EE00-9B4E-81C2-E0022813AD09}">
          <p14:sldIdLst>
            <p14:sldId id="376"/>
            <p14:sldId id="360"/>
            <p14:sldId id="361"/>
            <p14:sldId id="363"/>
            <p14:sldId id="362"/>
            <p14:sldId id="364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63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6.xml"/><Relationship Id="rId7" Type="http://schemas.openxmlformats.org/officeDocument/2006/relationships/slide" Target="slides/slide24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l" defTabSz="931804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069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r" defTabSz="931804">
              <a:defRPr sz="1300"/>
            </a:lvl1pPr>
          </a:lstStyle>
          <a:p>
            <a:fld id="{90328B35-FB37-604D-8086-39948197AA3A}" type="datetime1">
              <a:rPr lang="en-US" smtClean="0"/>
              <a:t>10/31/2019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l" defTabSz="931804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069" y="883158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r" defTabSz="931804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l" defTabSz="931804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069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r" defTabSz="931804">
              <a:defRPr sz="1300"/>
            </a:lvl1pPr>
          </a:lstStyle>
          <a:p>
            <a:fld id="{F30E85DB-84E5-8D48-AA15-FF50E97B6645}" type="datetime1">
              <a:rPr lang="en-US" smtClean="0"/>
              <a:t>10/31/2019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213" y="4415791"/>
            <a:ext cx="5141976" cy="418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l" defTabSz="931804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069" y="883158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r" defTabSz="931804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17244" indent="-275863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03452" indent="-220690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44833" indent="-220690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86214" indent="-220690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27595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68976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310357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51737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17244" indent="-275863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03452" indent="-220690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44833" indent="-220690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86214" indent="-220690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27595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68976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310357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51737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/>
              <a:t>10/31/2019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17244" indent="-275863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03452" indent="-220690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44833" indent="-220690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86214" indent="-220690" defTabSz="931804" eaLnBrk="0" hangingPunct="0"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27595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68976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310357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51737" indent="-220690" algn="ctr" defTabSz="93180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Contains only the interface, no code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4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locate these methods in an abstract class?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3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77" name="AutoShape 251"/>
          <p:cNvSpPr>
            <a:spLocks noChangeAspect="1" noChangeArrowheads="1"/>
          </p:cNvSpPr>
          <p:nvPr/>
        </p:nvSpPr>
        <p:spPr bwMode="auto">
          <a:xfrm>
            <a:off x="4787431" y="3433802"/>
            <a:ext cx="977253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Mammal</a:t>
            </a:r>
          </a:p>
        </p:txBody>
      </p:sp>
      <p:sp>
        <p:nvSpPr>
          <p:cNvPr id="3078" name="AutoShape 252"/>
          <p:cNvSpPr>
            <a:spLocks noChangeAspect="1" noChangeArrowheads="1"/>
          </p:cNvSpPr>
          <p:nvPr/>
        </p:nvSpPr>
        <p:spPr bwMode="auto">
          <a:xfrm>
            <a:off x="3368946" y="4591090"/>
            <a:ext cx="58048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Dog</a:t>
            </a:r>
          </a:p>
        </p:txBody>
      </p:sp>
      <p:sp>
        <p:nvSpPr>
          <p:cNvPr id="3079" name="AutoShape 253"/>
          <p:cNvSpPr>
            <a:spLocks noChangeAspect="1" noChangeArrowheads="1"/>
          </p:cNvSpPr>
          <p:nvPr/>
        </p:nvSpPr>
        <p:spPr bwMode="auto">
          <a:xfrm>
            <a:off x="5025162" y="4591090"/>
            <a:ext cx="48908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Pig</a:t>
            </a:r>
          </a:p>
        </p:txBody>
      </p:sp>
      <p:cxnSp>
        <p:nvCxnSpPr>
          <p:cNvPr id="3080" name="AutoShape 254"/>
          <p:cNvCxnSpPr>
            <a:cxnSpLocks noChangeShapeType="1"/>
            <a:stCxn id="3077" idx="2"/>
            <a:endCxn id="3079" idx="0"/>
          </p:cNvCxnSpPr>
          <p:nvPr/>
        </p:nvCxnSpPr>
        <p:spPr bwMode="auto">
          <a:xfrm flipH="1">
            <a:off x="5269707" y="3808373"/>
            <a:ext cx="6351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81" name="AutoShape 255"/>
          <p:cNvCxnSpPr>
            <a:cxnSpLocks noChangeShapeType="1"/>
            <a:stCxn id="3077" idx="2"/>
            <a:endCxn id="3078" idx="0"/>
          </p:cNvCxnSpPr>
          <p:nvPr/>
        </p:nvCxnSpPr>
        <p:spPr bwMode="auto">
          <a:xfrm flipH="1">
            <a:off x="3659188" y="3808373"/>
            <a:ext cx="161687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82" name="AutoShape 256"/>
          <p:cNvSpPr>
            <a:spLocks noChangeAspect="1" noChangeArrowheads="1"/>
          </p:cNvSpPr>
          <p:nvPr/>
        </p:nvSpPr>
        <p:spPr bwMode="auto">
          <a:xfrm>
            <a:off x="6627575" y="4589503"/>
            <a:ext cx="53070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Cat</a:t>
            </a:r>
          </a:p>
        </p:txBody>
      </p:sp>
      <p:cxnSp>
        <p:nvCxnSpPr>
          <p:cNvPr id="3083" name="AutoShape 257"/>
          <p:cNvCxnSpPr>
            <a:cxnSpLocks noChangeShapeType="1"/>
            <a:stCxn id="3077" idx="2"/>
            <a:endCxn id="3082" idx="0"/>
          </p:cNvCxnSpPr>
          <p:nvPr/>
        </p:nvCxnSpPr>
        <p:spPr bwMode="auto">
          <a:xfrm>
            <a:off x="5276058" y="3808373"/>
            <a:ext cx="1616868" cy="781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5F07-2B0C-F441-92B6-C7E2E2A8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Tree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76E0-F9EE-9941-8051-588097F0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Formally, we define a </a:t>
            </a:r>
            <a:r>
              <a:rPr lang="en-US" sz="2800" b="1" dirty="0"/>
              <a:t>tree </a:t>
            </a:r>
            <a:r>
              <a:rPr lang="en-US" sz="2800" b="1" i="1" dirty="0"/>
              <a:t>T</a:t>
            </a:r>
            <a:r>
              <a:rPr lang="en-US" sz="2800" b="1" dirty="0"/>
              <a:t> </a:t>
            </a:r>
            <a:r>
              <a:rPr lang="en-US" sz="2800" dirty="0"/>
              <a:t>as a set of </a:t>
            </a:r>
            <a:r>
              <a:rPr lang="en-US" sz="2800" b="1" dirty="0"/>
              <a:t>nodes</a:t>
            </a:r>
            <a:r>
              <a:rPr lang="en-US" sz="2800" dirty="0"/>
              <a:t> storing elements such that the nodes have a </a:t>
            </a:r>
            <a:r>
              <a:rPr lang="en-US" sz="2800" b="1" dirty="0"/>
              <a:t>parent-child</a:t>
            </a:r>
            <a:r>
              <a:rPr lang="en-US" sz="2800" dirty="0"/>
              <a:t> relationship that satisfies the following properties:</a:t>
            </a:r>
          </a:p>
          <a:p>
            <a:pPr lvl="1"/>
            <a:r>
              <a:rPr lang="en-US" sz="2400" dirty="0"/>
              <a:t>If </a:t>
            </a:r>
            <a:r>
              <a:rPr lang="en-US" sz="2400" i="1" dirty="0"/>
              <a:t>T</a:t>
            </a:r>
            <a:r>
              <a:rPr lang="en-US" sz="2400" dirty="0"/>
              <a:t> is nonempty, it has a special node, called the </a:t>
            </a:r>
            <a:r>
              <a:rPr lang="en-US" sz="2400" b="1" dirty="0"/>
              <a:t>root</a:t>
            </a:r>
            <a:r>
              <a:rPr lang="en-US" sz="2400" dirty="0"/>
              <a:t> of </a:t>
            </a:r>
            <a:r>
              <a:rPr lang="en-US" sz="2400" i="1" dirty="0"/>
              <a:t>T</a:t>
            </a:r>
            <a:r>
              <a:rPr lang="en-US" sz="2400" dirty="0"/>
              <a:t>, that has no parent.</a:t>
            </a:r>
          </a:p>
          <a:p>
            <a:pPr lvl="1"/>
            <a:r>
              <a:rPr lang="en-US" sz="2400" dirty="0"/>
              <a:t>Each node </a:t>
            </a:r>
            <a:r>
              <a:rPr lang="en-US" sz="2400" i="1" dirty="0"/>
              <a:t>v</a:t>
            </a:r>
            <a:r>
              <a:rPr lang="en-US" sz="2400" dirty="0"/>
              <a:t> of </a:t>
            </a:r>
            <a:r>
              <a:rPr lang="en-US" sz="2400" i="1" dirty="0"/>
              <a:t>T</a:t>
            </a:r>
            <a:r>
              <a:rPr lang="en-US" sz="2400" dirty="0"/>
              <a:t> different from the root has a unique </a:t>
            </a:r>
            <a:r>
              <a:rPr lang="en-US" sz="2400" b="1" dirty="0"/>
              <a:t>parent</a:t>
            </a:r>
            <a:r>
              <a:rPr lang="en-US" sz="2400" dirty="0"/>
              <a:t> node </a:t>
            </a:r>
            <a:r>
              <a:rPr lang="en-US" sz="2400" i="1" dirty="0"/>
              <a:t>w</a:t>
            </a:r>
            <a:r>
              <a:rPr lang="en-US" sz="2400" dirty="0"/>
              <a:t>; every node with parent w is a </a:t>
            </a:r>
            <a:r>
              <a:rPr lang="en-US" sz="2400" b="1" dirty="0"/>
              <a:t>child</a:t>
            </a:r>
            <a:r>
              <a:rPr lang="en-US" sz="2400" dirty="0"/>
              <a:t> of </a:t>
            </a:r>
            <a:r>
              <a:rPr lang="en-US" sz="2400" i="1" dirty="0"/>
              <a:t>w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1058-5B43-1E48-AE36-5698B2CD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1C0A-1879-094A-BF78-95D080B7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ACFB-68F2-E242-BE7C-74AF9767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5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5F07-2B0C-F441-92B6-C7E2E2A8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Tree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76E0-F9EE-9941-8051-588097F0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tree can be empty</a:t>
            </a:r>
          </a:p>
          <a:p>
            <a:r>
              <a:rPr lang="en-US" dirty="0"/>
              <a:t>The tree can be defined recursively, either</a:t>
            </a:r>
          </a:p>
          <a:p>
            <a:pPr lvl="1"/>
            <a:r>
              <a:rPr lang="en-US" sz="2400" dirty="0"/>
              <a:t>The tree is empty, or</a:t>
            </a:r>
          </a:p>
          <a:p>
            <a:pPr lvl="1"/>
            <a:r>
              <a:rPr lang="en-US" sz="2400" dirty="0"/>
              <a:t>Non-empty:</a:t>
            </a:r>
          </a:p>
          <a:p>
            <a:pPr lvl="2"/>
            <a:r>
              <a:rPr lang="en-US" sz="2000" dirty="0"/>
              <a:t>The tree has a root, </a:t>
            </a:r>
            <a:r>
              <a:rPr lang="en-US" sz="2000" i="1" dirty="0"/>
              <a:t>r</a:t>
            </a:r>
          </a:p>
          <a:p>
            <a:pPr lvl="2"/>
            <a:r>
              <a:rPr lang="en-US" sz="1800" dirty="0"/>
              <a:t>The root has a set of subtrees, possibly empty: the children of </a:t>
            </a:r>
            <a:r>
              <a:rPr lang="en-US" sz="1800" i="1" dirty="0"/>
              <a:t>r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1058-5B43-1E48-AE36-5698B2CD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1C0A-1879-094A-BF78-95D080B7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ACFB-68F2-E242-BE7C-74AF9767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163C-8E0F-1F4F-82D8-C6185DF9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Node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1E2D-49EA-9C4A-BC95-5E86CBD6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children of the same node are </a:t>
            </a:r>
            <a:r>
              <a:rPr lang="en-US" b="1" dirty="0"/>
              <a:t>siblings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CE7C-47F2-234A-B599-B0EBAAC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FB76-9ECE-AF4B-B4D5-4192DDE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5EA5-06DE-3746-8F9E-291CD1B0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id="{8A22EEA3-2244-7D47-A8FF-2DB08827A4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0612" y="2514600"/>
            <a:ext cx="3709988" cy="3127375"/>
            <a:chOff x="3135" y="1250"/>
            <a:chExt cx="2337" cy="1970"/>
          </a:xfrm>
          <a:solidFill>
            <a:schemeClr val="accent1"/>
          </a:solidFill>
        </p:grpSpPr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C8FE05EE-CB40-A342-8535-6E14A4AF66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CE5BE005-C7FF-DD4B-806A-56ED08B8E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248F4BD2-0FE6-7645-847D-53531F64B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17" name="AutoShape 8">
              <a:extLst>
                <a:ext uri="{FF2B5EF4-FFF2-40B4-BE49-F238E27FC236}">
                  <a16:creationId xmlns:a16="http://schemas.microsoft.com/office/drawing/2014/main" id="{2FC7F5F4-30E2-D44D-B5F1-E089B02C44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C9A1A0F0-F059-484F-AFD8-C492A6398B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2A5839A1-0679-9E43-987E-59EC1EF638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84003D87-64FE-454E-AC27-640DCC51D4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1" name="AutoShape 12">
              <a:extLst>
                <a:ext uri="{FF2B5EF4-FFF2-40B4-BE49-F238E27FC236}">
                  <a16:creationId xmlns:a16="http://schemas.microsoft.com/office/drawing/2014/main" id="{FABA8C84-676A-B047-A045-4BAE2A5E2F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22" name="AutoShape 13">
              <a:extLst>
                <a:ext uri="{FF2B5EF4-FFF2-40B4-BE49-F238E27FC236}">
                  <a16:creationId xmlns:a16="http://schemas.microsoft.com/office/drawing/2014/main" id="{9B0B95E6-B0E9-5E40-9670-31FBA35E7AE2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14">
              <a:extLst>
                <a:ext uri="{FF2B5EF4-FFF2-40B4-BE49-F238E27FC236}">
                  <a16:creationId xmlns:a16="http://schemas.microsoft.com/office/drawing/2014/main" id="{058BA6B4-A075-D94E-8C00-182703F676C3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AutoShape 15">
              <a:extLst>
                <a:ext uri="{FF2B5EF4-FFF2-40B4-BE49-F238E27FC236}">
                  <a16:creationId xmlns:a16="http://schemas.microsoft.com/office/drawing/2014/main" id="{32225F08-556B-514B-93D7-D558B353D5F0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16">
              <a:extLst>
                <a:ext uri="{FF2B5EF4-FFF2-40B4-BE49-F238E27FC236}">
                  <a16:creationId xmlns:a16="http://schemas.microsoft.com/office/drawing/2014/main" id="{C9FB217F-166E-194C-B0E3-77939637C513}"/>
                </a:ext>
              </a:extLst>
            </p:cNvPr>
            <p:cNvCxnSpPr>
              <a:cxnSpLocks noChangeShapeType="1"/>
              <a:stCxn id="17" idx="2"/>
              <a:endCxn id="19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17">
              <a:extLst>
                <a:ext uri="{FF2B5EF4-FFF2-40B4-BE49-F238E27FC236}">
                  <a16:creationId xmlns:a16="http://schemas.microsoft.com/office/drawing/2014/main" id="{B2EBF846-B3FE-0046-B6DB-D6A82637CDA4}"/>
                </a:ext>
              </a:extLst>
            </p:cNvPr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AutoShape 18">
              <a:extLst>
                <a:ext uri="{FF2B5EF4-FFF2-40B4-BE49-F238E27FC236}">
                  <a16:creationId xmlns:a16="http://schemas.microsoft.com/office/drawing/2014/main" id="{90218B89-36EB-AE48-9BD3-13F315AAB53D}"/>
                </a:ext>
              </a:extLst>
            </p:cNvPr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AutoShape 19">
              <a:extLst>
                <a:ext uri="{FF2B5EF4-FFF2-40B4-BE49-F238E27FC236}">
                  <a16:creationId xmlns:a16="http://schemas.microsoft.com/office/drawing/2014/main" id="{CC0A8CBA-031B-F34E-8EB7-BEED135C4F81}"/>
                </a:ext>
              </a:extLst>
            </p:cNvPr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AutoShape 20">
              <a:extLst>
                <a:ext uri="{FF2B5EF4-FFF2-40B4-BE49-F238E27FC236}">
                  <a16:creationId xmlns:a16="http://schemas.microsoft.com/office/drawing/2014/main" id="{314D7242-A590-634F-AFE5-8D6D5C4F9A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I</a:t>
              </a:r>
            </a:p>
          </p:txBody>
        </p:sp>
        <p:sp>
          <p:nvSpPr>
            <p:cNvPr id="30" name="AutoShape 21">
              <a:extLst>
                <a:ext uri="{FF2B5EF4-FFF2-40B4-BE49-F238E27FC236}">
                  <a16:creationId xmlns:a16="http://schemas.microsoft.com/office/drawing/2014/main" id="{A098A485-6BEB-4449-8F4B-C43C012E0B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31" name="AutoShape 22">
              <a:extLst>
                <a:ext uri="{FF2B5EF4-FFF2-40B4-BE49-F238E27FC236}">
                  <a16:creationId xmlns:a16="http://schemas.microsoft.com/office/drawing/2014/main" id="{5962FAF5-11F7-2D4D-96A3-DF3B6D019F71}"/>
                </a:ext>
              </a:extLst>
            </p:cNvPr>
            <p:cNvCxnSpPr>
              <a:cxnSpLocks noChangeShapeType="1"/>
              <a:stCxn id="21" idx="2"/>
              <a:endCxn id="30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23">
              <a:extLst>
                <a:ext uri="{FF2B5EF4-FFF2-40B4-BE49-F238E27FC236}">
                  <a16:creationId xmlns:a16="http://schemas.microsoft.com/office/drawing/2014/main" id="{67F96E96-021F-2741-BFDD-F58EAA9325F6}"/>
                </a:ext>
              </a:extLst>
            </p:cNvPr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3" name="AutoShape 24">
              <a:extLst>
                <a:ext uri="{FF2B5EF4-FFF2-40B4-BE49-F238E27FC236}">
                  <a16:creationId xmlns:a16="http://schemas.microsoft.com/office/drawing/2014/main" id="{8F9CADFF-BCCE-BA49-B9B2-104CC937D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34" name="AutoShape 25">
              <a:extLst>
                <a:ext uri="{FF2B5EF4-FFF2-40B4-BE49-F238E27FC236}">
                  <a16:creationId xmlns:a16="http://schemas.microsoft.com/office/drawing/2014/main" id="{663AB964-0D4B-3F46-9AF8-689CE5FD3764}"/>
                </a:ext>
              </a:extLst>
            </p:cNvPr>
            <p:cNvCxnSpPr>
              <a:cxnSpLocks noChangeShapeType="1"/>
              <a:stCxn id="21" idx="2"/>
              <a:endCxn id="33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6CD012F-524E-3D41-8667-60D6260B5F06}"/>
              </a:ext>
            </a:extLst>
          </p:cNvPr>
          <p:cNvSpPr/>
          <p:nvPr/>
        </p:nvSpPr>
        <p:spPr bwMode="auto">
          <a:xfrm>
            <a:off x="4572000" y="4114800"/>
            <a:ext cx="1981200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9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163C-8E0F-1F4F-82D8-C6185DF9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Node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1E2D-49EA-9C4A-BC95-5E86CBD6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</a:t>
            </a:r>
            <a:r>
              <a:rPr lang="en-US" i="1" dirty="0"/>
              <a:t>v</a:t>
            </a:r>
            <a:r>
              <a:rPr lang="en-US" dirty="0"/>
              <a:t> is </a:t>
            </a:r>
            <a:r>
              <a:rPr lang="en-US" b="1" dirty="0"/>
              <a:t>external</a:t>
            </a:r>
            <a:r>
              <a:rPr lang="en-US" dirty="0"/>
              <a:t> if it has no children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CE7C-47F2-234A-B599-B0EBAAC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FB76-9ECE-AF4B-B4D5-4192DDE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5EA5-06DE-3746-8F9E-291CD1B0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id="{8A22EEA3-2244-7D47-A8FF-2DB08827A4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0612" y="2514600"/>
            <a:ext cx="3709988" cy="3127375"/>
            <a:chOff x="3135" y="1250"/>
            <a:chExt cx="2337" cy="1970"/>
          </a:xfrm>
          <a:solidFill>
            <a:schemeClr val="accent1"/>
          </a:solidFill>
        </p:grpSpPr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C8FE05EE-CB40-A342-8535-6E14A4AF66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CE5BE005-C7FF-DD4B-806A-56ED08B8E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248F4BD2-0FE6-7645-847D-53531F64B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17" name="AutoShape 8">
              <a:extLst>
                <a:ext uri="{FF2B5EF4-FFF2-40B4-BE49-F238E27FC236}">
                  <a16:creationId xmlns:a16="http://schemas.microsoft.com/office/drawing/2014/main" id="{2FC7F5F4-30E2-D44D-B5F1-E089B02C44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C9A1A0F0-F059-484F-AFD8-C492A6398B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2A5839A1-0679-9E43-987E-59EC1EF638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84003D87-64FE-454E-AC27-640DCC51D4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1" name="AutoShape 12">
              <a:extLst>
                <a:ext uri="{FF2B5EF4-FFF2-40B4-BE49-F238E27FC236}">
                  <a16:creationId xmlns:a16="http://schemas.microsoft.com/office/drawing/2014/main" id="{FABA8C84-676A-B047-A045-4BAE2A5E2F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22" name="AutoShape 13">
              <a:extLst>
                <a:ext uri="{FF2B5EF4-FFF2-40B4-BE49-F238E27FC236}">
                  <a16:creationId xmlns:a16="http://schemas.microsoft.com/office/drawing/2014/main" id="{9B0B95E6-B0E9-5E40-9670-31FBA35E7AE2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14">
              <a:extLst>
                <a:ext uri="{FF2B5EF4-FFF2-40B4-BE49-F238E27FC236}">
                  <a16:creationId xmlns:a16="http://schemas.microsoft.com/office/drawing/2014/main" id="{058BA6B4-A075-D94E-8C00-182703F676C3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AutoShape 15">
              <a:extLst>
                <a:ext uri="{FF2B5EF4-FFF2-40B4-BE49-F238E27FC236}">
                  <a16:creationId xmlns:a16="http://schemas.microsoft.com/office/drawing/2014/main" id="{32225F08-556B-514B-93D7-D558B353D5F0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16">
              <a:extLst>
                <a:ext uri="{FF2B5EF4-FFF2-40B4-BE49-F238E27FC236}">
                  <a16:creationId xmlns:a16="http://schemas.microsoft.com/office/drawing/2014/main" id="{C9FB217F-166E-194C-B0E3-77939637C513}"/>
                </a:ext>
              </a:extLst>
            </p:cNvPr>
            <p:cNvCxnSpPr>
              <a:cxnSpLocks noChangeShapeType="1"/>
              <a:stCxn id="17" idx="2"/>
              <a:endCxn id="19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17">
              <a:extLst>
                <a:ext uri="{FF2B5EF4-FFF2-40B4-BE49-F238E27FC236}">
                  <a16:creationId xmlns:a16="http://schemas.microsoft.com/office/drawing/2014/main" id="{B2EBF846-B3FE-0046-B6DB-D6A82637CDA4}"/>
                </a:ext>
              </a:extLst>
            </p:cNvPr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AutoShape 18">
              <a:extLst>
                <a:ext uri="{FF2B5EF4-FFF2-40B4-BE49-F238E27FC236}">
                  <a16:creationId xmlns:a16="http://schemas.microsoft.com/office/drawing/2014/main" id="{90218B89-36EB-AE48-9BD3-13F315AAB53D}"/>
                </a:ext>
              </a:extLst>
            </p:cNvPr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AutoShape 19">
              <a:extLst>
                <a:ext uri="{FF2B5EF4-FFF2-40B4-BE49-F238E27FC236}">
                  <a16:creationId xmlns:a16="http://schemas.microsoft.com/office/drawing/2014/main" id="{CC0A8CBA-031B-F34E-8EB7-BEED135C4F81}"/>
                </a:ext>
              </a:extLst>
            </p:cNvPr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AutoShape 20">
              <a:extLst>
                <a:ext uri="{FF2B5EF4-FFF2-40B4-BE49-F238E27FC236}">
                  <a16:creationId xmlns:a16="http://schemas.microsoft.com/office/drawing/2014/main" id="{314D7242-A590-634F-AFE5-8D6D5C4F9A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I</a:t>
              </a:r>
            </a:p>
          </p:txBody>
        </p:sp>
        <p:sp>
          <p:nvSpPr>
            <p:cNvPr id="30" name="AutoShape 21">
              <a:extLst>
                <a:ext uri="{FF2B5EF4-FFF2-40B4-BE49-F238E27FC236}">
                  <a16:creationId xmlns:a16="http://schemas.microsoft.com/office/drawing/2014/main" id="{A098A485-6BEB-4449-8F4B-C43C012E0B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31" name="AutoShape 22">
              <a:extLst>
                <a:ext uri="{FF2B5EF4-FFF2-40B4-BE49-F238E27FC236}">
                  <a16:creationId xmlns:a16="http://schemas.microsoft.com/office/drawing/2014/main" id="{5962FAF5-11F7-2D4D-96A3-DF3B6D019F71}"/>
                </a:ext>
              </a:extLst>
            </p:cNvPr>
            <p:cNvCxnSpPr>
              <a:cxnSpLocks noChangeShapeType="1"/>
              <a:stCxn id="21" idx="2"/>
              <a:endCxn id="30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23">
              <a:extLst>
                <a:ext uri="{FF2B5EF4-FFF2-40B4-BE49-F238E27FC236}">
                  <a16:creationId xmlns:a16="http://schemas.microsoft.com/office/drawing/2014/main" id="{67F96E96-021F-2741-BFDD-F58EAA9325F6}"/>
                </a:ext>
              </a:extLst>
            </p:cNvPr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3" name="AutoShape 24">
              <a:extLst>
                <a:ext uri="{FF2B5EF4-FFF2-40B4-BE49-F238E27FC236}">
                  <a16:creationId xmlns:a16="http://schemas.microsoft.com/office/drawing/2014/main" id="{8F9CADFF-BCCE-BA49-B9B2-104CC937D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34" name="AutoShape 25">
              <a:extLst>
                <a:ext uri="{FF2B5EF4-FFF2-40B4-BE49-F238E27FC236}">
                  <a16:creationId xmlns:a16="http://schemas.microsoft.com/office/drawing/2014/main" id="{663AB964-0D4B-3F46-9AF8-689CE5FD3764}"/>
                </a:ext>
              </a:extLst>
            </p:cNvPr>
            <p:cNvCxnSpPr>
              <a:cxnSpLocks noChangeShapeType="1"/>
              <a:stCxn id="21" idx="2"/>
              <a:endCxn id="33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6CD012F-524E-3D41-8667-60D6260B5F06}"/>
              </a:ext>
            </a:extLst>
          </p:cNvPr>
          <p:cNvSpPr/>
          <p:nvPr/>
        </p:nvSpPr>
        <p:spPr bwMode="auto">
          <a:xfrm>
            <a:off x="4884737" y="5054674"/>
            <a:ext cx="1981200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97AF7A-0F9A-2A4E-96CD-F5D9CFA0F057}"/>
              </a:ext>
            </a:extLst>
          </p:cNvPr>
          <p:cNvSpPr/>
          <p:nvPr/>
        </p:nvSpPr>
        <p:spPr bwMode="auto">
          <a:xfrm>
            <a:off x="6696075" y="4102137"/>
            <a:ext cx="1981200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7B8158-5286-1140-A386-0BA8A6306C91}"/>
              </a:ext>
            </a:extLst>
          </p:cNvPr>
          <p:cNvSpPr/>
          <p:nvPr/>
        </p:nvSpPr>
        <p:spPr bwMode="auto">
          <a:xfrm>
            <a:off x="4622799" y="4106789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394439-017B-A54E-AC93-8A0E91E3CF2D}"/>
              </a:ext>
            </a:extLst>
          </p:cNvPr>
          <p:cNvSpPr/>
          <p:nvPr/>
        </p:nvSpPr>
        <p:spPr bwMode="auto">
          <a:xfrm>
            <a:off x="7985918" y="3227388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4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163C-8E0F-1F4F-82D8-C6185DF9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Node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1E2D-49EA-9C4A-BC95-5E86CBD6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</a:t>
            </a:r>
            <a:r>
              <a:rPr lang="en-US" i="1" dirty="0"/>
              <a:t>v</a:t>
            </a:r>
            <a:r>
              <a:rPr lang="en-US" dirty="0"/>
              <a:t> is </a:t>
            </a:r>
            <a:r>
              <a:rPr lang="en-US" b="1" dirty="0"/>
              <a:t>internal</a:t>
            </a:r>
            <a:r>
              <a:rPr lang="en-US" dirty="0"/>
              <a:t> if it has one or more children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CE7C-47F2-234A-B599-B0EBAAC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FB76-9ECE-AF4B-B4D5-4192DDE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5EA5-06DE-3746-8F9E-291CD1B0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id="{8A22EEA3-2244-7D47-A8FF-2DB08827A4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0612" y="2514600"/>
            <a:ext cx="3709988" cy="3127375"/>
            <a:chOff x="3135" y="1250"/>
            <a:chExt cx="2337" cy="1970"/>
          </a:xfrm>
          <a:solidFill>
            <a:schemeClr val="accent1"/>
          </a:solidFill>
        </p:grpSpPr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C8FE05EE-CB40-A342-8535-6E14A4AF66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CE5BE005-C7FF-DD4B-806A-56ED08B8E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248F4BD2-0FE6-7645-847D-53531F64B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17" name="AutoShape 8">
              <a:extLst>
                <a:ext uri="{FF2B5EF4-FFF2-40B4-BE49-F238E27FC236}">
                  <a16:creationId xmlns:a16="http://schemas.microsoft.com/office/drawing/2014/main" id="{2FC7F5F4-30E2-D44D-B5F1-E089B02C44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C9A1A0F0-F059-484F-AFD8-C492A6398B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2A5839A1-0679-9E43-987E-59EC1EF638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84003D87-64FE-454E-AC27-640DCC51D4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1" name="AutoShape 12">
              <a:extLst>
                <a:ext uri="{FF2B5EF4-FFF2-40B4-BE49-F238E27FC236}">
                  <a16:creationId xmlns:a16="http://schemas.microsoft.com/office/drawing/2014/main" id="{FABA8C84-676A-B047-A045-4BAE2A5E2F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22" name="AutoShape 13">
              <a:extLst>
                <a:ext uri="{FF2B5EF4-FFF2-40B4-BE49-F238E27FC236}">
                  <a16:creationId xmlns:a16="http://schemas.microsoft.com/office/drawing/2014/main" id="{9B0B95E6-B0E9-5E40-9670-31FBA35E7AE2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14">
              <a:extLst>
                <a:ext uri="{FF2B5EF4-FFF2-40B4-BE49-F238E27FC236}">
                  <a16:creationId xmlns:a16="http://schemas.microsoft.com/office/drawing/2014/main" id="{058BA6B4-A075-D94E-8C00-182703F676C3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AutoShape 15">
              <a:extLst>
                <a:ext uri="{FF2B5EF4-FFF2-40B4-BE49-F238E27FC236}">
                  <a16:creationId xmlns:a16="http://schemas.microsoft.com/office/drawing/2014/main" id="{32225F08-556B-514B-93D7-D558B353D5F0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16">
              <a:extLst>
                <a:ext uri="{FF2B5EF4-FFF2-40B4-BE49-F238E27FC236}">
                  <a16:creationId xmlns:a16="http://schemas.microsoft.com/office/drawing/2014/main" id="{C9FB217F-166E-194C-B0E3-77939637C513}"/>
                </a:ext>
              </a:extLst>
            </p:cNvPr>
            <p:cNvCxnSpPr>
              <a:cxnSpLocks noChangeShapeType="1"/>
              <a:stCxn id="17" idx="2"/>
              <a:endCxn id="19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17">
              <a:extLst>
                <a:ext uri="{FF2B5EF4-FFF2-40B4-BE49-F238E27FC236}">
                  <a16:creationId xmlns:a16="http://schemas.microsoft.com/office/drawing/2014/main" id="{B2EBF846-B3FE-0046-B6DB-D6A82637CDA4}"/>
                </a:ext>
              </a:extLst>
            </p:cNvPr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AutoShape 18">
              <a:extLst>
                <a:ext uri="{FF2B5EF4-FFF2-40B4-BE49-F238E27FC236}">
                  <a16:creationId xmlns:a16="http://schemas.microsoft.com/office/drawing/2014/main" id="{90218B89-36EB-AE48-9BD3-13F315AAB53D}"/>
                </a:ext>
              </a:extLst>
            </p:cNvPr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AutoShape 19">
              <a:extLst>
                <a:ext uri="{FF2B5EF4-FFF2-40B4-BE49-F238E27FC236}">
                  <a16:creationId xmlns:a16="http://schemas.microsoft.com/office/drawing/2014/main" id="{CC0A8CBA-031B-F34E-8EB7-BEED135C4F81}"/>
                </a:ext>
              </a:extLst>
            </p:cNvPr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AutoShape 20">
              <a:extLst>
                <a:ext uri="{FF2B5EF4-FFF2-40B4-BE49-F238E27FC236}">
                  <a16:creationId xmlns:a16="http://schemas.microsoft.com/office/drawing/2014/main" id="{314D7242-A590-634F-AFE5-8D6D5C4F9A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I</a:t>
              </a:r>
            </a:p>
          </p:txBody>
        </p:sp>
        <p:sp>
          <p:nvSpPr>
            <p:cNvPr id="30" name="AutoShape 21">
              <a:extLst>
                <a:ext uri="{FF2B5EF4-FFF2-40B4-BE49-F238E27FC236}">
                  <a16:creationId xmlns:a16="http://schemas.microsoft.com/office/drawing/2014/main" id="{A098A485-6BEB-4449-8F4B-C43C012E0B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31" name="AutoShape 22">
              <a:extLst>
                <a:ext uri="{FF2B5EF4-FFF2-40B4-BE49-F238E27FC236}">
                  <a16:creationId xmlns:a16="http://schemas.microsoft.com/office/drawing/2014/main" id="{5962FAF5-11F7-2D4D-96A3-DF3B6D019F71}"/>
                </a:ext>
              </a:extLst>
            </p:cNvPr>
            <p:cNvCxnSpPr>
              <a:cxnSpLocks noChangeShapeType="1"/>
              <a:stCxn id="21" idx="2"/>
              <a:endCxn id="30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23">
              <a:extLst>
                <a:ext uri="{FF2B5EF4-FFF2-40B4-BE49-F238E27FC236}">
                  <a16:creationId xmlns:a16="http://schemas.microsoft.com/office/drawing/2014/main" id="{67F96E96-021F-2741-BFDD-F58EAA9325F6}"/>
                </a:ext>
              </a:extLst>
            </p:cNvPr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3" name="AutoShape 24">
              <a:extLst>
                <a:ext uri="{FF2B5EF4-FFF2-40B4-BE49-F238E27FC236}">
                  <a16:creationId xmlns:a16="http://schemas.microsoft.com/office/drawing/2014/main" id="{8F9CADFF-BCCE-BA49-B9B2-104CC937D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34" name="AutoShape 25">
              <a:extLst>
                <a:ext uri="{FF2B5EF4-FFF2-40B4-BE49-F238E27FC236}">
                  <a16:creationId xmlns:a16="http://schemas.microsoft.com/office/drawing/2014/main" id="{663AB964-0D4B-3F46-9AF8-689CE5FD3764}"/>
                </a:ext>
              </a:extLst>
            </p:cNvPr>
            <p:cNvCxnSpPr>
              <a:cxnSpLocks noChangeShapeType="1"/>
              <a:stCxn id="21" idx="2"/>
              <a:endCxn id="33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7F7B8158-5286-1140-A386-0BA8A6306C91}"/>
              </a:ext>
            </a:extLst>
          </p:cNvPr>
          <p:cNvSpPr/>
          <p:nvPr/>
        </p:nvSpPr>
        <p:spPr bwMode="auto">
          <a:xfrm>
            <a:off x="4981574" y="3261519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394439-017B-A54E-AC93-8A0E91E3CF2D}"/>
              </a:ext>
            </a:extLst>
          </p:cNvPr>
          <p:cNvSpPr/>
          <p:nvPr/>
        </p:nvSpPr>
        <p:spPr bwMode="auto">
          <a:xfrm>
            <a:off x="7234237" y="3183750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862218-CB48-1245-9BC7-88450480C6FD}"/>
              </a:ext>
            </a:extLst>
          </p:cNvPr>
          <p:cNvSpPr/>
          <p:nvPr/>
        </p:nvSpPr>
        <p:spPr bwMode="auto">
          <a:xfrm>
            <a:off x="6278562" y="2274888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C66343-A501-4B4E-A6BA-CFC351FDF603}"/>
              </a:ext>
            </a:extLst>
          </p:cNvPr>
          <p:cNvSpPr/>
          <p:nvPr/>
        </p:nvSpPr>
        <p:spPr bwMode="auto">
          <a:xfrm>
            <a:off x="5409405" y="4160045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0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163C-8E0F-1F4F-82D8-C6185DF9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1E2D-49EA-9C4A-BC95-5E86CBD6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</a:t>
            </a:r>
            <a:r>
              <a:rPr lang="en-US" i="1" dirty="0"/>
              <a:t>u</a:t>
            </a:r>
            <a:r>
              <a:rPr lang="en-US" dirty="0"/>
              <a:t> is an </a:t>
            </a:r>
            <a:r>
              <a:rPr lang="en-US" b="1" dirty="0"/>
              <a:t>ancestor</a:t>
            </a:r>
            <a:r>
              <a:rPr lang="en-US" dirty="0"/>
              <a:t> of a node </a:t>
            </a:r>
            <a:r>
              <a:rPr lang="en-US" i="1" dirty="0"/>
              <a:t>v </a:t>
            </a:r>
            <a:r>
              <a:rPr lang="en-US" dirty="0"/>
              <a:t>if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=</a:t>
            </a:r>
            <a:r>
              <a:rPr lang="en-US" i="1" dirty="0"/>
              <a:t>v,</a:t>
            </a:r>
            <a:r>
              <a:rPr lang="en-US" dirty="0"/>
              <a:t> or</a:t>
            </a:r>
          </a:p>
          <a:p>
            <a:pPr lvl="1"/>
            <a:r>
              <a:rPr lang="en-US" i="1" dirty="0"/>
              <a:t>u </a:t>
            </a:r>
            <a:r>
              <a:rPr lang="en-US" dirty="0"/>
              <a:t>is an ancestor of the parent of v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CE7C-47F2-234A-B599-B0EBAAC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FB76-9ECE-AF4B-B4D5-4192DDE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5EA5-06DE-3746-8F9E-291CD1B0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id="{8A22EEA3-2244-7D47-A8FF-2DB08827A4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2837" y="3596481"/>
            <a:ext cx="2057400" cy="2208213"/>
            <a:chOff x="3135" y="1250"/>
            <a:chExt cx="1296" cy="1391"/>
          </a:xfrm>
          <a:solidFill>
            <a:schemeClr val="accent1"/>
          </a:solidFill>
        </p:grpSpPr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C8FE05EE-CB40-A342-8535-6E14A4AF66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CE5BE005-C7FF-DD4B-806A-56ED08B8E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84003D87-64FE-454E-AC27-640DCC51D4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1" name="AutoShape 12">
              <a:extLst>
                <a:ext uri="{FF2B5EF4-FFF2-40B4-BE49-F238E27FC236}">
                  <a16:creationId xmlns:a16="http://schemas.microsoft.com/office/drawing/2014/main" id="{FABA8C84-676A-B047-A045-4BAE2A5E2F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22" name="AutoShape 13">
              <a:extLst>
                <a:ext uri="{FF2B5EF4-FFF2-40B4-BE49-F238E27FC236}">
                  <a16:creationId xmlns:a16="http://schemas.microsoft.com/office/drawing/2014/main" id="{9B0B95E6-B0E9-5E40-9670-31FBA35E7AE2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AutoShape 18">
              <a:extLst>
                <a:ext uri="{FF2B5EF4-FFF2-40B4-BE49-F238E27FC236}">
                  <a16:creationId xmlns:a16="http://schemas.microsoft.com/office/drawing/2014/main" id="{90218B89-36EB-AE48-9BD3-13F315AAB53D}"/>
                </a:ext>
              </a:extLst>
            </p:cNvPr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AutoShape 19">
              <a:extLst>
                <a:ext uri="{FF2B5EF4-FFF2-40B4-BE49-F238E27FC236}">
                  <a16:creationId xmlns:a16="http://schemas.microsoft.com/office/drawing/2014/main" id="{CC0A8CBA-031B-F34E-8EB7-BEED135C4F81}"/>
                </a:ext>
              </a:extLst>
            </p:cNvPr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7F7B8158-5286-1140-A386-0BA8A6306C91}"/>
              </a:ext>
            </a:extLst>
          </p:cNvPr>
          <p:cNvSpPr/>
          <p:nvPr/>
        </p:nvSpPr>
        <p:spPr bwMode="auto">
          <a:xfrm>
            <a:off x="5066507" y="3366293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C66343-A501-4B4E-A6BA-CFC351FDF603}"/>
              </a:ext>
            </a:extLst>
          </p:cNvPr>
          <p:cNvSpPr/>
          <p:nvPr/>
        </p:nvSpPr>
        <p:spPr bwMode="auto">
          <a:xfrm>
            <a:off x="4161631" y="5241926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89A8B5-13C5-E149-BF6A-DF0A90D2A6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43016" y="4898231"/>
            <a:ext cx="265112" cy="270269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BDC098-06B6-B64C-88F5-B0B062DB1800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9181" y="4266061"/>
            <a:ext cx="316338" cy="182810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3F71A5-EB84-804B-8DF4-8B0F80B66202}"/>
              </a:ext>
            </a:extLst>
          </p:cNvPr>
          <p:cNvSpPr txBox="1"/>
          <p:nvPr/>
        </p:nvSpPr>
        <p:spPr>
          <a:xfrm>
            <a:off x="838199" y="4572000"/>
            <a:ext cx="1904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is an ancestor of </a:t>
            </a:r>
            <a:r>
              <a:rPr lang="en-US" sz="2000" dirty="0" smtClean="0"/>
              <a:t>B </a:t>
            </a:r>
            <a:r>
              <a:rPr lang="en-US" sz="2000" dirty="0"/>
              <a:t>and F</a:t>
            </a:r>
          </a:p>
        </p:txBody>
      </p:sp>
    </p:spTree>
    <p:extLst>
      <p:ext uri="{BB962C8B-B14F-4D97-AF65-F5344CB8AC3E}">
        <p14:creationId xmlns:p14="http://schemas.microsoft.com/office/powerpoint/2010/main" val="145560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163C-8E0F-1F4F-82D8-C6185DF9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1E2D-49EA-9C4A-BC95-5E86CBD6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343400"/>
          </a:xfrm>
        </p:spPr>
        <p:txBody>
          <a:bodyPr/>
          <a:lstStyle/>
          <a:p>
            <a:r>
              <a:rPr lang="en-US" dirty="0"/>
              <a:t>A node </a:t>
            </a:r>
            <a:r>
              <a:rPr lang="en-US" i="1" dirty="0"/>
              <a:t>v</a:t>
            </a:r>
            <a:r>
              <a:rPr lang="en-US" dirty="0"/>
              <a:t> is an </a:t>
            </a:r>
            <a:r>
              <a:rPr lang="en-US" b="1" dirty="0"/>
              <a:t>descendant</a:t>
            </a:r>
            <a:r>
              <a:rPr lang="en-US" dirty="0"/>
              <a:t> of a node </a:t>
            </a:r>
            <a:r>
              <a:rPr lang="en-US" i="1" dirty="0"/>
              <a:t>u </a:t>
            </a:r>
            <a:r>
              <a:rPr lang="en-US" dirty="0"/>
              <a:t>if </a:t>
            </a:r>
            <a:r>
              <a:rPr lang="en-US" i="1" dirty="0"/>
              <a:t>u</a:t>
            </a:r>
            <a:r>
              <a:rPr lang="en-US" dirty="0"/>
              <a:t> is an ancestor of </a:t>
            </a:r>
            <a:r>
              <a:rPr lang="en-US" i="1" dirty="0"/>
              <a:t>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CE7C-47F2-234A-B599-B0EBAAC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FB76-9ECE-AF4B-B4D5-4192DDE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id="{8A22EEA3-2244-7D47-A8FF-2DB08827A4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2837" y="3596481"/>
            <a:ext cx="2057400" cy="2208213"/>
            <a:chOff x="3135" y="1250"/>
            <a:chExt cx="1296" cy="1391"/>
          </a:xfrm>
          <a:solidFill>
            <a:schemeClr val="accent1"/>
          </a:solidFill>
        </p:grpSpPr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C8FE05EE-CB40-A342-8535-6E14A4AF66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CE5BE005-C7FF-DD4B-806A-56ED08B8E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84003D87-64FE-454E-AC27-640DCC51D4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1" name="AutoShape 12">
              <a:extLst>
                <a:ext uri="{FF2B5EF4-FFF2-40B4-BE49-F238E27FC236}">
                  <a16:creationId xmlns:a16="http://schemas.microsoft.com/office/drawing/2014/main" id="{FABA8C84-676A-B047-A045-4BAE2A5E2F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22" name="AutoShape 13">
              <a:extLst>
                <a:ext uri="{FF2B5EF4-FFF2-40B4-BE49-F238E27FC236}">
                  <a16:creationId xmlns:a16="http://schemas.microsoft.com/office/drawing/2014/main" id="{9B0B95E6-B0E9-5E40-9670-31FBA35E7AE2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AutoShape 18">
              <a:extLst>
                <a:ext uri="{FF2B5EF4-FFF2-40B4-BE49-F238E27FC236}">
                  <a16:creationId xmlns:a16="http://schemas.microsoft.com/office/drawing/2014/main" id="{90218B89-36EB-AE48-9BD3-13F315AAB53D}"/>
                </a:ext>
              </a:extLst>
            </p:cNvPr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AutoShape 19">
              <a:extLst>
                <a:ext uri="{FF2B5EF4-FFF2-40B4-BE49-F238E27FC236}">
                  <a16:creationId xmlns:a16="http://schemas.microsoft.com/office/drawing/2014/main" id="{CC0A8CBA-031B-F34E-8EB7-BEED135C4F81}"/>
                </a:ext>
              </a:extLst>
            </p:cNvPr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7F7B8158-5286-1140-A386-0BA8A6306C91}"/>
              </a:ext>
            </a:extLst>
          </p:cNvPr>
          <p:cNvSpPr/>
          <p:nvPr/>
        </p:nvSpPr>
        <p:spPr bwMode="auto">
          <a:xfrm>
            <a:off x="5066507" y="3366293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C66343-A501-4B4E-A6BA-CFC351FDF603}"/>
              </a:ext>
            </a:extLst>
          </p:cNvPr>
          <p:cNvSpPr/>
          <p:nvPr/>
        </p:nvSpPr>
        <p:spPr bwMode="auto">
          <a:xfrm>
            <a:off x="4161631" y="5241926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89A8B5-13C5-E149-BF6A-DF0A90D2A6C1}"/>
              </a:ext>
            </a:extLst>
          </p:cNvPr>
          <p:cNvCxnSpPr>
            <a:cxnSpLocks/>
          </p:cNvCxnSpPr>
          <p:nvPr/>
        </p:nvCxnSpPr>
        <p:spPr bwMode="auto">
          <a:xfrm>
            <a:off x="4451349" y="4934323"/>
            <a:ext cx="259557" cy="197071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BDC098-06B6-B64C-88F5-B0B062DB1800}"/>
              </a:ext>
            </a:extLst>
          </p:cNvPr>
          <p:cNvCxnSpPr>
            <a:cxnSpLocks/>
          </p:cNvCxnSpPr>
          <p:nvPr/>
        </p:nvCxnSpPr>
        <p:spPr bwMode="auto">
          <a:xfrm flipH="1">
            <a:off x="4879181" y="4278819"/>
            <a:ext cx="344062" cy="148210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4F4AE6-324B-E64C-BAE0-07D965E78307}"/>
              </a:ext>
            </a:extLst>
          </p:cNvPr>
          <p:cNvSpPr txBox="1"/>
          <p:nvPr/>
        </p:nvSpPr>
        <p:spPr>
          <a:xfrm>
            <a:off x="838199" y="4572000"/>
            <a:ext cx="1904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 is a descendant of A, </a:t>
            </a:r>
            <a:r>
              <a:rPr lang="en-US" sz="2000" dirty="0" smtClean="0"/>
              <a:t>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45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163C-8E0F-1F4F-82D8-C6185DF9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1E2D-49EA-9C4A-BC95-5E86CBD6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343400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i="1" dirty="0"/>
              <a:t>subtree</a:t>
            </a:r>
            <a:r>
              <a:rPr lang="en-US" dirty="0"/>
              <a:t> of </a:t>
            </a:r>
            <a:r>
              <a:rPr lang="en-US" i="1" dirty="0"/>
              <a:t>T </a:t>
            </a:r>
            <a:r>
              <a:rPr lang="en-US" b="1" i="1" dirty="0"/>
              <a:t>rooted</a:t>
            </a:r>
            <a:r>
              <a:rPr lang="en-US" dirty="0"/>
              <a:t> at a node </a:t>
            </a:r>
            <a:r>
              <a:rPr lang="en-US" i="1" dirty="0"/>
              <a:t>v</a:t>
            </a:r>
            <a:r>
              <a:rPr lang="en-US" dirty="0"/>
              <a:t> is the tree consisting of all the descendants of </a:t>
            </a:r>
            <a:r>
              <a:rPr lang="en-US" i="1" dirty="0"/>
              <a:t>v</a:t>
            </a:r>
            <a:r>
              <a:rPr lang="en-US" dirty="0"/>
              <a:t> in </a:t>
            </a:r>
            <a:r>
              <a:rPr lang="en-US" i="1" dirty="0"/>
              <a:t>T</a:t>
            </a:r>
            <a:r>
              <a:rPr lang="en-US" dirty="0"/>
              <a:t> (including </a:t>
            </a:r>
            <a:r>
              <a:rPr lang="en-US" i="1" dirty="0"/>
              <a:t>v</a:t>
            </a:r>
            <a:r>
              <a:rPr lang="en-US" dirty="0"/>
              <a:t> itself).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CE7C-47F2-234A-B599-B0EBAAC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FB76-9ECE-AF4B-B4D5-4192DDE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id="{8A22EEA3-2244-7D47-A8FF-2DB08827A4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2839" y="4510881"/>
            <a:ext cx="1122363" cy="1293813"/>
            <a:chOff x="3135" y="1826"/>
            <a:chExt cx="707" cy="815"/>
          </a:xfrm>
          <a:solidFill>
            <a:schemeClr val="accent1"/>
          </a:solidFill>
        </p:grpSpPr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CE5BE005-C7FF-DD4B-806A-56ED08B8E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84003D87-64FE-454E-AC27-640DCC51D4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21" name="AutoShape 12">
              <a:extLst>
                <a:ext uri="{FF2B5EF4-FFF2-40B4-BE49-F238E27FC236}">
                  <a16:creationId xmlns:a16="http://schemas.microsoft.com/office/drawing/2014/main" id="{FABA8C84-676A-B047-A045-4BAE2A5E2F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27" name="AutoShape 18">
              <a:extLst>
                <a:ext uri="{FF2B5EF4-FFF2-40B4-BE49-F238E27FC236}">
                  <a16:creationId xmlns:a16="http://schemas.microsoft.com/office/drawing/2014/main" id="{90218B89-36EB-AE48-9BD3-13F315AAB53D}"/>
                </a:ext>
              </a:extLst>
            </p:cNvPr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AutoShape 19">
              <a:extLst>
                <a:ext uri="{FF2B5EF4-FFF2-40B4-BE49-F238E27FC236}">
                  <a16:creationId xmlns:a16="http://schemas.microsoft.com/office/drawing/2014/main" id="{CC0A8CBA-031B-F34E-8EB7-BEED135C4F81}"/>
                </a:ext>
              </a:extLst>
            </p:cNvPr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5AC66343-A501-4B4E-A6BA-CFC351FDF603}"/>
              </a:ext>
            </a:extLst>
          </p:cNvPr>
          <p:cNvSpPr/>
          <p:nvPr/>
        </p:nvSpPr>
        <p:spPr bwMode="auto">
          <a:xfrm>
            <a:off x="3276600" y="4267200"/>
            <a:ext cx="1789907" cy="181292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3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A32C03-B103-1644-A8F2-D0C465C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5307"/>
            <a:ext cx="7010400" cy="444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8F5FB5-E86E-9E45-875A-4967677599BE}"/>
              </a:ext>
            </a:extLst>
          </p:cNvPr>
          <p:cNvSpPr/>
          <p:nvPr/>
        </p:nvSpPr>
        <p:spPr>
          <a:xfrm>
            <a:off x="1371600" y="4983540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subtree rooted at </a:t>
            </a:r>
            <a:r>
              <a:rPr lang="en-US" b="1" dirty="0">
                <a:latin typeface="Courier" pitchFamily="2" charset="0"/>
              </a:rPr>
              <a:t>cs016/ </a:t>
            </a:r>
            <a:r>
              <a:rPr lang="en-US" dirty="0"/>
              <a:t>consists of the nodes </a:t>
            </a:r>
            <a:r>
              <a:rPr lang="en-US" b="1" dirty="0">
                <a:latin typeface="Courier" pitchFamily="2" charset="0"/>
              </a:rPr>
              <a:t>cs016/, grades, </a:t>
            </a:r>
            <a:r>
              <a:rPr lang="en-US" b="1" dirty="0" err="1">
                <a:latin typeface="Courier" pitchFamily="2" charset="0"/>
              </a:rPr>
              <a:t>homeworks</a:t>
            </a:r>
            <a:r>
              <a:rPr lang="en-US" b="1" dirty="0">
                <a:latin typeface="Courier" pitchFamily="2" charset="0"/>
              </a:rPr>
              <a:t>/, programs/, </a:t>
            </a:r>
            <a:r>
              <a:rPr lang="en-US" b="1" dirty="0" err="1">
                <a:latin typeface="Courier" pitchFamily="2" charset="0"/>
              </a:rPr>
              <a:t>hwl</a:t>
            </a:r>
            <a:r>
              <a:rPr lang="en-US" b="1" dirty="0">
                <a:latin typeface="Courier" pitchFamily="2" charset="0"/>
              </a:rPr>
              <a:t>, hw2, hw3, </a:t>
            </a:r>
            <a:r>
              <a:rPr lang="en-US" b="1" dirty="0" err="1">
                <a:latin typeface="Courier" pitchFamily="2" charset="0"/>
              </a:rPr>
              <a:t>prl</a:t>
            </a:r>
            <a:r>
              <a:rPr lang="en-US" b="1" dirty="0">
                <a:latin typeface="Courier" pitchFamily="2" charset="0"/>
              </a:rPr>
              <a:t>, pr2</a:t>
            </a:r>
            <a:r>
              <a:rPr lang="en-US" dirty="0"/>
              <a:t>, and </a:t>
            </a:r>
            <a:r>
              <a:rPr lang="en-US" b="1" dirty="0">
                <a:latin typeface="Courier" pitchFamily="2" charset="0"/>
              </a:rPr>
              <a:t>pr3.</a:t>
            </a:r>
          </a:p>
        </p:txBody>
      </p:sp>
    </p:spTree>
    <p:extLst>
      <p:ext uri="{BB962C8B-B14F-4D97-AF65-F5344CB8AC3E}">
        <p14:creationId xmlns:p14="http://schemas.microsoft.com/office/powerpoint/2010/main" val="118394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163C-8E0F-1F4F-82D8-C6185DF9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and Paths in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1E2D-49EA-9C4A-BC95-5E86CBD6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edge</a:t>
            </a:r>
            <a:r>
              <a:rPr lang="en-US" dirty="0"/>
              <a:t> of tree </a:t>
            </a:r>
            <a:r>
              <a:rPr lang="en-US" i="1" dirty="0"/>
              <a:t>T</a:t>
            </a:r>
            <a:r>
              <a:rPr lang="en-US" dirty="0"/>
              <a:t> is a pair of nodes (</a:t>
            </a:r>
            <a:r>
              <a:rPr lang="en-US" i="1" dirty="0" err="1"/>
              <a:t>u,v</a:t>
            </a:r>
            <a:r>
              <a:rPr lang="en-US" dirty="0"/>
              <a:t>) such that 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is the parent of </a:t>
            </a:r>
            <a:r>
              <a:rPr lang="en-US" i="1" dirty="0"/>
              <a:t>v</a:t>
            </a:r>
            <a:r>
              <a:rPr lang="en-US" dirty="0"/>
              <a:t>, or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is the parent of </a:t>
            </a:r>
            <a:r>
              <a:rPr lang="en-US" i="1" dirty="0"/>
              <a:t>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CE7C-47F2-234A-B599-B0EBAAC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FB76-9ECE-AF4B-B4D5-4192DDE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5EA5-06DE-3746-8F9E-291CD1B0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8629601C-321F-1244-984A-8B9776FA92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53442" y="4191000"/>
            <a:ext cx="1662113" cy="1292225"/>
            <a:chOff x="3384" y="1250"/>
            <a:chExt cx="1047" cy="814"/>
          </a:xfrm>
          <a:solidFill>
            <a:schemeClr val="accent1"/>
          </a:solidFill>
        </p:grpSpPr>
        <p:sp>
          <p:nvSpPr>
            <p:cNvPr id="36" name="AutoShape 5">
              <a:extLst>
                <a:ext uri="{FF2B5EF4-FFF2-40B4-BE49-F238E27FC236}">
                  <a16:creationId xmlns:a16="http://schemas.microsoft.com/office/drawing/2014/main" id="{BC51B958-3D02-CA4B-92CD-9F107A1C15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41" name="AutoShape 6">
              <a:extLst>
                <a:ext uri="{FF2B5EF4-FFF2-40B4-BE49-F238E27FC236}">
                  <a16:creationId xmlns:a16="http://schemas.microsoft.com/office/drawing/2014/main" id="{BF3F9843-73E8-AE48-8F9C-7FDEFE8359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cxnSp>
          <p:nvCxnSpPr>
            <p:cNvPr id="44" name="AutoShape 13">
              <a:extLst>
                <a:ext uri="{FF2B5EF4-FFF2-40B4-BE49-F238E27FC236}">
                  <a16:creationId xmlns:a16="http://schemas.microsoft.com/office/drawing/2014/main" id="{6F71F659-C8DB-BC40-A9B2-8E9CDAB6F24F}"/>
                </a:ext>
              </a:extLst>
            </p:cNvPr>
            <p:cNvCxnSpPr>
              <a:cxnSpLocks noChangeShapeType="1"/>
              <a:stCxn id="36" idx="2"/>
              <a:endCxn id="4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214958CD-ECC4-5740-926F-24A36D2FBEC9}"/>
              </a:ext>
            </a:extLst>
          </p:cNvPr>
          <p:cNvSpPr/>
          <p:nvPr/>
        </p:nvSpPr>
        <p:spPr bwMode="auto">
          <a:xfrm>
            <a:off x="5071823" y="3960812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3C9A656-9376-CA44-9BD0-386929C6F90D}"/>
              </a:ext>
            </a:extLst>
          </p:cNvPr>
          <p:cNvSpPr/>
          <p:nvPr/>
        </p:nvSpPr>
        <p:spPr bwMode="auto">
          <a:xfrm>
            <a:off x="3739116" y="4905375"/>
            <a:ext cx="904876" cy="838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0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C72F9-A608-584D-B173-649D1645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Trees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868483-BD64-494B-8DA6-20B04EB2D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F939-E062-2443-8B7D-8B213FA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9E7-CCCF-A541-9054-F863E7730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8309-1D42-3B4C-AC1E-606F2A92DD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28559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163C-8E0F-1F4F-82D8-C6185DF9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and Paths in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1E2D-49EA-9C4A-BC95-5E86CBD6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path</a:t>
            </a:r>
            <a:r>
              <a:rPr lang="en-US" dirty="0"/>
              <a:t> of </a:t>
            </a:r>
            <a:r>
              <a:rPr lang="en-US" i="1" dirty="0"/>
              <a:t>T</a:t>
            </a:r>
            <a:r>
              <a:rPr lang="en-US" dirty="0"/>
              <a:t> is a sequence of nodes such that any two consecutive nodes in the sequence form an edge.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CE7C-47F2-234A-B599-B0EBAAC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FB76-9ECE-AF4B-B4D5-4192DDE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5EA5-06DE-3746-8F9E-291CD1B0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id="{27099CC4-9456-0941-BFEC-81FCFB6EC4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2837" y="3596481"/>
            <a:ext cx="2057400" cy="2208213"/>
            <a:chOff x="3135" y="1250"/>
            <a:chExt cx="1296" cy="1391"/>
          </a:xfrm>
          <a:solidFill>
            <a:schemeClr val="accent1"/>
          </a:solidFill>
        </p:grpSpPr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AA58E63E-8E24-154F-A1B1-5D49B6541E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F794117B-7E9E-7147-8F81-4CD449C158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D88F168B-A7BE-1B43-B68D-8F7E16F2F6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cxnSp>
          <p:nvCxnSpPr>
            <p:cNvPr id="18" name="AutoShape 13">
              <a:extLst>
                <a:ext uri="{FF2B5EF4-FFF2-40B4-BE49-F238E27FC236}">
                  <a16:creationId xmlns:a16="http://schemas.microsoft.com/office/drawing/2014/main" id="{6F86AA09-FD28-E444-B216-D8CECFDDC839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70721E60-B1C8-EC4E-BB52-F1E91C38EEF2}"/>
                </a:ext>
              </a:extLst>
            </p:cNvPr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98493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CE7C-47F2-234A-B599-B0EBAAC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FB76-9ECE-AF4B-B4D5-4192DDE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5EA5-06DE-3746-8F9E-291CD1B0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146A1-7669-FA42-8308-480EC618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533400"/>
            <a:ext cx="6121400" cy="444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C06BF9-7007-954A-9DAB-9EB812E37CA3}"/>
              </a:ext>
            </a:extLst>
          </p:cNvPr>
          <p:cNvSpPr txBox="1"/>
          <p:nvPr/>
        </p:nvSpPr>
        <p:spPr>
          <a:xfrm>
            <a:off x="914400" y="5207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figure contains the path </a:t>
            </a:r>
            <a:r>
              <a:rPr lang="en-US" b="1" dirty="0">
                <a:latin typeface="Courier" pitchFamily="2" charset="0"/>
              </a:rPr>
              <a:t>cs252/, projects/, demos/, market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6A4B58-B394-BB4A-9382-061C40418F0C}"/>
              </a:ext>
            </a:extLst>
          </p:cNvPr>
          <p:cNvCxnSpPr/>
          <p:nvPr/>
        </p:nvCxnSpPr>
        <p:spPr bwMode="auto">
          <a:xfrm flipH="1">
            <a:off x="6019800" y="1752600"/>
            <a:ext cx="457200" cy="609600"/>
          </a:xfrm>
          <a:prstGeom prst="line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571EC5-EFFB-AF45-8E14-DF704A9BB3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77000" y="2877403"/>
            <a:ext cx="381000" cy="488097"/>
          </a:xfrm>
          <a:prstGeom prst="line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1C8AB4-2D7F-0041-B872-F14AA8816C36}"/>
              </a:ext>
            </a:extLst>
          </p:cNvPr>
          <p:cNvCxnSpPr>
            <a:cxnSpLocks/>
          </p:cNvCxnSpPr>
          <p:nvPr/>
        </p:nvCxnSpPr>
        <p:spPr bwMode="auto">
          <a:xfrm>
            <a:off x="6934200" y="3895528"/>
            <a:ext cx="0" cy="371672"/>
          </a:xfrm>
          <a:prstGeom prst="line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982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B0D0-C8E0-0F4F-A542-24E70C64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27A3-5842-A14D-96C6-9F88883C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tree is </a:t>
            </a:r>
            <a:r>
              <a:rPr lang="en-US" sz="2400" b="1" i="1" dirty="0"/>
              <a:t>ordered</a:t>
            </a:r>
            <a:r>
              <a:rPr lang="en-US" sz="2400" dirty="0"/>
              <a:t> if there is a meaningful linear order among the children of each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281E-ACC5-ED41-9B94-9ADB2C7A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71BB-BBC2-1947-A739-172C7F7C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1CDC6-E690-C44E-BEF6-7C9C2324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533A1-C7AD-DA4C-A384-5CEC7C8C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92" y="2667000"/>
            <a:ext cx="6071016" cy="2743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99D47-A238-314B-9AED-121CFF81CAC2}"/>
              </a:ext>
            </a:extLst>
          </p:cNvPr>
          <p:cNvCxnSpPr>
            <a:cxnSpLocks/>
          </p:cNvCxnSpPr>
          <p:nvPr/>
        </p:nvCxnSpPr>
        <p:spPr bwMode="auto">
          <a:xfrm>
            <a:off x="3086100" y="5867400"/>
            <a:ext cx="2819400" cy="0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36194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E9241-8225-0745-874D-E985B07AD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Tree ADT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9D2D247-3D0E-B642-A510-994744368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8.1.2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86797-9106-B044-9A1B-435E8421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ADC95-2F6F-2D4D-9886-5BFED2EF7B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2F05-196A-B848-BBD6-AC0B3C43C2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179949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Abstract Data Type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6934200" cy="464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We use positions to abstract nodes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Accessor methods:</a:t>
            </a:r>
          </a:p>
          <a:p>
            <a:pPr lvl="1" eaLnBrk="1" hangingPunct="1"/>
            <a:r>
              <a:rPr lang="en-US" sz="2400" b="1" dirty="0">
                <a:latin typeface="Courier" pitchFamily="2" charset="0"/>
              </a:rPr>
              <a:t>Position </a:t>
            </a:r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root</a:t>
            </a:r>
            <a:r>
              <a:rPr lang="en-US" sz="2400" b="1" dirty="0">
                <a:latin typeface="Courier" pitchFamily="2" charset="0"/>
              </a:rPr>
              <a:t>()</a:t>
            </a:r>
          </a:p>
          <a:p>
            <a:pPr lvl="1" eaLnBrk="1" hangingPunct="1"/>
            <a:r>
              <a:rPr lang="en-US" sz="2400" b="1" dirty="0">
                <a:latin typeface="Courier" pitchFamily="2" charset="0"/>
              </a:rPr>
              <a:t>Position </a:t>
            </a:r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parent</a:t>
            </a:r>
            <a:r>
              <a:rPr lang="en-US" sz="2400" b="1" dirty="0">
                <a:latin typeface="Courier" pitchFamily="2" charset="0"/>
              </a:rPr>
              <a:t>(p)</a:t>
            </a:r>
          </a:p>
          <a:p>
            <a:pPr lvl="1" eaLnBrk="1" hangingPunct="1"/>
            <a:r>
              <a:rPr lang="en-US" sz="2400" b="1" dirty="0" err="1">
                <a:latin typeface="Courier" pitchFamily="2" charset="0"/>
              </a:rPr>
              <a:t>Iterable</a:t>
            </a:r>
            <a:r>
              <a:rPr lang="en-US" sz="2400" b="1" dirty="0">
                <a:latin typeface="Courier" pitchFamily="2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children</a:t>
            </a:r>
            <a:r>
              <a:rPr lang="en-US" sz="2400" b="1" dirty="0">
                <a:latin typeface="Courier" pitchFamily="2" charset="0"/>
              </a:rPr>
              <a:t>(p)</a:t>
            </a:r>
          </a:p>
          <a:p>
            <a:pPr lvl="1" eaLnBrk="1" hangingPunct="1"/>
            <a:r>
              <a:rPr lang="en-US" sz="2400" b="1" dirty="0">
                <a:latin typeface="Courier" pitchFamily="2" charset="0"/>
              </a:rPr>
              <a:t>int </a:t>
            </a:r>
            <a:r>
              <a:rPr lang="en-US" sz="2400" b="1" dirty="0" err="1">
                <a:solidFill>
                  <a:schemeClr val="tx2"/>
                </a:solidFill>
                <a:latin typeface="Courier" pitchFamily="2" charset="0"/>
              </a:rPr>
              <a:t>numChildren</a:t>
            </a:r>
            <a:r>
              <a:rPr lang="en-US" sz="2400" b="1" dirty="0">
                <a:latin typeface="Courier" pitchFamily="2" charset="0"/>
              </a:rPr>
              <a:t>(p)</a:t>
            </a:r>
          </a:p>
          <a:p>
            <a:pPr lvl="1"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84198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151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5240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800" dirty="0"/>
              <a:t>Query methods: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dirty="0">
                <a:latin typeface="Courier" pitchFamily="2" charset="0"/>
              </a:rPr>
              <a:t>boolean </a:t>
            </a:r>
            <a:r>
              <a:rPr lang="en-US" b="1" dirty="0" err="1">
                <a:solidFill>
                  <a:schemeClr val="tx2"/>
                </a:solidFill>
                <a:latin typeface="Courier" pitchFamily="2" charset="0"/>
              </a:rPr>
              <a:t>isInternal</a:t>
            </a:r>
            <a:r>
              <a:rPr lang="en-US" b="1" dirty="0">
                <a:latin typeface="Courier" pitchFamily="2" charset="0"/>
              </a:rPr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dirty="0">
                <a:latin typeface="Courier" pitchFamily="2" charset="0"/>
              </a:rPr>
              <a:t>boolean </a:t>
            </a:r>
            <a:r>
              <a:rPr lang="en-US" b="1" dirty="0" err="1">
                <a:solidFill>
                  <a:schemeClr val="tx2"/>
                </a:solidFill>
                <a:latin typeface="Courier" pitchFamily="2" charset="0"/>
              </a:rPr>
              <a:t>isExternal</a:t>
            </a:r>
            <a:r>
              <a:rPr lang="en-US" b="1" dirty="0">
                <a:latin typeface="Courier" pitchFamily="2" charset="0"/>
              </a:rPr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dirty="0">
                <a:latin typeface="Courier" pitchFamily="2" charset="0"/>
              </a:rPr>
              <a:t>boolean </a:t>
            </a:r>
            <a:r>
              <a:rPr lang="en-US" b="1" dirty="0" err="1">
                <a:solidFill>
                  <a:schemeClr val="tx2"/>
                </a:solidFill>
                <a:latin typeface="Courier" pitchFamily="2" charset="0"/>
              </a:rPr>
              <a:t>isRoot</a:t>
            </a:r>
            <a:r>
              <a:rPr lang="en-US" b="1" dirty="0">
                <a:latin typeface="Courier" pitchFamily="2" charset="0"/>
              </a:rPr>
              <a:t>(p)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800" dirty="0"/>
              <a:t>Additional update methods may be defined by data structures implementing the Tree ADT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Abstract Data Type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6934200" cy="4648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Generic methods:</a:t>
            </a:r>
          </a:p>
          <a:p>
            <a:pPr lvl="1" eaLnBrk="1" hangingPunct="1"/>
            <a:r>
              <a:rPr lang="en-US" sz="2400" b="1" dirty="0">
                <a:latin typeface="Courier" pitchFamily="2" charset="0"/>
              </a:rPr>
              <a:t>int </a:t>
            </a:r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size</a:t>
            </a:r>
            <a:r>
              <a:rPr lang="en-US" sz="2400" b="1" dirty="0">
                <a:latin typeface="Courier" pitchFamily="2" charset="0"/>
              </a:rPr>
              <a:t>()</a:t>
            </a:r>
          </a:p>
          <a:p>
            <a:pPr lvl="1" eaLnBrk="1" hangingPunct="1"/>
            <a:r>
              <a:rPr lang="en-US" sz="2400" b="1" dirty="0" err="1">
                <a:latin typeface="Courier" pitchFamily="2" charset="0"/>
              </a:rPr>
              <a:t>boolean</a:t>
            </a:r>
            <a:r>
              <a:rPr lang="en-US" sz="2400" b="1" dirty="0"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urier" pitchFamily="2" charset="0"/>
              </a:rPr>
              <a:t>isEmpty</a:t>
            </a:r>
            <a:r>
              <a:rPr lang="en-US" sz="2400" b="1" dirty="0">
                <a:latin typeface="Courier" pitchFamily="2" charset="0"/>
              </a:rPr>
              <a:t>()</a:t>
            </a:r>
          </a:p>
          <a:p>
            <a:pPr lvl="1" eaLnBrk="1" hangingPunct="1"/>
            <a:r>
              <a:rPr lang="en-US" sz="2400" b="1" dirty="0">
                <a:latin typeface="Courier" pitchFamily="2" charset="0"/>
              </a:rPr>
              <a:t>Iterator </a:t>
            </a:r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iterator</a:t>
            </a:r>
            <a:r>
              <a:rPr lang="en-US" sz="2400" b="1" dirty="0">
                <a:latin typeface="Courier" pitchFamily="2" charset="0"/>
              </a:rPr>
              <a:t>()</a:t>
            </a:r>
          </a:p>
          <a:p>
            <a:pPr lvl="1" eaLnBrk="1" hangingPunct="1"/>
            <a:r>
              <a:rPr lang="en-US" sz="2400" b="1" dirty="0" err="1">
                <a:latin typeface="Courier" pitchFamily="2" charset="0"/>
              </a:rPr>
              <a:t>Iterable</a:t>
            </a:r>
            <a:r>
              <a:rPr lang="en-US" sz="2400" b="1" dirty="0">
                <a:latin typeface="Courier" pitchFamily="2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" pitchFamily="2" charset="0"/>
              </a:rPr>
              <a:t>positions</a:t>
            </a:r>
            <a:r>
              <a:rPr lang="en-US" sz="2400" b="1" dirty="0">
                <a:latin typeface="Courier" pitchFamily="2" charset="0"/>
              </a:rPr>
              <a:t>()</a:t>
            </a:r>
          </a:p>
          <a:p>
            <a:pPr lvl="1"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3243552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Methods for a Tree interface: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7620000" cy="36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4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7"/>
            <a:ext cx="4018885" cy="3086100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net.datastructures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Tree.java</a:t>
            </a:r>
            <a:endParaRPr lang="en-US" sz="1800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 rot="5400000">
            <a:off x="6166440" y="1459027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55C2-860B-874D-BA9C-60532D432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71" y="1945758"/>
            <a:ext cx="38481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77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E9241-8225-0745-874D-E985B07AD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Depth and Height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9D2D247-3D0E-B642-A510-994744368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8.1.3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86797-9106-B044-9A1B-435E8421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ADC95-2F6F-2D4D-9886-5BFED2EF7B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2F05-196A-B848-BBD6-AC0B3C43C2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34389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What is a Tree 1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In computer science, a </a:t>
            </a:r>
            <a:r>
              <a:rPr lang="en-US" sz="2800" b="1" dirty="0">
                <a:latin typeface="Tahoma" charset="0"/>
              </a:rPr>
              <a:t>tree</a:t>
            </a:r>
            <a:r>
              <a:rPr lang="en-US" sz="2800" dirty="0">
                <a:latin typeface="Tahoma" charset="0"/>
              </a:rPr>
              <a:t> is an abstract model of a hierarchical structure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 tree consists of </a:t>
            </a:r>
            <a:r>
              <a:rPr lang="en-US" sz="2800" b="1" dirty="0">
                <a:latin typeface="Tahoma" charset="0"/>
              </a:rPr>
              <a:t>nodes</a:t>
            </a:r>
            <a:r>
              <a:rPr lang="en-US" sz="2800" dirty="0">
                <a:latin typeface="Tahoma" charset="0"/>
              </a:rPr>
              <a:t> with a parent-child relation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Every node except the top one has a </a:t>
            </a:r>
            <a:r>
              <a:rPr lang="en-US" sz="2000" b="1" dirty="0">
                <a:latin typeface="Tahoma" charset="0"/>
              </a:rPr>
              <a:t>parent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Every node has zero or more </a:t>
            </a:r>
            <a:r>
              <a:rPr lang="en-US" sz="2000" b="1" dirty="0">
                <a:latin typeface="Tahoma" charset="0"/>
              </a:rPr>
              <a:t>children</a:t>
            </a:r>
            <a:r>
              <a:rPr lang="en-US" sz="2000" dirty="0">
                <a:latin typeface="Tahoma" charset="0"/>
              </a:rPr>
              <a:t> elements</a:t>
            </a: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grpSp>
        <p:nvGrpSpPr>
          <p:cNvPr id="4102" name="Group 70"/>
          <p:cNvGrpSpPr>
            <a:grpSpLocks noChangeAspect="1"/>
          </p:cNvGrpSpPr>
          <p:nvPr/>
        </p:nvGrpSpPr>
        <p:grpSpPr bwMode="auto">
          <a:xfrm>
            <a:off x="2286000" y="4495800"/>
            <a:ext cx="3842544" cy="1646237"/>
            <a:chOff x="2044" y="906"/>
            <a:chExt cx="3785" cy="2074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138" y="906"/>
              <a:ext cx="1470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/>
                <a:t>Computers</a:t>
              </a:r>
              <a:r>
                <a:rPr lang="ja-JP" altLang="en-US" sz="1000"/>
                <a:t>”</a:t>
              </a:r>
              <a:r>
                <a:rPr lang="en-US" sz="1000"/>
                <a:t>R</a:t>
              </a:r>
              <a:r>
                <a:rPr lang="ja-JP" altLang="en-US" sz="1000"/>
                <a:t>”</a:t>
              </a:r>
              <a:r>
                <a:rPr lang="en-US" sz="10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507" y="1482"/>
              <a:ext cx="631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dirty="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245" y="1482"/>
              <a:ext cx="584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dirty="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815" y="1482"/>
              <a:ext cx="1279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dirty="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855" y="2077"/>
              <a:ext cx="821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728" y="2063"/>
              <a:ext cx="909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044" y="2058"/>
              <a:ext cx="458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633" y="2058"/>
              <a:ext cx="1170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2" y="1249"/>
              <a:ext cx="1051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3" y="1249"/>
              <a:ext cx="581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3" y="1249"/>
              <a:ext cx="1664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4" y="1825"/>
              <a:ext cx="728" cy="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</p:cNvCxnSpPr>
            <p:nvPr/>
          </p:nvCxnSpPr>
          <p:spPr bwMode="auto">
            <a:xfrm flipH="1">
              <a:off x="4152" y="1846"/>
              <a:ext cx="371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2" y="1825"/>
              <a:ext cx="396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273" y="1825"/>
              <a:ext cx="549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073" y="2637"/>
              <a:ext cx="762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2933" y="2637"/>
              <a:ext cx="554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401"/>
              <a:ext cx="8" cy="2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401"/>
              <a:ext cx="764" cy="2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587" y="2637"/>
              <a:ext cx="793" cy="34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dirty="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401"/>
              <a:ext cx="765" cy="2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CC5F-DE41-1244-88FE-779A7BC5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588D-411D-504B-A02B-45BF654F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certain node, what is its depth in the tree?</a:t>
            </a:r>
          </a:p>
          <a:p>
            <a:pPr lvl="1"/>
            <a:r>
              <a:rPr lang="en-US" dirty="0"/>
              <a:t>Depth defined recursively, until root is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3BC5-1DF2-6A4A-8D85-9F33939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ADE5F-44C3-CE46-B13C-04A56CCF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4D7B-3F38-A649-864B-27A52717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F9CC7-CDD7-A54C-A4AE-98E6FB76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53" y="3810000"/>
            <a:ext cx="7962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94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CC5F-DE41-1244-88FE-779A7BC5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588D-411D-504B-A02B-45BF654F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of a tree defined as maximum depth of a node.</a:t>
            </a:r>
          </a:p>
          <a:p>
            <a:pPr lvl="1"/>
            <a:r>
              <a:rPr lang="en-US" dirty="0"/>
              <a:t>Loop through all nodes</a:t>
            </a:r>
            <a:br>
              <a:rPr lang="en-US" dirty="0"/>
            </a:br>
            <a:r>
              <a:rPr lang="en-US" dirty="0"/>
              <a:t>(BAD, quadratic method below)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3BC5-1DF2-6A4A-8D85-9F33939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ADE5F-44C3-CE46-B13C-04A56CCF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4D7B-3F38-A649-864B-27A52717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F1668-DAFC-BD48-86AF-A4917DDB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2" y="3885314"/>
            <a:ext cx="7772400" cy="19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1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594-B55A-094A-8A8C-1F0B5944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Computing Height (bad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1216-1E01-4D42-82B9-6A2D8744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96" y="1775024"/>
            <a:ext cx="7772400" cy="4343400"/>
          </a:xfrm>
        </p:spPr>
        <p:txBody>
          <a:bodyPr/>
          <a:lstStyle/>
          <a:p>
            <a:r>
              <a:rPr lang="en-US" dirty="0"/>
              <a:t>Loop through nodes?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B93C-3197-D643-A838-7E442B24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510C-0314-374E-B377-F5128D0B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F443-FD8B-824B-85C4-040A5F35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48849E1F-CD2A-CD42-87BB-846BEFE79F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1800" y="2514600"/>
            <a:ext cx="3709988" cy="3127375"/>
            <a:chOff x="3135" y="1250"/>
            <a:chExt cx="2337" cy="1970"/>
          </a:xfrm>
          <a:solidFill>
            <a:schemeClr val="accent1"/>
          </a:solidFill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39C1CE70-0049-9F47-BC62-738BC8507F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6185F711-FADF-5A41-962A-37D6E81CEA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45D24454-8EA4-B549-A8B4-A538F899BB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9291EE9D-0CDF-024E-AF67-530029B182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B9669BA9-70FC-EE48-BA7E-A8489AE270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726DDBC7-917B-A24F-BAD1-84CAF24BE7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F225C779-41A4-EA45-B699-FB912A74F9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264C7754-1F88-0548-90DC-2077D79A28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FD471A6A-EA55-EB42-9C3F-BF11F3C95619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>
              <a:extLst>
                <a:ext uri="{FF2B5EF4-FFF2-40B4-BE49-F238E27FC236}">
                  <a16:creationId xmlns:a16="http://schemas.microsoft.com/office/drawing/2014/main" id="{4DFF1F59-B35B-6A41-931B-0CF182A14446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>
              <a:extLst>
                <a:ext uri="{FF2B5EF4-FFF2-40B4-BE49-F238E27FC236}">
                  <a16:creationId xmlns:a16="http://schemas.microsoft.com/office/drawing/2014/main" id="{4FA46480-E599-6842-A147-EA4B51179644}"/>
                </a:ext>
              </a:extLst>
            </p:cNvPr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>
              <a:extLst>
                <a:ext uri="{FF2B5EF4-FFF2-40B4-BE49-F238E27FC236}">
                  <a16:creationId xmlns:a16="http://schemas.microsoft.com/office/drawing/2014/main" id="{229FCD35-95BD-B04A-9EC2-F938469D57E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7">
              <a:extLst>
                <a:ext uri="{FF2B5EF4-FFF2-40B4-BE49-F238E27FC236}">
                  <a16:creationId xmlns:a16="http://schemas.microsoft.com/office/drawing/2014/main" id="{217955B2-06D3-0B40-A09E-DE8B07FBBE2D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18">
              <a:extLst>
                <a:ext uri="{FF2B5EF4-FFF2-40B4-BE49-F238E27FC236}">
                  <a16:creationId xmlns:a16="http://schemas.microsoft.com/office/drawing/2014/main" id="{6162141F-88C3-A44F-8396-E1FCD4AD982E}"/>
                </a:ext>
              </a:extLst>
            </p:cNvPr>
            <p:cNvCxnSpPr>
              <a:cxnSpLocks noChangeShapeType="1"/>
              <a:stCxn id="9" idx="2"/>
              <a:endCxn id="15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19">
              <a:extLst>
                <a:ext uri="{FF2B5EF4-FFF2-40B4-BE49-F238E27FC236}">
                  <a16:creationId xmlns:a16="http://schemas.microsoft.com/office/drawing/2014/main" id="{BE7EA90B-D1BE-114E-8825-69111FD67E49}"/>
                </a:ext>
              </a:extLst>
            </p:cNvPr>
            <p:cNvCxnSpPr>
              <a:cxnSpLocks noChangeShapeType="1"/>
              <a:stCxn id="9" idx="2"/>
              <a:endCxn id="14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AFA19D8B-4BF6-F947-9369-1C82936B9C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I</a:t>
              </a:r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36611B20-C712-384E-B678-2348B0F28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25" name="AutoShape 22">
              <a:extLst>
                <a:ext uri="{FF2B5EF4-FFF2-40B4-BE49-F238E27FC236}">
                  <a16:creationId xmlns:a16="http://schemas.microsoft.com/office/drawing/2014/main" id="{EE9078C8-43D8-A849-B54F-CFAB126F1510}"/>
                </a:ext>
              </a:extLst>
            </p:cNvPr>
            <p:cNvCxnSpPr>
              <a:cxnSpLocks noChangeShapeType="1"/>
              <a:stCxn id="15" idx="2"/>
              <a:endCxn id="24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23">
              <a:extLst>
                <a:ext uri="{FF2B5EF4-FFF2-40B4-BE49-F238E27FC236}">
                  <a16:creationId xmlns:a16="http://schemas.microsoft.com/office/drawing/2014/main" id="{011DE7CC-0112-7742-9B9D-A1761823E8E2}"/>
                </a:ext>
              </a:extLst>
            </p:cNvPr>
            <p:cNvCxnSpPr>
              <a:cxnSpLocks noChangeShapeType="1"/>
              <a:stCxn id="15" idx="2"/>
              <a:endCxn id="23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9E7226D3-B2ED-A649-861E-20173FF293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28" name="AutoShape 25">
              <a:extLst>
                <a:ext uri="{FF2B5EF4-FFF2-40B4-BE49-F238E27FC236}">
                  <a16:creationId xmlns:a16="http://schemas.microsoft.com/office/drawing/2014/main" id="{7A518CB9-7CE1-8A4D-927F-85B6764FD1B1}"/>
                </a:ext>
              </a:extLst>
            </p:cNvPr>
            <p:cNvCxnSpPr>
              <a:cxnSpLocks noChangeShapeType="1"/>
              <a:stCxn id="15" idx="2"/>
              <a:endCxn id="27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5BA62C-38FC-B94B-AFBA-53690EEEE42E}"/>
              </a:ext>
            </a:extLst>
          </p:cNvPr>
          <p:cNvCxnSpPr>
            <a:cxnSpLocks/>
          </p:cNvCxnSpPr>
          <p:nvPr/>
        </p:nvCxnSpPr>
        <p:spPr bwMode="auto">
          <a:xfrm>
            <a:off x="4858544" y="2209800"/>
            <a:ext cx="0" cy="250392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F6D3FD-B67F-944B-AA9D-C9AEA17F7E62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6925" y="4072336"/>
            <a:ext cx="168275" cy="256777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4DD8A7-EDCC-8A45-ACC2-94662D2B19B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48126" y="3232748"/>
            <a:ext cx="266699" cy="172639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07D355-5CC7-E448-8C75-46DFB8790C3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97300" y="3946724"/>
            <a:ext cx="287337" cy="296465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661A9E-C8DB-FA47-B804-66DD6F823F3A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3031" y="2960012"/>
            <a:ext cx="257177" cy="192564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42A233-C675-E049-835F-0CD047934FB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42769" y="3124742"/>
            <a:ext cx="344857" cy="343375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8E5C17-4A07-8549-8218-AB2C3F4271F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605159" y="2937010"/>
            <a:ext cx="501907" cy="240728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ADE80F-B60D-3147-B19B-04752F4548CA}"/>
              </a:ext>
            </a:extLst>
          </p:cNvPr>
          <p:cNvCxnSpPr>
            <a:cxnSpLocks/>
          </p:cNvCxnSpPr>
          <p:nvPr/>
        </p:nvCxnSpPr>
        <p:spPr bwMode="auto">
          <a:xfrm flipV="1">
            <a:off x="4186236" y="3455712"/>
            <a:ext cx="257177" cy="192564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970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CC5F-DE41-1244-88FE-779A7BC5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588D-411D-504B-A02B-45BF654F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recursion from root</a:t>
            </a:r>
          </a:p>
          <a:p>
            <a:pPr lvl="1"/>
            <a:r>
              <a:rPr lang="en-US" dirty="0"/>
              <a:t>Leaf node is base case</a:t>
            </a:r>
          </a:p>
          <a:p>
            <a:pPr lvl="1"/>
            <a:r>
              <a:rPr lang="en-US" dirty="0"/>
              <a:t>Each node called only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3BC5-1DF2-6A4A-8D85-9F33939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ADE5F-44C3-CE46-B13C-04A56CCF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4D7B-3F38-A649-864B-27A52717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7CFE2-B2CF-8A48-B8C3-C05B28D5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3657600"/>
            <a:ext cx="8369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1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4594-B55A-094A-8A8C-1F0B5944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Computing Height (better)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1216-1E01-4D42-82B9-6A2D8744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96" y="1775024"/>
            <a:ext cx="7772400" cy="4343400"/>
          </a:xfrm>
        </p:spPr>
        <p:txBody>
          <a:bodyPr/>
          <a:lstStyle/>
          <a:p>
            <a:r>
              <a:rPr lang="en-US" dirty="0"/>
              <a:t>Recursive starting with root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B93C-3197-D643-A838-7E442B24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510C-0314-374E-B377-F5128D0B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F443-FD8B-824B-85C4-040A5F35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48849E1F-CD2A-CD42-87BB-846BEFE79F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1800" y="2514600"/>
            <a:ext cx="3709988" cy="3127375"/>
            <a:chOff x="3135" y="1250"/>
            <a:chExt cx="2337" cy="1970"/>
          </a:xfrm>
          <a:solidFill>
            <a:schemeClr val="accent1"/>
          </a:solidFill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39C1CE70-0049-9F47-BC62-738BC8507F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6185F711-FADF-5A41-962A-37D6E81CEA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45D24454-8EA4-B549-A8B4-A538F899BB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9291EE9D-0CDF-024E-AF67-530029B182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B9669BA9-70FC-EE48-BA7E-A8489AE270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726DDBC7-917B-A24F-BAD1-84CAF24BE7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F225C779-41A4-EA45-B699-FB912A74F9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264C7754-1F88-0548-90DC-2077D79A28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16" name="AutoShape 13">
              <a:extLst>
                <a:ext uri="{FF2B5EF4-FFF2-40B4-BE49-F238E27FC236}">
                  <a16:creationId xmlns:a16="http://schemas.microsoft.com/office/drawing/2014/main" id="{FD471A6A-EA55-EB42-9C3F-BF11F3C95619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>
              <a:extLst>
                <a:ext uri="{FF2B5EF4-FFF2-40B4-BE49-F238E27FC236}">
                  <a16:creationId xmlns:a16="http://schemas.microsoft.com/office/drawing/2014/main" id="{4DFF1F59-B35B-6A41-931B-0CF182A14446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>
              <a:extLst>
                <a:ext uri="{FF2B5EF4-FFF2-40B4-BE49-F238E27FC236}">
                  <a16:creationId xmlns:a16="http://schemas.microsoft.com/office/drawing/2014/main" id="{4FA46480-E599-6842-A147-EA4B51179644}"/>
                </a:ext>
              </a:extLst>
            </p:cNvPr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>
              <a:extLst>
                <a:ext uri="{FF2B5EF4-FFF2-40B4-BE49-F238E27FC236}">
                  <a16:creationId xmlns:a16="http://schemas.microsoft.com/office/drawing/2014/main" id="{229FCD35-95BD-B04A-9EC2-F938469D57E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7">
              <a:extLst>
                <a:ext uri="{FF2B5EF4-FFF2-40B4-BE49-F238E27FC236}">
                  <a16:creationId xmlns:a16="http://schemas.microsoft.com/office/drawing/2014/main" id="{217955B2-06D3-0B40-A09E-DE8B07FBBE2D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18">
              <a:extLst>
                <a:ext uri="{FF2B5EF4-FFF2-40B4-BE49-F238E27FC236}">
                  <a16:creationId xmlns:a16="http://schemas.microsoft.com/office/drawing/2014/main" id="{6162141F-88C3-A44F-8396-E1FCD4AD982E}"/>
                </a:ext>
              </a:extLst>
            </p:cNvPr>
            <p:cNvCxnSpPr>
              <a:cxnSpLocks noChangeShapeType="1"/>
              <a:stCxn id="9" idx="2"/>
              <a:endCxn id="15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19">
              <a:extLst>
                <a:ext uri="{FF2B5EF4-FFF2-40B4-BE49-F238E27FC236}">
                  <a16:creationId xmlns:a16="http://schemas.microsoft.com/office/drawing/2014/main" id="{BE7EA90B-D1BE-114E-8825-69111FD67E49}"/>
                </a:ext>
              </a:extLst>
            </p:cNvPr>
            <p:cNvCxnSpPr>
              <a:cxnSpLocks noChangeShapeType="1"/>
              <a:stCxn id="9" idx="2"/>
              <a:endCxn id="14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AFA19D8B-4BF6-F947-9369-1C82936B9C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I</a:t>
              </a:r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36611B20-C712-384E-B678-2348B0F28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25" name="AutoShape 22">
              <a:extLst>
                <a:ext uri="{FF2B5EF4-FFF2-40B4-BE49-F238E27FC236}">
                  <a16:creationId xmlns:a16="http://schemas.microsoft.com/office/drawing/2014/main" id="{EE9078C8-43D8-A849-B54F-CFAB126F1510}"/>
                </a:ext>
              </a:extLst>
            </p:cNvPr>
            <p:cNvCxnSpPr>
              <a:cxnSpLocks noChangeShapeType="1"/>
              <a:stCxn id="15" idx="2"/>
              <a:endCxn id="24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23">
              <a:extLst>
                <a:ext uri="{FF2B5EF4-FFF2-40B4-BE49-F238E27FC236}">
                  <a16:creationId xmlns:a16="http://schemas.microsoft.com/office/drawing/2014/main" id="{011DE7CC-0112-7742-9B9D-A1761823E8E2}"/>
                </a:ext>
              </a:extLst>
            </p:cNvPr>
            <p:cNvCxnSpPr>
              <a:cxnSpLocks noChangeShapeType="1"/>
              <a:stCxn id="15" idx="2"/>
              <a:endCxn id="23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9E7226D3-B2ED-A649-861E-20173FF293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28" name="AutoShape 25">
              <a:extLst>
                <a:ext uri="{FF2B5EF4-FFF2-40B4-BE49-F238E27FC236}">
                  <a16:creationId xmlns:a16="http://schemas.microsoft.com/office/drawing/2014/main" id="{7A518CB9-7CE1-8A4D-927F-85B6764FD1B1}"/>
                </a:ext>
              </a:extLst>
            </p:cNvPr>
            <p:cNvCxnSpPr>
              <a:cxnSpLocks noChangeShapeType="1"/>
              <a:stCxn id="15" idx="2"/>
              <a:endCxn id="27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5BA62C-38FC-B94B-AFBA-53690EEEE42E}"/>
              </a:ext>
            </a:extLst>
          </p:cNvPr>
          <p:cNvCxnSpPr>
            <a:cxnSpLocks/>
          </p:cNvCxnSpPr>
          <p:nvPr/>
        </p:nvCxnSpPr>
        <p:spPr bwMode="auto">
          <a:xfrm>
            <a:off x="4858544" y="2209800"/>
            <a:ext cx="0" cy="250392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F6D3FD-B67F-944B-AA9D-C9AEA17F7E62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6925" y="4072336"/>
            <a:ext cx="168275" cy="256777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4DD8A7-EDCC-8A45-ACC2-94662D2B19B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48126" y="3177738"/>
            <a:ext cx="447674" cy="227650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07D355-5CC7-E448-8C75-46DFB8790C3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26205" y="4723177"/>
            <a:ext cx="287337" cy="296465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894CC6-BADF-8243-A4D0-60A0D520BC8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48126" y="4863961"/>
            <a:ext cx="4760" cy="356195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661A9E-C8DB-FA47-B804-66DD6F823F3A}"/>
              </a:ext>
            </a:extLst>
          </p:cNvPr>
          <p:cNvCxnSpPr>
            <a:cxnSpLocks/>
          </p:cNvCxnSpPr>
          <p:nvPr/>
        </p:nvCxnSpPr>
        <p:spPr bwMode="auto">
          <a:xfrm flipH="1">
            <a:off x="3804232" y="2949376"/>
            <a:ext cx="400409" cy="229060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42A233-C675-E049-835F-0CD047934FB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42769" y="3124742"/>
            <a:ext cx="344857" cy="343375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8E5C17-4A07-8549-8218-AB2C3F4271F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605159" y="2937010"/>
            <a:ext cx="501907" cy="240728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ADE80F-B60D-3147-B19B-04752F4548C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8980" y="4903873"/>
            <a:ext cx="257177" cy="192564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E139CE-E27C-1549-A639-6A192B443A2A}"/>
              </a:ext>
            </a:extLst>
          </p:cNvPr>
          <p:cNvCxnSpPr>
            <a:cxnSpLocks/>
          </p:cNvCxnSpPr>
          <p:nvPr/>
        </p:nvCxnSpPr>
        <p:spPr bwMode="auto">
          <a:xfrm>
            <a:off x="3813064" y="3802262"/>
            <a:ext cx="254222" cy="429013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81D079-2E98-AD43-AAA3-DF813A5F64F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16284" y="3757676"/>
            <a:ext cx="344857" cy="343375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4A6E5B-6264-FE4D-B6F9-C2ED16639FCC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8332" y="3816350"/>
            <a:ext cx="290787" cy="255986"/>
          </a:xfrm>
          <a:prstGeom prst="straightConnector1">
            <a:avLst/>
          </a:prstGeom>
          <a:noFill/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894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AbstractTree</a:t>
            </a:r>
            <a:r>
              <a:rPr lang="en-US" dirty="0"/>
              <a:t> </a:t>
            </a:r>
            <a:r>
              <a:rPr lang="en-US"/>
              <a:t>Abstract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15" y="1873876"/>
            <a:ext cx="4018885" cy="4374524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net.datastructures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0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AbstractTree.java</a:t>
            </a:r>
            <a:endParaRPr lang="en-US" sz="1800" b="1" dirty="0">
              <a:latin typeface="Courier" pitchFamily="2" charset="0"/>
            </a:endParaRPr>
          </a:p>
          <a:p>
            <a:r>
              <a:rPr lang="en-US" sz="2800" dirty="0"/>
              <a:t>Locate the methods</a:t>
            </a:r>
          </a:p>
          <a:p>
            <a:pPr lvl="1"/>
            <a:r>
              <a:rPr lang="en-US" sz="2400" b="1" dirty="0">
                <a:latin typeface="Courier" pitchFamily="2" charset="0"/>
              </a:rPr>
              <a:t>depth()</a:t>
            </a:r>
          </a:p>
          <a:p>
            <a:pPr lvl="1"/>
            <a:r>
              <a:rPr lang="en-US" sz="2400" b="1" dirty="0" err="1">
                <a:latin typeface="Courier" pitchFamily="2" charset="0"/>
              </a:rPr>
              <a:t>heightBad</a:t>
            </a:r>
            <a:r>
              <a:rPr lang="en-US" sz="2400" b="1" dirty="0">
                <a:latin typeface="Courier" pitchFamily="2" charset="0"/>
              </a:rPr>
              <a:t>()</a:t>
            </a:r>
          </a:p>
          <a:p>
            <a:pPr lvl="1"/>
            <a:r>
              <a:rPr lang="en-US" sz="2400" b="1" dirty="0">
                <a:latin typeface="Courier" pitchFamily="2" charset="0"/>
              </a:rPr>
              <a:t>height()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55C2-860B-874D-BA9C-60532D432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71" y="1945758"/>
            <a:ext cx="3848100" cy="47244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 rot="5400000">
            <a:off x="7468280" y="2742520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7860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What is a Tree 2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Programming </a:t>
            </a:r>
            <a:r>
              <a:rPr lang="en-US" sz="2400" dirty="0" smtClean="0">
                <a:latin typeface="Tahoma" charset="0"/>
              </a:rPr>
              <a:t>environments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Websites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Databases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343676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735F-8B73-DD4E-9877-F8CF84FE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Tree shows Hierarchy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79C422-C0D3-F140-A4C5-203950E2A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44" y="1718564"/>
            <a:ext cx="6704711" cy="4259072"/>
          </a:xfr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F8E2-866A-274E-8B7C-446A5F6E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E7EC-0777-AF4E-96F2-524EDBCE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DAB18-64BA-E04B-92E8-5E638581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FCABA-5242-CE49-B672-B2834AF30FD6}"/>
              </a:ext>
            </a:extLst>
          </p:cNvPr>
          <p:cNvSpPr txBox="1"/>
          <p:nvPr/>
        </p:nvSpPr>
        <p:spPr>
          <a:xfrm>
            <a:off x="5328190" y="6243935"/>
            <a:ext cx="1902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Fig. 8.1, p. 308</a:t>
            </a:r>
          </a:p>
        </p:txBody>
      </p:sp>
    </p:spTree>
    <p:extLst>
      <p:ext uri="{BB962C8B-B14F-4D97-AF65-F5344CB8AC3E}">
        <p14:creationId xmlns:p14="http://schemas.microsoft.com/office/powerpoint/2010/main" val="175401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Terminology 1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3562" y="1903412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Tahoma" charset="0"/>
              </a:rPr>
              <a:t>Root</a:t>
            </a:r>
            <a:r>
              <a:rPr lang="en-US" sz="2800" dirty="0">
                <a:latin typeface="Tahoma" charset="0"/>
              </a:rPr>
              <a:t>: </a:t>
            </a:r>
            <a:br>
              <a:rPr lang="en-US" sz="2800" dirty="0">
                <a:latin typeface="Tahoma" charset="0"/>
              </a:rPr>
            </a:br>
            <a:r>
              <a:rPr lang="en-US" sz="2800" dirty="0">
                <a:latin typeface="Tahoma" charset="0"/>
              </a:rPr>
              <a:t>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Tahoma" charset="0"/>
              </a:rPr>
              <a:t>Internal node</a:t>
            </a:r>
            <a:r>
              <a:rPr lang="en-US" sz="2800" dirty="0">
                <a:latin typeface="Tahoma" charset="0"/>
              </a:rPr>
              <a:t>: </a:t>
            </a:r>
            <a:br>
              <a:rPr lang="en-US" sz="2800" dirty="0">
                <a:latin typeface="Tahoma" charset="0"/>
              </a:rPr>
            </a:br>
            <a:r>
              <a:rPr lang="en-US" sz="2800" dirty="0">
                <a:latin typeface="Tahoma" charset="0"/>
              </a:rPr>
              <a:t>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Tahoma" charset="0"/>
              </a:rPr>
              <a:t>External node </a:t>
            </a:r>
            <a:r>
              <a:rPr lang="en-US" sz="2800" dirty="0">
                <a:latin typeface="Tahoma" charset="0"/>
              </a:rPr>
              <a:t>(a.k.a. </a:t>
            </a:r>
            <a:r>
              <a:rPr lang="en-US" sz="2800" b="1" dirty="0">
                <a:latin typeface="Tahoma" charset="0"/>
              </a:rPr>
              <a:t>leaf</a:t>
            </a:r>
            <a:r>
              <a:rPr lang="en-US" sz="2800" dirty="0">
                <a:latin typeface="Tahoma" charset="0"/>
              </a:rPr>
              <a:t> ): </a:t>
            </a:r>
            <a:br>
              <a:rPr lang="en-US" sz="2800" dirty="0">
                <a:latin typeface="Tahoma" charset="0"/>
              </a:rPr>
            </a:br>
            <a:r>
              <a:rPr lang="en-US" sz="2800" dirty="0">
                <a:latin typeface="Tahoma" charset="0"/>
              </a:rPr>
              <a:t>node without children </a:t>
            </a:r>
            <a:endParaRPr lang="en-US" sz="2800" dirty="0" smtClean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latin typeface="Tahoma" charset="0"/>
              </a:rPr>
              <a:t> </a:t>
            </a:r>
            <a:r>
              <a:rPr lang="en-US" sz="2800" dirty="0" smtClean="0">
                <a:latin typeface="Tahoma" charset="0"/>
              </a:rPr>
              <a:t>  </a:t>
            </a:r>
            <a:r>
              <a:rPr lang="en-US" sz="2800" dirty="0" smtClean="0">
                <a:latin typeface="Tahoma" charset="0"/>
              </a:rPr>
              <a:t>(</a:t>
            </a:r>
            <a:r>
              <a:rPr lang="en-US" sz="2800" dirty="0">
                <a:latin typeface="Tahoma" charset="0"/>
              </a:rPr>
              <a:t>E, I, J, K, G, H, D)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Terminology 2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Tahoma" charset="0"/>
              </a:rPr>
              <a:t>Ancestors</a:t>
            </a:r>
            <a:r>
              <a:rPr lang="en-US" sz="2800" dirty="0">
                <a:latin typeface="Tahoma" charset="0"/>
              </a:rPr>
              <a:t> of a node: parent, grandparent, great-grandparent,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Tahoma" charset="0"/>
              </a:rPr>
              <a:t>Descendant</a:t>
            </a:r>
            <a:r>
              <a:rPr lang="en-US" sz="2800" dirty="0">
                <a:latin typeface="Tahoma" charset="0"/>
              </a:rPr>
              <a:t> of a node: child, grandchild, great-grandchild,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5779ED-6018-644C-8CDC-C29DC61B532E}"/>
              </a:ext>
            </a:extLst>
          </p:cNvPr>
          <p:cNvCxnSpPr>
            <a:cxnSpLocks/>
          </p:cNvCxnSpPr>
          <p:nvPr/>
        </p:nvCxnSpPr>
        <p:spPr bwMode="auto">
          <a:xfrm>
            <a:off x="8915400" y="3120656"/>
            <a:ext cx="0" cy="2822944"/>
          </a:xfrm>
          <a:prstGeom prst="straightConnector1">
            <a:avLst/>
          </a:prstGeom>
          <a:noFill/>
          <a:ln w="50800" cap="flat" cmpd="sng" algn="ctr">
            <a:solidFill>
              <a:schemeClr val="tx2">
                <a:alpha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2100B4-11A2-D449-B920-61FE8772EEEE}"/>
              </a:ext>
            </a:extLst>
          </p:cNvPr>
          <p:cNvSpPr txBox="1"/>
          <p:nvPr/>
        </p:nvSpPr>
        <p:spPr>
          <a:xfrm>
            <a:off x="7384351" y="2675535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descendants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0B8AB2-2ECC-FE45-A52B-616FD81891D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2790" y="3157592"/>
            <a:ext cx="45741" cy="2339810"/>
          </a:xfrm>
          <a:prstGeom prst="straightConnector1">
            <a:avLst/>
          </a:prstGeom>
          <a:noFill/>
          <a:ln w="50800" cap="flat" cmpd="sng" algn="ctr">
            <a:solidFill>
              <a:schemeClr val="tx2">
                <a:alpha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EA3DC1-0786-5B49-9479-D0DFCAAB93E3}"/>
              </a:ext>
            </a:extLst>
          </p:cNvPr>
          <p:cNvSpPr txBox="1"/>
          <p:nvPr/>
        </p:nvSpPr>
        <p:spPr>
          <a:xfrm>
            <a:off x="7036762" y="528215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ancestors</a:t>
            </a:r>
          </a:p>
        </p:txBody>
      </p:sp>
    </p:spTree>
    <p:extLst>
      <p:ext uri="{BB962C8B-B14F-4D97-AF65-F5344CB8AC3E}">
        <p14:creationId xmlns:p14="http://schemas.microsoft.com/office/powerpoint/2010/main" val="146782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Terminology 3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Tahoma" charset="0"/>
              </a:rPr>
              <a:t>Depth</a:t>
            </a:r>
            <a:r>
              <a:rPr lang="en-US" sz="2800" dirty="0">
                <a:latin typeface="Tahoma" charset="0"/>
              </a:rPr>
              <a:t>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Tahoma" charset="0"/>
              </a:rPr>
              <a:t>Height</a:t>
            </a:r>
            <a:r>
              <a:rPr lang="en-US" sz="2800" dirty="0">
                <a:latin typeface="Tahoma" charset="0"/>
              </a:rPr>
              <a:t> of a tree: maximum depth of any node (3)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F63B4-986C-964E-A468-BDC6DFEF2D40}"/>
              </a:ext>
            </a:extLst>
          </p:cNvPr>
          <p:cNvSpPr txBox="1"/>
          <p:nvPr/>
        </p:nvSpPr>
        <p:spPr>
          <a:xfrm>
            <a:off x="5902060" y="2598738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d=0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4EF825-62A1-EE4B-93F8-D2699345284D}"/>
              </a:ext>
            </a:extLst>
          </p:cNvPr>
          <p:cNvSpPr txBox="1"/>
          <p:nvPr/>
        </p:nvSpPr>
        <p:spPr>
          <a:xfrm>
            <a:off x="4569092" y="3567113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d=1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0D4268-B624-EA4E-ABAF-BC14EB913267}"/>
              </a:ext>
            </a:extLst>
          </p:cNvPr>
          <p:cNvSpPr txBox="1"/>
          <p:nvPr/>
        </p:nvSpPr>
        <p:spPr>
          <a:xfrm>
            <a:off x="4208330" y="4462698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d=2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54096-FA71-C24F-8772-111BE48E74DA}"/>
              </a:ext>
            </a:extLst>
          </p:cNvPr>
          <p:cNvSpPr txBox="1"/>
          <p:nvPr/>
        </p:nvSpPr>
        <p:spPr>
          <a:xfrm>
            <a:off x="4228876" y="5385172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d=3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A3E503-6150-DA42-8F5B-87643CD510EF}"/>
              </a:ext>
            </a:extLst>
          </p:cNvPr>
          <p:cNvCxnSpPr/>
          <p:nvPr/>
        </p:nvCxnSpPr>
        <p:spPr bwMode="auto">
          <a:xfrm>
            <a:off x="8005742" y="2667000"/>
            <a:ext cx="1038265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22C19E-9078-BE42-933D-4843A5969BC8}"/>
              </a:ext>
            </a:extLst>
          </p:cNvPr>
          <p:cNvCxnSpPr/>
          <p:nvPr/>
        </p:nvCxnSpPr>
        <p:spPr bwMode="auto">
          <a:xfrm>
            <a:off x="8001000" y="5798857"/>
            <a:ext cx="1038265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C727B1-416A-D443-A5BF-AC707D487A3E}"/>
              </a:ext>
            </a:extLst>
          </p:cNvPr>
          <p:cNvCxnSpPr/>
          <p:nvPr/>
        </p:nvCxnSpPr>
        <p:spPr bwMode="auto">
          <a:xfrm>
            <a:off x="8809584" y="2678937"/>
            <a:ext cx="49253" cy="3113851"/>
          </a:xfrm>
          <a:prstGeom prst="straightConnector1">
            <a:avLst/>
          </a:prstGeom>
          <a:noFill/>
          <a:ln w="50800" cap="flat" cmpd="sng" algn="ctr">
            <a:solidFill>
              <a:schemeClr val="tx2">
                <a:alpha val="57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12DAF0-A557-1144-AF72-D1EF8A477ACC}"/>
              </a:ext>
            </a:extLst>
          </p:cNvPr>
          <p:cNvSpPr txBox="1"/>
          <p:nvPr/>
        </p:nvSpPr>
        <p:spPr>
          <a:xfrm>
            <a:off x="8017418" y="5213320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h=3</a:t>
            </a:r>
          </a:p>
        </p:txBody>
      </p:sp>
    </p:spTree>
    <p:extLst>
      <p:ext uri="{BB962C8B-B14F-4D97-AF65-F5344CB8AC3E}">
        <p14:creationId xmlns:p14="http://schemas.microsoft.com/office/powerpoint/2010/main" val="319971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Terminology 4</a:t>
            </a:r>
          </a:p>
        </p:txBody>
      </p:sp>
      <p:sp>
        <p:nvSpPr>
          <p:cNvPr id="5129" name="Date Placeholder 29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087845" y="1872399"/>
            <a:ext cx="3505200" cy="170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800" b="1" kern="0" dirty="0" err="1">
                <a:solidFill>
                  <a:srgbClr val="40458C"/>
                </a:solidFill>
                <a:latin typeface="Tahoma"/>
                <a:ea typeface="+mn-ea"/>
              </a:rPr>
              <a:t>Subtree</a:t>
            </a:r>
            <a:r>
              <a:rPr lang="en-US" sz="2800" kern="0" dirty="0">
                <a:solidFill>
                  <a:srgbClr val="40458C"/>
                </a:solidFill>
                <a:latin typeface="Tahoma"/>
                <a:ea typeface="+mn-ea"/>
              </a:rPr>
              <a:t>: tree consisting of a node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153073955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4951</TotalTime>
  <Words>1191</Words>
  <Application>Microsoft Office PowerPoint</Application>
  <PresentationFormat>On-screen Show (4:3)</PresentationFormat>
  <Paragraphs>378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ＭＳ Ｐゴシック</vt:lpstr>
      <vt:lpstr>Courier</vt:lpstr>
      <vt:lpstr>Tahoma</vt:lpstr>
      <vt:lpstr>Times New Roman</vt:lpstr>
      <vt:lpstr>Wingdings</vt:lpstr>
      <vt:lpstr>Blueprint</vt:lpstr>
      <vt:lpstr>Trees</vt:lpstr>
      <vt:lpstr>General Trees</vt:lpstr>
      <vt:lpstr>What is a Tree 1</vt:lpstr>
      <vt:lpstr>What is a Tree 2</vt:lpstr>
      <vt:lpstr>Family Tree shows Hierarchy</vt:lpstr>
      <vt:lpstr>Tree Terminology 1</vt:lpstr>
      <vt:lpstr>Tree Terminology 2</vt:lpstr>
      <vt:lpstr>Tree Terminology 3</vt:lpstr>
      <vt:lpstr>Tree Terminology 4</vt:lpstr>
      <vt:lpstr>Formal Tree Definition</vt:lpstr>
      <vt:lpstr>Formal Tree Definition</vt:lpstr>
      <vt:lpstr>Other Node Relationships</vt:lpstr>
      <vt:lpstr>Other Node Relationships</vt:lpstr>
      <vt:lpstr>Other Node Relationships</vt:lpstr>
      <vt:lpstr>Ancestor</vt:lpstr>
      <vt:lpstr>Descendant</vt:lpstr>
      <vt:lpstr>Subtree</vt:lpstr>
      <vt:lpstr>PowerPoint Presentation</vt:lpstr>
      <vt:lpstr>Edges and Paths in Trees</vt:lpstr>
      <vt:lpstr>Edges and Paths in Trees</vt:lpstr>
      <vt:lpstr>PowerPoint Presentation</vt:lpstr>
      <vt:lpstr>Ordered Tree</vt:lpstr>
      <vt:lpstr>The Tree ADT</vt:lpstr>
      <vt:lpstr>Tree Abstract Data Type</vt:lpstr>
      <vt:lpstr>Tree ADT</vt:lpstr>
      <vt:lpstr>Tree Abstract Data Type</vt:lpstr>
      <vt:lpstr>Java Interface</vt:lpstr>
      <vt:lpstr>Tree Interface</vt:lpstr>
      <vt:lpstr>Computing Depth and Height</vt:lpstr>
      <vt:lpstr>Computing Depth</vt:lpstr>
      <vt:lpstr>Computing Height</vt:lpstr>
      <vt:lpstr>Computing Height (bad version)</vt:lpstr>
      <vt:lpstr>Computing Height</vt:lpstr>
      <vt:lpstr>Computing Height (better)</vt:lpstr>
      <vt:lpstr>AbstractTree Abstract Class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647</cp:revision>
  <cp:lastPrinted>2019-05-01T07:25:06Z</cp:lastPrinted>
  <dcterms:created xsi:type="dcterms:W3CDTF">2002-01-21T02:22:10Z</dcterms:created>
  <dcterms:modified xsi:type="dcterms:W3CDTF">2019-10-31T21:55:24Z</dcterms:modified>
</cp:coreProperties>
</file>