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9" r:id="rId3"/>
    <p:sldId id="433" r:id="rId4"/>
    <p:sldId id="329" r:id="rId5"/>
    <p:sldId id="435" r:id="rId6"/>
    <p:sldId id="434" r:id="rId7"/>
    <p:sldId id="330" r:id="rId8"/>
    <p:sldId id="442" r:id="rId9"/>
    <p:sldId id="431" r:id="rId10"/>
    <p:sldId id="436" r:id="rId11"/>
    <p:sldId id="440" r:id="rId12"/>
    <p:sldId id="334" r:id="rId13"/>
    <p:sldId id="441" r:id="rId1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62CF83-E50B-2F4B-9F5C-ABB7D7C2425A}">
          <p14:sldIdLst>
            <p14:sldId id="256"/>
          </p14:sldIdLst>
        </p14:section>
        <p14:section name="Trees 8.3 Implementing Trees" id="{AB579618-6594-E847-9465-91C2558242B5}">
          <p14:sldIdLst>
            <p14:sldId id="339"/>
            <p14:sldId id="433"/>
            <p14:sldId id="329"/>
            <p14:sldId id="435"/>
          </p14:sldIdLst>
        </p14:section>
        <p14:section name="Trees 8.3.1 Linked Structure for Binary Trees" id="{98602645-D26C-2A42-8B96-B4DB1C67519F}">
          <p14:sldIdLst>
            <p14:sldId id="434"/>
            <p14:sldId id="330"/>
            <p14:sldId id="442"/>
            <p14:sldId id="431"/>
          </p14:sldIdLst>
        </p14:section>
        <p14:section name="Trees 8.3.2 Array-Based Representation of Binary Trees" id="{8D0640C6-92AA-FE43-9716-00FFF694A266}">
          <p14:sldIdLst>
            <p14:sldId id="436"/>
            <p14:sldId id="440"/>
            <p14:sldId id="334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63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10/31/2019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10/31/2019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Mammal</a:t>
            </a:r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Dog</a:t>
            </a:r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5025162" y="4591090"/>
            <a:ext cx="48908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Pig</a:t>
            </a:r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7" y="3808373"/>
            <a:ext cx="6351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Cat</a:t>
            </a:r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Array-Based Representation of Binary Trees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8.3.2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05038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8">
            <a:extLst>
              <a:ext uri="{FF2B5EF4-FFF2-40B4-BE49-F238E27FC236}">
                <a16:creationId xmlns:a16="http://schemas.microsoft.com/office/drawing/2014/main" id="{78F2C289-2C64-D749-BF44-736FB8A4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7913"/>
            <a:ext cx="53340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6A4C6-6F1A-3748-BA94-899B008B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Array-Based Implementation of 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5436-25E1-104C-882D-766B615F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428-21DD-DD4A-A574-5B66B365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5953-C623-7D44-BB00-C0DD13F0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AA8DC9F-8755-594E-A1B5-804BA409A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can implement a binary tree just based on the positions in an array</a:t>
                </a:r>
              </a:p>
              <a:p>
                <a:pPr lvl="1"/>
                <a:r>
                  <a:rPr lang="en-US" dirty="0"/>
                  <a:t>Root is at position 0</a:t>
                </a:r>
              </a:p>
              <a:p>
                <a:pPr lvl="1"/>
                <a:r>
                  <a:rPr lang="en-US" dirty="0"/>
                  <a:t>Each left child of </a:t>
                </a:r>
                <a:r>
                  <a:rPr lang="en-US" i="1" dirty="0"/>
                  <a:t>x</a:t>
                </a:r>
                <a:r>
                  <a:rPr lang="en-US" dirty="0"/>
                  <a:t> is 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right child of </a:t>
                </a:r>
                <a:r>
                  <a:rPr lang="en-US" i="1" dirty="0"/>
                  <a:t>x</a:t>
                </a:r>
                <a:r>
                  <a:rPr lang="en-US" dirty="0"/>
                  <a:t> is at position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+2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AA8DC9F-8755-594E-A1B5-804BA409A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3">
            <a:extLst>
              <a:ext uri="{FF2B5EF4-FFF2-40B4-BE49-F238E27FC236}">
                <a16:creationId xmlns:a16="http://schemas.microsoft.com/office/drawing/2014/main" id="{6E5CFB25-ADDE-9041-BEA4-ECD33CD0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994" y="4950768"/>
            <a:ext cx="46634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95F9AE6-8DAA-F14E-9097-02FD9A19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435" y="4950768"/>
            <a:ext cx="46634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E48C9714-A09A-CC4F-8BC6-B49C04C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621" y="4950768"/>
            <a:ext cx="46634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99CD95D-290B-1C44-9AA6-4F82B302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924" y="4957118"/>
            <a:ext cx="46634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669DF0D6-C08D-2549-822F-52C69F5C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585" y="4957118"/>
            <a:ext cx="46634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970336DC-1FD6-5440-A937-DBE29A3A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4957763"/>
            <a:ext cx="43656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E7230C47-0DE5-6543-8DBF-7FC86413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49593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22D9667-B5DB-A14B-8EC3-6B02BF58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5497513"/>
            <a:ext cx="311150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2C4B15CA-788E-294F-8B39-3EA42716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5497513"/>
            <a:ext cx="311150" cy="369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FF71605A-D489-7A49-9E3F-DD82E438E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5497513"/>
            <a:ext cx="31067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ABAEEB18-CA27-8741-9044-B0404BD22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5497513"/>
            <a:ext cx="4366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4B70A7-9302-024A-BAA9-3148993A1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5486400"/>
            <a:ext cx="311150" cy="369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9595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>
                <a:ea typeface="+mj-ea"/>
              </a:rPr>
              <a:t>Array-Based Representation of Binary Trees</a:t>
            </a:r>
            <a:endParaRPr lang="en-US" altLang="en-US" sz="4000" dirty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0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rank(parent(node)) + 1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2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A4C6-6F1A-3748-BA94-899B008B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Array-Based Implementation of Binary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82F26F-857F-9D43-BCAE-B6DF433B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498" y="1118281"/>
            <a:ext cx="4977384" cy="5202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5436-25E1-104C-882D-766B615F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428-21DD-DD4A-A574-5B66B365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5953-C623-7D44-BB00-C0DD13F0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FE28A-BB4C-5E4E-A1EA-919CC5046CF4}"/>
              </a:ext>
            </a:extLst>
          </p:cNvPr>
          <p:cNvSpPr txBox="1"/>
          <p:nvPr/>
        </p:nvSpPr>
        <p:spPr>
          <a:xfrm>
            <a:off x="953723" y="1870029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(a) A full binary tree with level numbering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72A1E-641B-D046-BB8D-9C8307503259}"/>
              </a:ext>
            </a:extLst>
          </p:cNvPr>
          <p:cNvSpPr txBox="1"/>
          <p:nvPr/>
        </p:nvSpPr>
        <p:spPr>
          <a:xfrm>
            <a:off x="789997" y="4191000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(b) This binary tree has no nodes at 13 or 14</a:t>
            </a:r>
          </a:p>
        </p:txBody>
      </p:sp>
    </p:spTree>
    <p:extLst>
      <p:ext uri="{BB962C8B-B14F-4D97-AF65-F5344CB8AC3E}">
        <p14:creationId xmlns:p14="http://schemas.microsoft.com/office/powerpoint/2010/main" val="32424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Trees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02A8E-9960-B745-BBBB-EDC4B179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87040"/>
            <a:ext cx="584454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AA80-0869-7F42-9D65-BC9ED190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15BF-5110-2640-8EA8-46C11871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looked at two abstract base classes, </a:t>
            </a:r>
            <a:r>
              <a:rPr lang="en-US" sz="2800" b="1" dirty="0" err="1">
                <a:latin typeface="Courier" pitchFamily="2" charset="0"/>
              </a:rPr>
              <a:t>AbstractTree</a:t>
            </a:r>
            <a:r>
              <a:rPr lang="en-US" sz="2800" dirty="0"/>
              <a:t> and </a:t>
            </a:r>
            <a:r>
              <a:rPr lang="en-US" sz="2800" b="1" dirty="0" err="1">
                <a:latin typeface="Courier" pitchFamily="2" charset="0"/>
              </a:rPr>
              <a:t>AbstractBinaryTree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Some useful methods implemented there.</a:t>
            </a:r>
          </a:p>
          <a:p>
            <a:r>
              <a:rPr lang="en-US" sz="2800" dirty="0"/>
              <a:t>No decision yet about how the tree will be implemented</a:t>
            </a:r>
          </a:p>
          <a:p>
            <a:r>
              <a:rPr lang="en-US" sz="2800" dirty="0"/>
              <a:t>One natural choice: a linked structure, like linked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3B6D-5FB3-614B-91E8-20D8CEB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2258-2214-BF4E-958E-6A5E67EF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05A7-310E-7242-8C30-9F668E36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6553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ourier" pitchFamily="2" charset="0"/>
              </a:rPr>
              <a:t>Node</a:t>
            </a:r>
            <a:r>
              <a:rPr lang="en-US" sz="2400" dirty="0">
                <a:latin typeface="Tahoma" charset="0"/>
              </a:rPr>
              <a:t> objects implement the </a:t>
            </a:r>
            <a:r>
              <a:rPr lang="en-US" sz="2400" b="1" dirty="0">
                <a:latin typeface="Courier" pitchFamily="2" charset="0"/>
              </a:rPr>
              <a:t>Position</a:t>
            </a:r>
            <a:r>
              <a:rPr lang="en-US" sz="2400" dirty="0">
                <a:latin typeface="Tahoma" charset="0"/>
              </a:rPr>
              <a:t> ADT</a:t>
            </a:r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1590C-3538-5A4E-A8E9-8610C7E73A55}"/>
              </a:ext>
            </a:extLst>
          </p:cNvPr>
          <p:cNvGrpSpPr>
            <a:grpSpLocks noChangeAspect="1"/>
          </p:cNvGrpSpPr>
          <p:nvPr/>
        </p:nvGrpSpPr>
        <p:grpSpPr>
          <a:xfrm>
            <a:off x="3122310" y="4688364"/>
            <a:ext cx="4192890" cy="1560036"/>
            <a:chOff x="4114800" y="4495800"/>
            <a:chExt cx="2705100" cy="1006475"/>
          </a:xfrm>
        </p:grpSpPr>
        <p:grpSp>
          <p:nvGrpSpPr>
            <p:cNvPr id="77" name="Group 110">
              <a:extLst>
                <a:ext uri="{FF2B5EF4-FFF2-40B4-BE49-F238E27FC236}">
                  <a16:creationId xmlns:a16="http://schemas.microsoft.com/office/drawing/2014/main" id="{3E1D3A5D-35B3-B249-B659-369B8525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4495800"/>
              <a:ext cx="1028700" cy="342900"/>
              <a:chOff x="2232" y="2244"/>
              <a:chExt cx="648" cy="216"/>
            </a:xfrm>
          </p:grpSpPr>
          <p:sp>
            <p:nvSpPr>
              <p:cNvPr id="78" name="Rectangle 76">
                <a:extLst>
                  <a:ext uri="{FF2B5EF4-FFF2-40B4-BE49-F238E27FC236}">
                    <a16:creationId xmlns:a16="http://schemas.microsoft.com/office/drawing/2014/main" id="{A05B86B3-BA0E-AB4B-888C-F76DE145A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77">
                <a:extLst>
                  <a:ext uri="{FF2B5EF4-FFF2-40B4-BE49-F238E27FC236}">
                    <a16:creationId xmlns:a16="http://schemas.microsoft.com/office/drawing/2014/main" id="{62A1F4EE-8410-0A48-913E-90373FA9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109">
                <a:extLst>
                  <a:ext uri="{FF2B5EF4-FFF2-40B4-BE49-F238E27FC236}">
                    <a16:creationId xmlns:a16="http://schemas.microsoft.com/office/drawing/2014/main" id="{1A5BFEAB-D67D-704B-B362-9018AE054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sym typeface="Symbol" charset="0"/>
                  </a:rPr>
                  <a:t></a:t>
                </a:r>
              </a:p>
            </p:txBody>
          </p:sp>
        </p:grp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E4F7A54F-846B-5A45-8E43-47E996EF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4568825"/>
              <a:ext cx="1371600" cy="4159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" name="AutoShape 54">
              <a:extLst>
                <a:ext uri="{FF2B5EF4-FFF2-40B4-BE49-F238E27FC236}">
                  <a16:creationId xmlns:a16="http://schemas.microsoft.com/office/drawing/2014/main" id="{555F19B7-C29B-FE45-A609-FB7EDA9BAFC4}"/>
                </a:ext>
              </a:extLst>
            </p:cNvPr>
            <p:cNvCxnSpPr>
              <a:cxnSpLocks noChangeShapeType="1"/>
              <a:stCxn id="85" idx="2"/>
              <a:endCxn id="83" idx="6"/>
            </p:cNvCxnSpPr>
            <p:nvPr/>
          </p:nvCxnSpPr>
          <p:spPr bwMode="auto">
            <a:xfrm flipH="1">
              <a:off x="5830888" y="4776788"/>
              <a:ext cx="6064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30860698-B777-0347-9E7A-860964408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621213"/>
              <a:ext cx="312737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9FB81FAB-D194-664F-A02C-53806E951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525" y="4621213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86754C0F-DA7B-394B-958D-2154ACE6C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0" y="4621213"/>
              <a:ext cx="312738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AutoShape 52">
              <a:extLst>
                <a:ext uri="{FF2B5EF4-FFF2-40B4-BE49-F238E27FC236}">
                  <a16:creationId xmlns:a16="http://schemas.microsoft.com/office/drawing/2014/main" id="{D2337EC9-E916-CD43-ABBE-F05D72011035}"/>
                </a:ext>
              </a:extLst>
            </p:cNvPr>
            <p:cNvCxnSpPr>
              <a:cxnSpLocks noChangeShapeType="1"/>
              <a:endCxn id="87" idx="0"/>
            </p:cNvCxnSpPr>
            <p:nvPr/>
          </p:nvCxnSpPr>
          <p:spPr bwMode="auto">
            <a:xfrm rot="16200000" flipH="1">
              <a:off x="4045744" y="4869656"/>
              <a:ext cx="457200" cy="14288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87">
              <a:extLst>
                <a:ext uri="{FF2B5EF4-FFF2-40B4-BE49-F238E27FC236}">
                  <a16:creationId xmlns:a16="http://schemas.microsoft.com/office/drawing/2014/main" id="{0021BE50-2E8A-C04D-ADF7-581BBE80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5105400"/>
              <a:ext cx="333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88" name="AutoShape 96">
              <a:extLst>
                <a:ext uri="{FF2B5EF4-FFF2-40B4-BE49-F238E27FC236}">
                  <a16:creationId xmlns:a16="http://schemas.microsoft.com/office/drawing/2014/main" id="{7D53189D-CF34-7641-AB7B-73CC64F153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00625" y="4670425"/>
              <a:ext cx="447675" cy="96838"/>
            </a:xfrm>
            <a:prstGeom prst="curvedConnector3">
              <a:avLst>
                <a:gd name="adj1" fmla="val 51065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00">
              <a:extLst>
                <a:ext uri="{FF2B5EF4-FFF2-40B4-BE49-F238E27FC236}">
                  <a16:creationId xmlns:a16="http://schemas.microsoft.com/office/drawing/2014/main" id="{ED98F142-B1CD-CD4C-A98A-25A25E38A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0" y="4699000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1">
              <a:extLst>
                <a:ext uri="{FF2B5EF4-FFF2-40B4-BE49-F238E27FC236}">
                  <a16:creationId xmlns:a16="http://schemas.microsoft.com/office/drawing/2014/main" id="{F784AB8A-B541-A544-8197-A636003C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4699000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102">
              <a:extLst>
                <a:ext uri="{FF2B5EF4-FFF2-40B4-BE49-F238E27FC236}">
                  <a16:creationId xmlns:a16="http://schemas.microsoft.com/office/drawing/2014/main" id="{F510AA3B-ADE5-9746-B265-1E24C065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25" y="4699000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Line Callout 1 2">
            <a:extLst>
              <a:ext uri="{FF2B5EF4-FFF2-40B4-BE49-F238E27FC236}">
                <a16:creationId xmlns:a16="http://schemas.microsoft.com/office/drawing/2014/main" id="{EE3C3FF5-2F19-1646-9222-91DA14020654}"/>
              </a:ext>
            </a:extLst>
          </p:cNvPr>
          <p:cNvSpPr/>
          <p:nvPr/>
        </p:nvSpPr>
        <p:spPr bwMode="auto">
          <a:xfrm flipH="1">
            <a:off x="1924763" y="5358714"/>
            <a:ext cx="977569" cy="533400"/>
          </a:xfrm>
          <a:prstGeom prst="borderCallout1">
            <a:avLst>
              <a:gd name="adj1" fmla="val 18750"/>
              <a:gd name="adj2" fmla="val -8333"/>
              <a:gd name="adj3" fmla="val -21055"/>
              <a:gd name="adj4" fmla="val -405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Element</a:t>
            </a:r>
          </a:p>
        </p:txBody>
      </p:sp>
      <p:sp>
        <p:nvSpPr>
          <p:cNvPr id="96" name="Line Callout 1 95">
            <a:extLst>
              <a:ext uri="{FF2B5EF4-FFF2-40B4-BE49-F238E27FC236}">
                <a16:creationId xmlns:a16="http://schemas.microsoft.com/office/drawing/2014/main" id="{008CEDA0-8B6C-6645-9749-21A76A72C344}"/>
              </a:ext>
            </a:extLst>
          </p:cNvPr>
          <p:cNvSpPr/>
          <p:nvPr/>
        </p:nvSpPr>
        <p:spPr bwMode="auto">
          <a:xfrm flipH="1">
            <a:off x="2509284" y="3878611"/>
            <a:ext cx="977569" cy="533400"/>
          </a:xfrm>
          <a:prstGeom prst="borderCallout1">
            <a:avLst>
              <a:gd name="adj1" fmla="val 18750"/>
              <a:gd name="adj2" fmla="val -8333"/>
              <a:gd name="adj3" fmla="val 136420"/>
              <a:gd name="adj4" fmla="val -2528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Parent</a:t>
            </a:r>
          </a:p>
        </p:txBody>
      </p:sp>
      <p:sp>
        <p:nvSpPr>
          <p:cNvPr id="97" name="Line Callout 1 96">
            <a:extLst>
              <a:ext uri="{FF2B5EF4-FFF2-40B4-BE49-F238E27FC236}">
                <a16:creationId xmlns:a16="http://schemas.microsoft.com/office/drawing/2014/main" id="{F53D52CD-EB8B-D74D-BC64-E49966233AC2}"/>
              </a:ext>
            </a:extLst>
          </p:cNvPr>
          <p:cNvSpPr/>
          <p:nvPr/>
        </p:nvSpPr>
        <p:spPr bwMode="auto">
          <a:xfrm>
            <a:off x="4549993" y="3855999"/>
            <a:ext cx="977569" cy="533400"/>
          </a:xfrm>
          <a:prstGeom prst="borderCallout1">
            <a:avLst>
              <a:gd name="adj1" fmla="val 18750"/>
              <a:gd name="adj2" fmla="val -8333"/>
              <a:gd name="adj3" fmla="val 140407"/>
              <a:gd name="adj4" fmla="val -2093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Children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5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081337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3897312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3897312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4757737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4757737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4333875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4333875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3517900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3590925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3898900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3517900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19A4-7CC9-7747-B1B1-C789C5C5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1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Sequence of children nodes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Linked Structure for Binary Trees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8.3.1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07782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482183" cy="4495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2800" b="1" dirty="0">
                <a:latin typeface="Courier" pitchFamily="2" charset="0"/>
              </a:rPr>
              <a:t>Node</a:t>
            </a:r>
            <a:r>
              <a:rPr lang="en-US" sz="2800" dirty="0">
                <a:latin typeface="Tahoma" charset="0"/>
              </a:rPr>
              <a:t> objects implement the </a:t>
            </a:r>
            <a:r>
              <a:rPr lang="en-US" sz="2800" b="1" dirty="0">
                <a:latin typeface="Courier" pitchFamily="2" charset="0"/>
              </a:rPr>
              <a:t>Position</a:t>
            </a:r>
            <a:r>
              <a:rPr lang="en-US" sz="2800" dirty="0">
                <a:latin typeface="Tahoma" charset="0"/>
              </a:rPr>
              <a:t> ADT</a:t>
            </a:r>
          </a:p>
        </p:txBody>
      </p: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848350" y="2849562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6324600" y="3306762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91" name="Freeform 128"/>
          <p:cNvSpPr>
            <a:spLocks/>
          </p:cNvSpPr>
          <p:nvPr/>
        </p:nvSpPr>
        <p:spPr bwMode="auto">
          <a:xfrm>
            <a:off x="4872038" y="3144837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934200" y="3154362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6257925" y="2792412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01F7010A-DAA0-A34C-8DD1-F45CB4BD68CB}"/>
              </a:ext>
            </a:extLst>
          </p:cNvPr>
          <p:cNvSpPr/>
          <p:nvPr/>
        </p:nvSpPr>
        <p:spPr bwMode="auto">
          <a:xfrm>
            <a:off x="6762750" y="1828800"/>
            <a:ext cx="1543050" cy="381000"/>
          </a:xfrm>
          <a:prstGeom prst="borderCallout1">
            <a:avLst>
              <a:gd name="adj1" fmla="val 18750"/>
              <a:gd name="adj2" fmla="val -8333"/>
              <a:gd name="adj3" fmla="val 221337"/>
              <a:gd name="adj4" fmla="val -177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Parent node</a:t>
            </a:r>
          </a:p>
        </p:txBody>
      </p:sp>
      <p:sp>
        <p:nvSpPr>
          <p:cNvPr id="67" name="Line Callout 1 66">
            <a:extLst>
              <a:ext uri="{FF2B5EF4-FFF2-40B4-BE49-F238E27FC236}">
                <a16:creationId xmlns:a16="http://schemas.microsoft.com/office/drawing/2014/main" id="{256C61DD-DBEF-0747-B973-560D6C07F8A9}"/>
              </a:ext>
            </a:extLst>
          </p:cNvPr>
          <p:cNvSpPr/>
          <p:nvPr/>
        </p:nvSpPr>
        <p:spPr bwMode="auto">
          <a:xfrm>
            <a:off x="6484938" y="4616450"/>
            <a:ext cx="982662" cy="381000"/>
          </a:xfrm>
          <a:prstGeom prst="borderCallout1">
            <a:avLst>
              <a:gd name="adj1" fmla="val 18750"/>
              <a:gd name="adj2" fmla="val -8333"/>
              <a:gd name="adj3" fmla="val -292151"/>
              <a:gd name="adj4" fmla="val -1743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element</a:t>
            </a:r>
          </a:p>
        </p:txBody>
      </p:sp>
      <p:sp>
        <p:nvSpPr>
          <p:cNvPr id="68" name="Line Callout 1 67">
            <a:extLst>
              <a:ext uri="{FF2B5EF4-FFF2-40B4-BE49-F238E27FC236}">
                <a16:creationId xmlns:a16="http://schemas.microsoft.com/office/drawing/2014/main" id="{EF8E540E-7F3D-7E42-AF7B-52A5F8CD8DC1}"/>
              </a:ext>
            </a:extLst>
          </p:cNvPr>
          <p:cNvSpPr/>
          <p:nvPr/>
        </p:nvSpPr>
        <p:spPr bwMode="auto">
          <a:xfrm flipH="1">
            <a:off x="4279107" y="2113885"/>
            <a:ext cx="1109662" cy="381000"/>
          </a:xfrm>
          <a:prstGeom prst="borderCallout1">
            <a:avLst>
              <a:gd name="adj1" fmla="val 18750"/>
              <a:gd name="adj2" fmla="val -8333"/>
              <a:gd name="adj3" fmla="val 235291"/>
              <a:gd name="adj4" fmla="val -337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Left node</a:t>
            </a:r>
          </a:p>
        </p:txBody>
      </p:sp>
      <p:sp>
        <p:nvSpPr>
          <p:cNvPr id="69" name="Line Callout 1 68">
            <a:extLst>
              <a:ext uri="{FF2B5EF4-FFF2-40B4-BE49-F238E27FC236}">
                <a16:creationId xmlns:a16="http://schemas.microsoft.com/office/drawing/2014/main" id="{54E0D1D6-9A61-8741-B980-80A9A8A97B2E}"/>
              </a:ext>
            </a:extLst>
          </p:cNvPr>
          <p:cNvSpPr/>
          <p:nvPr/>
        </p:nvSpPr>
        <p:spPr bwMode="auto">
          <a:xfrm>
            <a:off x="7477125" y="2491581"/>
            <a:ext cx="1285875" cy="381000"/>
          </a:xfrm>
          <a:prstGeom prst="borderCallout1">
            <a:avLst>
              <a:gd name="adj1" fmla="val 18750"/>
              <a:gd name="adj2" fmla="val -8333"/>
              <a:gd name="adj3" fmla="val 120871"/>
              <a:gd name="adj4" fmla="val -2854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Right node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lvl="1" eaLnBrk="1" hangingPunct="1"/>
            <a:r>
              <a:rPr lang="en-US" sz="1800" dirty="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Right child node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48682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6"/>
            <a:ext cx="4247485" cy="4796281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LinkedBinaryTree.java</a:t>
            </a:r>
            <a:endParaRPr lang="en-US" sz="1800" b="1" dirty="0">
              <a:latin typeface="Courier" pitchFamily="2" charset="0"/>
            </a:endParaRPr>
          </a:p>
          <a:p>
            <a:pPr lvl="1"/>
            <a:r>
              <a:rPr lang="en-US" sz="2200" dirty="0"/>
              <a:t>Locate methods</a:t>
            </a:r>
          </a:p>
          <a:p>
            <a:pPr lvl="2"/>
            <a:r>
              <a:rPr lang="en-US" sz="1800" b="1" dirty="0" err="1">
                <a:latin typeface="Courier" pitchFamily="2" charset="0"/>
              </a:rPr>
              <a:t>getParent</a:t>
            </a:r>
            <a:r>
              <a:rPr lang="en-US" sz="1800" b="1" dirty="0">
                <a:latin typeface="Courier" pitchFamily="2" charset="0"/>
              </a:rPr>
              <a:t>()</a:t>
            </a:r>
          </a:p>
          <a:p>
            <a:pPr lvl="2"/>
            <a:r>
              <a:rPr lang="en-US" sz="1800" b="1" dirty="0" err="1">
                <a:latin typeface="Courier" pitchFamily="2" charset="0"/>
              </a:rPr>
              <a:t>getLeft</a:t>
            </a:r>
            <a:r>
              <a:rPr lang="en-US" sz="1800" b="1" dirty="0">
                <a:latin typeface="Courier" pitchFamily="2" charset="0"/>
              </a:rPr>
              <a:t>()</a:t>
            </a:r>
          </a:p>
          <a:p>
            <a:pPr lvl="2"/>
            <a:r>
              <a:rPr lang="en-US" sz="1800" b="1" dirty="0" err="1">
                <a:latin typeface="Courier" pitchFamily="2" charset="0"/>
              </a:rPr>
              <a:t>getRight</a:t>
            </a:r>
            <a:r>
              <a:rPr lang="en-US" sz="1800" b="1" dirty="0">
                <a:latin typeface="Courier" pitchFamily="2" charset="0"/>
              </a:rPr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4210050" y="5980339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55C2-860B-874D-BA9C-60532D43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71" y="1945758"/>
            <a:ext cx="3848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4625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5269</TotalTime>
  <Words>510</Words>
  <Application>Microsoft Office PowerPoint</Application>
  <PresentationFormat>On-screen Show (4:3)</PresentationFormat>
  <Paragraphs>190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Cambria Math</vt:lpstr>
      <vt:lpstr>Courier</vt:lpstr>
      <vt:lpstr>Symbol</vt:lpstr>
      <vt:lpstr>Tahoma</vt:lpstr>
      <vt:lpstr>Times New Roman</vt:lpstr>
      <vt:lpstr>Wingdings</vt:lpstr>
      <vt:lpstr>Blueprint</vt:lpstr>
      <vt:lpstr>Trees</vt:lpstr>
      <vt:lpstr>Implementing Trees</vt:lpstr>
      <vt:lpstr>Implementing Trees</vt:lpstr>
      <vt:lpstr>Linked Structure for Trees</vt:lpstr>
      <vt:lpstr>Linked Structure for Trees</vt:lpstr>
      <vt:lpstr>Linked Structure for Binary Trees</vt:lpstr>
      <vt:lpstr>Linked Structure for Binary Trees</vt:lpstr>
      <vt:lpstr>Linked Structure for Binary Trees</vt:lpstr>
      <vt:lpstr>Linked Binary Tree</vt:lpstr>
      <vt:lpstr>Array-Based Representation of Binary Trees</vt:lpstr>
      <vt:lpstr>Array-Based Implementation of Binary Trees</vt:lpstr>
      <vt:lpstr>Array-Based Representation of Binary Trees</vt:lpstr>
      <vt:lpstr>Array-Based Implementation of Binary Trees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643</cp:revision>
  <cp:lastPrinted>2019-05-01T07:41:03Z</cp:lastPrinted>
  <dcterms:created xsi:type="dcterms:W3CDTF">2002-01-21T02:22:10Z</dcterms:created>
  <dcterms:modified xsi:type="dcterms:W3CDTF">2019-10-31T22:29:22Z</dcterms:modified>
</cp:coreProperties>
</file>