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7" r:id="rId3"/>
    <p:sldId id="284" r:id="rId4"/>
    <p:sldId id="440" r:id="rId5"/>
    <p:sldId id="300" r:id="rId6"/>
    <p:sldId id="302" r:id="rId7"/>
    <p:sldId id="437" r:id="rId8"/>
    <p:sldId id="314" r:id="rId9"/>
    <p:sldId id="315" r:id="rId10"/>
    <p:sldId id="441" r:id="rId11"/>
    <p:sldId id="303" r:id="rId12"/>
    <p:sldId id="459" r:id="rId13"/>
    <p:sldId id="450" r:id="rId14"/>
    <p:sldId id="435" r:id="rId15"/>
    <p:sldId id="442" r:id="rId16"/>
    <p:sldId id="438" r:id="rId17"/>
    <p:sldId id="443" r:id="rId18"/>
    <p:sldId id="439" r:id="rId19"/>
    <p:sldId id="444" r:id="rId20"/>
    <p:sldId id="452" r:id="rId21"/>
    <p:sldId id="446" r:id="rId22"/>
    <p:sldId id="447" r:id="rId23"/>
    <p:sldId id="433" r:id="rId2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7AE68F2-2508-7B4D-8A7C-AF0C9526E0F8}">
          <p14:sldIdLst>
            <p14:sldId id="256"/>
          </p14:sldIdLst>
        </p14:section>
        <p14:section name="Lists and Iterators 7.2 Array Lists" id="{B416AD03-988D-5542-ABBC-00669D1EEB0E}">
          <p14:sldIdLst>
            <p14:sldId id="327"/>
            <p14:sldId id="284"/>
            <p14:sldId id="440"/>
            <p14:sldId id="300"/>
            <p14:sldId id="302"/>
            <p14:sldId id="437"/>
            <p14:sldId id="314"/>
            <p14:sldId id="315"/>
            <p14:sldId id="441"/>
            <p14:sldId id="303"/>
            <p14:sldId id="459"/>
          </p14:sldIdLst>
        </p14:section>
        <p14:section name="Lists 7.2.1 Dynamic Arrays" id="{7AFF0D61-443C-F847-AE5E-E9BB1D679AE0}">
          <p14:sldIdLst>
            <p14:sldId id="450"/>
            <p14:sldId id="435"/>
            <p14:sldId id="442"/>
            <p14:sldId id="438"/>
          </p14:sldIdLst>
        </p14:section>
        <p14:section name="Lists 7.2.2 Implementing a Dynamic Array" id="{A37E9B12-1959-C04D-8EDB-174778E5AB13}">
          <p14:sldIdLst>
            <p14:sldId id="443"/>
            <p14:sldId id="439"/>
            <p14:sldId id="444"/>
            <p14:sldId id="452"/>
            <p14:sldId id="446"/>
            <p14:sldId id="447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63"/>
  </p:normalViewPr>
  <p:slideViewPr>
    <p:cSldViewPr>
      <p:cViewPr varScale="1">
        <p:scale>
          <a:sx n="83" d="100"/>
          <a:sy n="83" d="100"/>
        </p:scale>
        <p:origin x="12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11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EFC9B242-1CB9-B343-AACF-93B004EF082D}" type="datetime1">
              <a:rPr lang="en-US" smtClean="0"/>
              <a:t>8/8/2019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48CB3426-89A0-7C42-BDB7-7EDDAA8CC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0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FACC2341-DB55-FB44-897A-5F791023FBC1}" type="datetime1">
              <a:rPr lang="en-US" smtClean="0"/>
              <a:t>8/8/2019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3F544430-91EC-1340-A808-25B580934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0842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Lists and Iterators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EBCE85-3A66-B545-AFD1-5ECB358E020B}" type="datetime1">
              <a:rPr lang="en-US" sz="1300" smtClean="0"/>
              <a:t>8/8/2019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9365F2-A4E9-2D44-8CC8-C0A906C15FA8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B701C-6514-C747-9CCA-040602BC9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</p:spTree>
    <p:extLst>
      <p:ext uri="{BB962C8B-B14F-4D97-AF65-F5344CB8AC3E}">
        <p14:creationId xmlns:p14="http://schemas.microsoft.com/office/powerpoint/2010/main" val="92950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79D5-F0BC-F149-937C-E0DCC3E96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CD9E9-B0FB-6D4C-A50C-F0CFCF8F4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8578822-0A17-A740-A246-D42F89451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6EF40-1DD0-954C-8746-29BB140641E3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Lists and Iterators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7173" name="Picture 1" descr="200128087-00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3276600"/>
            <a:ext cx="3313112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347B-4375-294D-BC20-02D75941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Performance, big-oh functions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0DC43C-9A38-B44A-AA8E-4593C4A15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008872"/>
              </p:ext>
            </p:extLst>
          </p:nvPr>
        </p:nvGraphicFramePr>
        <p:xfrm>
          <a:off x="2286000" y="2735997"/>
          <a:ext cx="44196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9473864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672992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Method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Running Time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0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size()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2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get(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4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e)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9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add(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e)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  <a:endParaRPr 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7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remove(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  <a:endParaRPr lang="en-US" b="1" dirty="0">
                        <a:solidFill>
                          <a:srgbClr val="000000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  <a:endParaRPr lang="en-US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5951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F0915-C9C1-E54D-9710-16F5539D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73C9-5615-5940-B4AB-D135D8A0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7B2B-874E-154B-A408-2A36DAA6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3ECA2-8A95-0B4B-B0F7-2F7B4F40C088}"/>
              </a:ext>
            </a:extLst>
          </p:cNvPr>
          <p:cNvSpPr txBox="1"/>
          <p:nvPr/>
        </p:nvSpPr>
        <p:spPr>
          <a:xfrm>
            <a:off x="838200" y="16764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of an array list with n elements realized by a fixed-capacity array</a:t>
            </a:r>
          </a:p>
        </p:txBody>
      </p:sp>
    </p:spTree>
    <p:extLst>
      <p:ext uri="{BB962C8B-B14F-4D97-AF65-F5344CB8AC3E}">
        <p14:creationId xmlns:p14="http://schemas.microsoft.com/office/powerpoint/2010/main" val="140896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0576BA-FF8F-2A40-B744-3419202C747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In an array-based implementation of a dynamic list: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The space used by the data structure is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endParaRPr lang="en-US" sz="24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Indexing the element at </a:t>
            </a:r>
            <a:r>
              <a:rPr lang="en-US" sz="2400" dirty="0" err="1"/>
              <a:t>i</a:t>
            </a:r>
            <a:r>
              <a:rPr lang="en-US" sz="2400" dirty="0"/>
              <a:t> takes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(1)</a:t>
            </a:r>
            <a:r>
              <a:rPr lang="en-US" sz="2400" dirty="0"/>
              <a:t> time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add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remove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run in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time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In an </a:t>
            </a:r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add</a:t>
            </a: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ea typeface="+mn-ea"/>
                <a:cs typeface="+mn-cs"/>
              </a:rPr>
              <a:t>operation, when the array is full, instead of throwing an exception, we can replace the array with a larger one …</a:t>
            </a:r>
          </a:p>
        </p:txBody>
      </p:sp>
      <p:sp>
        <p:nvSpPr>
          <p:cNvPr id="1229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56A4-A7FE-F347-AA30-FACC575F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8E73-3570-844B-9B58-0088E8C3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R-7.2</a:t>
            </a:r>
            <a:r>
              <a:rPr lang="en-US" sz="2400" dirty="0"/>
              <a:t>, p. 300. Give an implementation of the stack ADT using an array list for storage.</a:t>
            </a:r>
          </a:p>
          <a:p>
            <a:r>
              <a:rPr lang="en-US" sz="2400" dirty="0"/>
              <a:t>List operators</a:t>
            </a:r>
          </a:p>
          <a:p>
            <a:pPr lvl="1"/>
            <a:r>
              <a:rPr lang="en-US" sz="2000" b="1" dirty="0">
                <a:latin typeface="Courier" pitchFamily="2" charset="0"/>
              </a:rPr>
              <a:t>E get(i)</a:t>
            </a:r>
          </a:p>
          <a:p>
            <a:pPr lvl="1"/>
            <a:r>
              <a:rPr lang="en-US" sz="2000" b="1" dirty="0">
                <a:latin typeface="Courier" pitchFamily="2" charset="0"/>
              </a:rPr>
              <a:t>E set (i, E e)</a:t>
            </a:r>
          </a:p>
          <a:p>
            <a:pPr lvl="1"/>
            <a:r>
              <a:rPr lang="en-US" sz="2000" b="1" dirty="0">
                <a:latin typeface="Courier" pitchFamily="2" charset="0"/>
              </a:rPr>
              <a:t>void add (i, E e)</a:t>
            </a:r>
          </a:p>
          <a:p>
            <a:pPr lvl="1"/>
            <a:r>
              <a:rPr lang="en-US" sz="2000" b="1" dirty="0">
                <a:latin typeface="Courier" pitchFamily="2" charset="0"/>
              </a:rPr>
              <a:t>E remove(i)</a:t>
            </a:r>
          </a:p>
          <a:p>
            <a:r>
              <a:rPr lang="en-US" sz="2400" dirty="0"/>
              <a:t>Stack operators</a:t>
            </a:r>
          </a:p>
          <a:p>
            <a:pPr lvl="1"/>
            <a:r>
              <a:rPr lang="en-US" sz="2000" b="1" dirty="0">
                <a:latin typeface="Courier" pitchFamily="2" charset="0"/>
              </a:rPr>
              <a:t>void push(E e)</a:t>
            </a:r>
          </a:p>
          <a:p>
            <a:pPr lvl="1"/>
            <a:r>
              <a:rPr lang="en-US" sz="2000" b="1" dirty="0">
                <a:latin typeface="Courier" pitchFamily="2" charset="0"/>
              </a:rPr>
              <a:t>E pop()</a:t>
            </a:r>
          </a:p>
          <a:p>
            <a:pPr lvl="1"/>
            <a:r>
              <a:rPr lang="en-US" sz="2000" b="1" dirty="0">
                <a:latin typeface="Courier" pitchFamily="2" charset="0"/>
              </a:rPr>
              <a:t>E peek()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7A6E-C9B5-6C4E-B081-F6E64BCA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E67F-43D6-0341-895C-6BC73939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1E33-B5E9-4640-B7AF-DAC2B310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0CEA13-6DB8-F346-A1AB-7E2F25BE8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55242-F0D8-4640-AE4B-B98A8F619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7.2.1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6F23-5BC4-4449-8BF9-0E779A77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A020-27C1-2440-9485-D95790A00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EAB02-AD85-D041-B4A6-D4CDF3B497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</p:spTree>
    <p:extLst>
      <p:ext uri="{BB962C8B-B14F-4D97-AF65-F5344CB8AC3E}">
        <p14:creationId xmlns:p14="http://schemas.microsoft.com/office/powerpoint/2010/main" val="429407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B53F-5BBA-1A41-A3D0-9FD509AC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24B2-1D8C-D245-A25D-A389EC96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List abstract type appears to offer unlimited capacity</a:t>
            </a:r>
          </a:p>
          <a:p>
            <a:r>
              <a:rPr lang="en-US" dirty="0"/>
              <a:t>A chief advantage of the Array List over arrays:</a:t>
            </a:r>
          </a:p>
          <a:p>
            <a:pPr lvl="1"/>
            <a:r>
              <a:rPr lang="en-US" dirty="0"/>
              <a:t>In the implementation, you can avoid rejecting new entries when full</a:t>
            </a:r>
          </a:p>
          <a:p>
            <a:pPr lvl="1"/>
            <a:r>
              <a:rPr lang="en-US" dirty="0"/>
              <a:t>You can </a:t>
            </a:r>
            <a:r>
              <a:rPr lang="en-US" i="1" dirty="0"/>
              <a:t>grow</a:t>
            </a:r>
            <a:r>
              <a:rPr lang="en-US" dirty="0"/>
              <a:t> the underlying array</a:t>
            </a:r>
          </a:p>
          <a:p>
            <a:pPr lvl="2"/>
            <a:r>
              <a:rPr lang="en-US" dirty="0"/>
              <a:t>Hidden from any code that uses the ArrayList class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491D-65A7-1341-98D5-1AA5AA08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381A-D499-7B4A-9CDB-A2CC7A0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F2DC-D298-454F-8B70-8DF28249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B53F-5BBA-1A41-A3D0-9FD509AC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using Dynamic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24B2-1D8C-D245-A25D-A389EC96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List abstract type appears to offer unlimited capacity</a:t>
            </a:r>
          </a:p>
          <a:p>
            <a:r>
              <a:rPr lang="en-US" dirty="0"/>
              <a:t>How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491D-65A7-1341-98D5-1AA5AA08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381A-D499-7B4A-9CDB-A2CC7A0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F2DC-D298-454F-8B70-8DF28249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8623-5430-B14A-9FB6-CD987C03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DBB1-71D5-AE44-95F9-8949F96D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arrays are stored in regular arrays</a:t>
            </a:r>
          </a:p>
          <a:p>
            <a:r>
              <a:rPr lang="en-US" dirty="0"/>
              <a:t>Arrays are stored in consecutive memory elements in computer memory: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Normally, you can't expand the capacity</a:t>
            </a:r>
          </a:p>
          <a:p>
            <a:r>
              <a:rPr lang="en-US" dirty="0"/>
              <a:t>You want a </a:t>
            </a:r>
            <a:r>
              <a:rPr lang="en-US" i="1" dirty="0"/>
              <a:t>dynamic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B0C2-C8A4-C547-AD0A-AC1480D6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77BF-0C94-3A41-B1BD-6046699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CA98-C654-1244-BC7A-D875603E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A0CE3-20D1-484E-AD79-5CA9D27E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0"/>
            <a:ext cx="8153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3722EE-AA88-974A-B4C7-FD9DDFF9F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Dynamic Array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A441E00-F633-AB41-93C3-2078590DB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7.2.2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01BA-408E-E240-A194-52DECA92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0257-A3D7-B04C-95C0-702FAA0F77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7A222-A94F-A74C-8B91-B7E9B6AF81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</p:spTree>
    <p:extLst>
      <p:ext uri="{BB962C8B-B14F-4D97-AF65-F5344CB8AC3E}">
        <p14:creationId xmlns:p14="http://schemas.microsoft.com/office/powerpoint/2010/main" val="225878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8623-5430-B14A-9FB6-CD987C03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Dynamic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DBB1-71D5-AE44-95F9-8949F96D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dynamic array</a:t>
            </a:r>
          </a:p>
          <a:p>
            <a:pPr lvl="1"/>
            <a:r>
              <a:rPr lang="en-US" dirty="0"/>
              <a:t>When adding an element threatens to overflow the array, grow it by these steps: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Allocate a new array B with larger capacity.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Set B[k] = A[k], for k = 0,..., n − 1, where n denotes current number of items.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Set A = B, that is, we henceforth use the new array to support the list.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Insert the new element in the new array.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B0C2-C8A4-C547-AD0A-AC1480D6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77BF-0C94-3A41-B1BD-6046699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CA98-C654-1244-BC7A-D875603E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0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8623-5430-B14A-9FB6-CD987C03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Dynamic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DBB1-71D5-AE44-95F9-8949F96D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sz="2000" dirty="0"/>
              <a:t>create a new array B;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/>
              <a:t>store the elements of A in B;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/>
              <a:t>Set A = B, that is, we henceforth use the new array to support the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B0C2-C8A4-C547-AD0A-AC1480D6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77BF-0C94-3A41-B1BD-6046699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CA98-C654-1244-BC7A-D875603E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71E6F-F2B7-9943-846F-11D5A655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7" y="3314700"/>
            <a:ext cx="8229600" cy="1943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7CFFDC-6B92-0B43-BA7F-6BD155EBE0E2}"/>
              </a:ext>
            </a:extLst>
          </p:cNvPr>
          <p:cNvSpPr/>
          <p:nvPr/>
        </p:nvSpPr>
        <p:spPr bwMode="auto">
          <a:xfrm>
            <a:off x="3133947" y="3352800"/>
            <a:ext cx="2667000" cy="213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FEDCB-E2D7-E84E-BA4A-DCEABDD40038}"/>
              </a:ext>
            </a:extLst>
          </p:cNvPr>
          <p:cNvSpPr/>
          <p:nvPr/>
        </p:nvSpPr>
        <p:spPr bwMode="auto">
          <a:xfrm>
            <a:off x="5924107" y="3314700"/>
            <a:ext cx="2667000" cy="213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A553A-EEBA-2B48-B830-C3B3061E6437}"/>
              </a:ext>
            </a:extLst>
          </p:cNvPr>
          <p:cNvSpPr/>
          <p:nvPr/>
        </p:nvSpPr>
        <p:spPr bwMode="auto">
          <a:xfrm>
            <a:off x="395177" y="3352800"/>
            <a:ext cx="2667000" cy="213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6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532780-A3A5-F44E-99DB-E07294B3E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Lists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63A108D-EC83-F84B-B262-7D2BB15EF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3DE0-72AA-B94A-84B5-7240DE49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47EA-6AA7-0245-A734-E1C3B4E64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76C7-AD8B-EF48-ABEE-A9BE746EF6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</p:spTree>
    <p:extLst>
      <p:ext uri="{BB962C8B-B14F-4D97-AF65-F5344CB8AC3E}">
        <p14:creationId xmlns:p14="http://schemas.microsoft.com/office/powerpoint/2010/main" val="45527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8623-5430-B14A-9FB6-CD987C03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Dynamic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DBB1-71D5-AE44-95F9-8949F96DC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sz="2000" dirty="0"/>
              <a:t>create a new array B;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/>
              <a:t>store the elements of A in B;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000" dirty="0"/>
              <a:t>Set A = B, that is, we henceforth use the new array to support the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B0C2-C8A4-C547-AD0A-AC1480D6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77BF-0C94-3A41-B1BD-6046699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CA98-C654-1244-BC7A-D875603E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71E6F-F2B7-9943-846F-11D5A655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7" y="3314700"/>
            <a:ext cx="8229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2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A883-7791-F24B-B344-FEA7AD45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Dynamic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54DF-2202-2949-9658-3CFDB306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implementation of add(</a:t>
            </a:r>
            <a:r>
              <a:rPr lang="en-US" dirty="0" err="1"/>
              <a:t>i,e</a:t>
            </a:r>
            <a:r>
              <a:rPr lang="en-US" dirty="0"/>
              <a:t>) to include resizing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6F95-8083-8449-AFB6-558CB3A5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AA43-D91B-6642-952F-60FAE9F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6DCF-D511-8F4F-AFF0-6ACD55CB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FEF3D-FDE8-3449-8A59-7DEBF0A3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2935"/>
            <a:ext cx="7315200" cy="141413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315DF3-02C6-FF46-AE02-03B93BF0B631}"/>
              </a:ext>
            </a:extLst>
          </p:cNvPr>
          <p:cNvSpPr/>
          <p:nvPr/>
        </p:nvSpPr>
        <p:spPr bwMode="auto">
          <a:xfrm>
            <a:off x="1524000" y="3810000"/>
            <a:ext cx="2514600" cy="762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1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A883-7791-F24B-B344-FEA7AD45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Dynamic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54DF-2202-2949-9658-3CFDB306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Resize method creates a new array and copies the data from the old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6F95-8083-8449-AFB6-558CB3A5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AA43-D91B-6642-952F-60FAE9F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6DCF-D511-8F4F-AFF0-6ACD55CB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13B60-1A6C-D84B-8669-49321368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5100"/>
            <a:ext cx="7315200" cy="16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7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29" y="1703605"/>
            <a:ext cx="797242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net.datastructures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ArrayList.java</a:t>
            </a:r>
            <a:endParaRPr lang="en-US" sz="1800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D7F9E-21EC-C746-B706-DAC56F590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27" y="2794702"/>
            <a:ext cx="4229100" cy="31877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3864270" y="5252023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1339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930D53-ECF3-1E45-A406-CB3D2DC5C8C1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 Lists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r>
              <a:rPr lang="en-US" sz="2400" dirty="0"/>
              <a:t>An obvious choice for implementing the list ADT is to </a:t>
            </a:r>
            <a:r>
              <a:rPr lang="en-US" sz="2400" i="1" dirty="0"/>
              <a:t>use an array</a:t>
            </a:r>
            <a:r>
              <a:rPr lang="en-US" sz="2400" dirty="0"/>
              <a:t>, </a:t>
            </a:r>
            <a:r>
              <a:rPr lang="en-US" sz="2400" b="1" dirty="0"/>
              <a:t>A</a:t>
            </a:r>
            <a:r>
              <a:rPr lang="en-US" sz="2400" dirty="0"/>
              <a:t>, where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/>
              <a:t>] </a:t>
            </a:r>
            <a:r>
              <a:rPr lang="en-US" sz="2400" dirty="0"/>
              <a:t>stores (a reference to) the element with index </a:t>
            </a:r>
            <a:r>
              <a:rPr lang="en-US" sz="2400" b="1" dirty="0" err="1"/>
              <a:t>i</a:t>
            </a:r>
            <a:r>
              <a:rPr lang="en-US" sz="2400" dirty="0"/>
              <a:t>.</a:t>
            </a:r>
          </a:p>
          <a:p>
            <a:r>
              <a:rPr lang="en-US" sz="2400" dirty="0"/>
              <a:t>For now, assume that the array has a fixed capacity.</a:t>
            </a:r>
          </a:p>
          <a:p>
            <a:r>
              <a:rPr lang="en-US" sz="2400" dirty="0"/>
              <a:t>(The </a:t>
            </a:r>
            <a:r>
              <a:rPr lang="en-US" sz="2400" b="1" dirty="0"/>
              <a:t>ArrayList</a:t>
            </a:r>
            <a:r>
              <a:rPr lang="en-US" sz="2400" dirty="0"/>
              <a:t> type is </a:t>
            </a:r>
            <a:r>
              <a:rPr lang="en-US" sz="2400" i="1" dirty="0"/>
              <a:t>vector</a:t>
            </a:r>
            <a:r>
              <a:rPr lang="en-US" sz="2400" dirty="0"/>
              <a:t> in C++)</a:t>
            </a: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44958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4884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45720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4892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08898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930D53-ECF3-1E45-A406-CB3D2DC5C8C1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 Lists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r>
              <a:rPr lang="en-US" dirty="0"/>
              <a:t>With a representation based on an array </a:t>
            </a:r>
            <a:r>
              <a:rPr lang="en-US" b="1" dirty="0"/>
              <a:t>A</a:t>
            </a:r>
            <a:r>
              <a:rPr lang="en-US" dirty="0"/>
              <a:t>, the </a:t>
            </a:r>
            <a:r>
              <a:rPr lang="en-US" b="1" dirty="0">
                <a:latin typeface="Courier" pitchFamily="2" charset="0"/>
              </a:rPr>
              <a:t>get(</a:t>
            </a:r>
            <a:r>
              <a:rPr lang="en-US" b="1" dirty="0" err="1">
                <a:latin typeface="Courier" pitchFamily="2" charset="0"/>
              </a:rPr>
              <a:t>i</a:t>
            </a:r>
            <a:r>
              <a:rPr lang="en-US" b="1" dirty="0">
                <a:latin typeface="Courier" pitchFamily="2" charset="0"/>
              </a:rPr>
              <a:t>) </a:t>
            </a:r>
            <a:r>
              <a:rPr lang="en-US" dirty="0"/>
              <a:t>and </a:t>
            </a:r>
            <a:r>
              <a:rPr lang="en-US" b="1" dirty="0">
                <a:latin typeface="Courier" pitchFamily="2" charset="0"/>
              </a:rPr>
              <a:t>set(</a:t>
            </a:r>
            <a:r>
              <a:rPr lang="en-US" b="1" dirty="0" err="1">
                <a:latin typeface="Courier" pitchFamily="2" charset="0"/>
              </a:rPr>
              <a:t>i</a:t>
            </a:r>
            <a:r>
              <a:rPr lang="en-US" b="1" dirty="0">
                <a:latin typeface="Courier" pitchFamily="2" charset="0"/>
              </a:rPr>
              <a:t>, e) </a:t>
            </a:r>
            <a:r>
              <a:rPr lang="en-US" dirty="0"/>
              <a:t>methods are easy to implement by accessing </a:t>
            </a:r>
            <a:r>
              <a:rPr lang="en-US" b="1" dirty="0">
                <a:latin typeface="Courier" pitchFamily="2" charset="0"/>
              </a:rPr>
              <a:t>A[</a:t>
            </a:r>
            <a:r>
              <a:rPr lang="en-US" b="1" dirty="0" err="1">
                <a:latin typeface="Courier" pitchFamily="2" charset="0"/>
              </a:rPr>
              <a:t>i</a:t>
            </a:r>
            <a:r>
              <a:rPr lang="en-US" b="1" dirty="0">
                <a:latin typeface="Courier" pitchFamily="2" charset="0"/>
              </a:rPr>
              <a:t>] </a:t>
            </a:r>
            <a:r>
              <a:rPr lang="en-US" dirty="0"/>
              <a:t>(assuming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is a legitimate index).</a:t>
            </a:r>
            <a:endParaRPr lang="en-US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41910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4579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4579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4579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45799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4267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4267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4267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4267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4267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4267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4267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4267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4267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4267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4267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4267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4267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4267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45878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59D9FFD1-CFB0-AC47-861F-B5BD017756E1}"/>
              </a:ext>
            </a:extLst>
          </p:cNvPr>
          <p:cNvSpPr/>
          <p:nvPr/>
        </p:nvSpPr>
        <p:spPr bwMode="auto">
          <a:xfrm>
            <a:off x="3863974" y="5181600"/>
            <a:ext cx="174625" cy="5334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7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A93887-935F-F847-B5CE-3D06A8FB1A17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an operation 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add</a:t>
            </a:r>
            <a:r>
              <a:rPr lang="en-US" sz="2400" dirty="0">
                <a:latin typeface="Tahoma" charset="0"/>
              </a:rPr>
              <a:t>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dirty="0">
                <a:latin typeface="Times New Roman" charset="0"/>
              </a:rPr>
              <a:t>,</a:t>
            </a:r>
            <a:r>
              <a:rPr lang="en-US" sz="2400" b="1" i="1" dirty="0">
                <a:latin typeface="Times New Roman" charset="0"/>
              </a:rPr>
              <a:t> o</a:t>
            </a:r>
            <a:r>
              <a:rPr lang="en-US" sz="2400" dirty="0">
                <a:latin typeface="Tahoma" charset="0"/>
              </a:rPr>
              <a:t>), we need to make room for the new element by shifting forward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elements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], …,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the worst case 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0</a:t>
            </a:r>
            <a:r>
              <a:rPr lang="en-US" sz="2400" dirty="0">
                <a:latin typeface="Tahoma" charset="0"/>
              </a:rPr>
              <a:t>), this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</a:t>
            </a:r>
          </a:p>
        </p:txBody>
      </p:sp>
      <p:sp>
        <p:nvSpPr>
          <p:cNvPr id="10245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46" name="Rectangle 56"/>
          <p:cNvSpPr>
            <a:spLocks noChangeArrowheads="1"/>
          </p:cNvSpPr>
          <p:nvPr/>
        </p:nvSpPr>
        <p:spPr bwMode="auto">
          <a:xfrm>
            <a:off x="25146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7" name="Rectangle 57"/>
          <p:cNvSpPr>
            <a:spLocks noChangeArrowheads="1"/>
          </p:cNvSpPr>
          <p:nvPr/>
        </p:nvSpPr>
        <p:spPr bwMode="auto">
          <a:xfrm>
            <a:off x="28194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31242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5791200" y="3970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7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77"/>
          <p:cNvSpPr>
            <a:spLocks noChangeArrowheads="1"/>
          </p:cNvSpPr>
          <p:nvPr/>
        </p:nvSpPr>
        <p:spPr bwMode="auto">
          <a:xfrm>
            <a:off x="4267200" y="3978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8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9" name="Rectangle 79"/>
          <p:cNvSpPr>
            <a:spLocks noChangeArrowheads="1"/>
          </p:cNvSpPr>
          <p:nvPr/>
        </p:nvSpPr>
        <p:spPr bwMode="auto">
          <a:xfrm>
            <a:off x="25146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0" name="Rectangle 80"/>
          <p:cNvSpPr>
            <a:spLocks noChangeArrowheads="1"/>
          </p:cNvSpPr>
          <p:nvPr/>
        </p:nvSpPr>
        <p:spPr bwMode="auto">
          <a:xfrm>
            <a:off x="28194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1" name="Rectangle 81"/>
          <p:cNvSpPr>
            <a:spLocks noChangeArrowheads="1"/>
          </p:cNvSpPr>
          <p:nvPr/>
        </p:nvSpPr>
        <p:spPr bwMode="auto">
          <a:xfrm>
            <a:off x="31242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2" name="Rectangle 82"/>
          <p:cNvSpPr>
            <a:spLocks noChangeArrowheads="1"/>
          </p:cNvSpPr>
          <p:nvPr/>
        </p:nvSpPr>
        <p:spPr bwMode="auto">
          <a:xfrm>
            <a:off x="5791200" y="4884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73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74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0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100"/>
          <p:cNvSpPr>
            <a:spLocks noChangeArrowheads="1"/>
          </p:cNvSpPr>
          <p:nvPr/>
        </p:nvSpPr>
        <p:spPr bwMode="auto">
          <a:xfrm>
            <a:off x="4267200" y="4892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1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2" name="Rectangle 102"/>
          <p:cNvSpPr>
            <a:spLocks noChangeArrowheads="1"/>
          </p:cNvSpPr>
          <p:nvPr/>
        </p:nvSpPr>
        <p:spPr bwMode="auto">
          <a:xfrm>
            <a:off x="25146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3" name="Rectangle 103"/>
          <p:cNvSpPr>
            <a:spLocks noChangeArrowheads="1"/>
          </p:cNvSpPr>
          <p:nvPr/>
        </p:nvSpPr>
        <p:spPr bwMode="auto">
          <a:xfrm>
            <a:off x="28194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4" name="Rectangle 104"/>
          <p:cNvSpPr>
            <a:spLocks noChangeArrowheads="1"/>
          </p:cNvSpPr>
          <p:nvPr/>
        </p:nvSpPr>
        <p:spPr bwMode="auto">
          <a:xfrm>
            <a:off x="31242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5" name="Rectangle 105"/>
          <p:cNvSpPr>
            <a:spLocks noChangeArrowheads="1"/>
          </p:cNvSpPr>
          <p:nvPr/>
        </p:nvSpPr>
        <p:spPr bwMode="auto">
          <a:xfrm>
            <a:off x="6121400" y="5799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6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97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 New Roman" charset="0"/>
              </a:rPr>
              <a:t>o</a:t>
            </a:r>
          </a:p>
        </p:txBody>
      </p:sp>
      <p:sp>
        <p:nvSpPr>
          <p:cNvPr id="10303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123"/>
          <p:cNvSpPr>
            <a:spLocks noChangeArrowheads="1"/>
          </p:cNvSpPr>
          <p:nvPr/>
        </p:nvSpPr>
        <p:spPr bwMode="auto">
          <a:xfrm>
            <a:off x="4267200" y="5807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0314" name="AutoShape 124"/>
          <p:cNvCxnSpPr>
            <a:cxnSpLocks noChangeShapeType="1"/>
            <a:stCxn id="10279" idx="0"/>
            <a:endCxn id="10280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5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6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7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8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31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D0661-6009-2E4D-9CAF-E4136FFAB639}"/>
              </a:ext>
            </a:extLst>
          </p:cNvPr>
          <p:cNvSpPr txBox="1"/>
          <p:nvPr/>
        </p:nvSpPr>
        <p:spPr>
          <a:xfrm>
            <a:off x="76200" y="412621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add(</a:t>
            </a:r>
            <a:r>
              <a:rPr lang="en-US" b="1" dirty="0" err="1">
                <a:latin typeface="Courier" pitchFamily="2" charset="0"/>
              </a:rPr>
              <a:t>i,o</a:t>
            </a:r>
            <a:r>
              <a:rPr lang="en-US" b="1" dirty="0">
                <a:latin typeface="Courier" pitchFamily="2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/>
      <p:bldP spid="10269" grpId="0"/>
      <p:bldP spid="10270" grpId="0"/>
      <p:bldP spid="10271" grpId="0"/>
      <p:bldP spid="10272" grpId="0"/>
      <p:bldP spid="10273" grpId="0" animBg="1"/>
      <p:bldP spid="10274" grpId="0" animBg="1"/>
      <p:bldP spid="10275" grpId="0" animBg="1"/>
      <p:bldP spid="10276" grpId="0" animBg="1"/>
      <p:bldP spid="10277" grpId="0" animBg="1"/>
      <p:bldP spid="10278" grpId="0" animBg="1"/>
      <p:bldP spid="10279" grpId="0" animBg="1"/>
      <p:bldP spid="10280" grpId="0" animBg="1"/>
      <p:bldP spid="10281" grpId="0" animBg="1"/>
      <p:bldP spid="10282" grpId="0" animBg="1"/>
      <p:bldP spid="10283" grpId="0" animBg="1"/>
      <p:bldP spid="10284" grpId="0" animBg="1"/>
      <p:bldP spid="10285" grpId="0" animBg="1"/>
      <p:bldP spid="10286" grpId="0" animBg="1"/>
      <p:bldP spid="10287" grpId="0" animBg="1"/>
      <p:bldP spid="10288" grpId="0" animBg="1"/>
      <p:bldP spid="10289" grpId="0" animBg="1"/>
      <p:bldP spid="10290" grpId="0"/>
      <p:bldP spid="10291" grpId="0"/>
      <p:bldP spid="10292" grpId="0"/>
      <p:bldP spid="10293" grpId="0"/>
      <p:bldP spid="10294" grpId="0"/>
      <p:bldP spid="10295" grpId="0"/>
      <p:bldP spid="10296" grpId="0" animBg="1"/>
      <p:bldP spid="10297" grpId="0" animBg="1"/>
      <p:bldP spid="10298" grpId="0" animBg="1"/>
      <p:bldP spid="10299" grpId="0" animBg="1"/>
      <p:bldP spid="10300" grpId="0" animBg="1"/>
      <p:bldP spid="10301" grpId="0" animBg="1"/>
      <p:bldP spid="10302" grpId="0" animBg="1"/>
      <p:bldP spid="10303" grpId="0" animBg="1"/>
      <p:bldP spid="10304" grpId="0" animBg="1"/>
      <p:bldP spid="10305" grpId="0" animBg="1"/>
      <p:bldP spid="10306" grpId="0" animBg="1"/>
      <p:bldP spid="10307" grpId="0" animBg="1"/>
      <p:bldP spid="10308" grpId="0" animBg="1"/>
      <p:bldP spid="10309" grpId="0" animBg="1"/>
      <p:bldP spid="10310" grpId="0" animBg="1"/>
      <p:bldP spid="10311" grpId="0" animBg="1"/>
      <p:bldP spid="10312" grpId="0" animBg="1"/>
      <p:bldP spid="1031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91A514-4638-1542-A1FA-FE6CA015F88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Element Removal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an operation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remove</a:t>
            </a:r>
            <a:r>
              <a:rPr lang="en-US" sz="2400">
                <a:latin typeface="Tahoma" charset="0"/>
              </a:rPr>
              <a:t>(i), we need to fill the hole left by the removed element by shifting backward the 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i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elements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1], …,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the worst case (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=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0</a:t>
            </a:r>
            <a:r>
              <a:rPr lang="en-US" sz="2400">
                <a:latin typeface="Tahoma" charset="0"/>
              </a:rPr>
              <a:t>), this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</a:t>
            </a:r>
          </a:p>
        </p:txBody>
      </p:sp>
      <p:grpSp>
        <p:nvGrpSpPr>
          <p:cNvPr id="11269" name="Group 80"/>
          <p:cNvGrpSpPr>
            <a:grpSpLocks/>
          </p:cNvGrpSpPr>
          <p:nvPr/>
        </p:nvGrpSpPr>
        <p:grpSpPr bwMode="auto">
          <a:xfrm>
            <a:off x="1981200" y="5410200"/>
            <a:ext cx="5638800" cy="762000"/>
            <a:chOff x="1248" y="2256"/>
            <a:chExt cx="3552" cy="480"/>
          </a:xfrm>
        </p:grpSpPr>
        <p:sp>
          <p:nvSpPr>
            <p:cNvPr id="11324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5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6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7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8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9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0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6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0" name="Group 78"/>
          <p:cNvGrpSpPr>
            <a:grpSpLocks/>
          </p:cNvGrpSpPr>
          <p:nvPr/>
        </p:nvGrpSpPr>
        <p:grpSpPr bwMode="auto">
          <a:xfrm>
            <a:off x="1981200" y="3581400"/>
            <a:ext cx="5638800" cy="762000"/>
            <a:chOff x="1248" y="3408"/>
            <a:chExt cx="3552" cy="480"/>
          </a:xfrm>
        </p:grpSpPr>
        <p:sp>
          <p:nvSpPr>
            <p:cNvPr id="11301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4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5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6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7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 New Roman" charset="0"/>
                </a:rPr>
                <a:t>o</a:t>
              </a:r>
            </a:p>
          </p:txBody>
        </p:sp>
        <p:sp>
          <p:nvSpPr>
            <p:cNvPr id="11313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1" name="Group 79"/>
          <p:cNvGrpSpPr>
            <a:grpSpLocks/>
          </p:cNvGrpSpPr>
          <p:nvPr/>
        </p:nvGrpSpPr>
        <p:grpSpPr bwMode="auto">
          <a:xfrm>
            <a:off x="1981200" y="4495800"/>
            <a:ext cx="5638800" cy="762000"/>
            <a:chOff x="1248" y="2832"/>
            <a:chExt cx="3552" cy="480"/>
          </a:xfrm>
        </p:grpSpPr>
        <p:sp>
          <p:nvSpPr>
            <p:cNvPr id="11273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4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9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5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cxnSp>
          <p:nvCxnSpPr>
            <p:cNvPr id="11296" name="AutoShape 73"/>
            <p:cNvCxnSpPr>
              <a:cxnSpLocks noChangeShapeType="1"/>
              <a:stCxn id="11284" idx="0"/>
              <a:endCxn id="11285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7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8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9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0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1272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81032-ED7F-B44A-A88C-E2219B139CC6}"/>
              </a:ext>
            </a:extLst>
          </p:cNvPr>
          <p:cNvSpPr txBox="1"/>
          <p:nvPr/>
        </p:nvSpPr>
        <p:spPr>
          <a:xfrm>
            <a:off x="156535" y="407000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remove(</a:t>
            </a:r>
            <a:r>
              <a:rPr lang="en-US" b="1" dirty="0" err="1">
                <a:latin typeface="Courier" pitchFamily="2" charset="0"/>
              </a:rPr>
              <a:t>i</a:t>
            </a:r>
            <a:r>
              <a:rPr lang="en-US" b="1" dirty="0">
                <a:latin typeface="Courier" pitchFamily="2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D7EA-F065-2944-8BCE-C9330A3A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3206F1-B298-E346-BA5C-F87D3E98A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2108200"/>
            <a:ext cx="6172200" cy="340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2F9A-FE3F-0642-897A-8E0B3A50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856A-22E5-1542-B583-CD1EFA91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4456-78A6-B247-8901-7A4EC14F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4144"/>
            <a:ext cx="8396580" cy="44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762000"/>
          </a:xfrm>
        </p:spPr>
        <p:txBody>
          <a:bodyPr/>
          <a:lstStyle/>
          <a:p>
            <a:r>
              <a:rPr lang="en-US" dirty="0"/>
              <a:t>Java Implementation,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68808"/>
            <a:ext cx="6781800" cy="58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7848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3236</TotalTime>
  <Words>1009</Words>
  <Application>Microsoft Office PowerPoint</Application>
  <PresentationFormat>On-screen Show (4:3)</PresentationFormat>
  <Paragraphs>218</Paragraphs>
  <Slides>23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Courier</vt:lpstr>
      <vt:lpstr>Symbol</vt:lpstr>
      <vt:lpstr>Tahoma</vt:lpstr>
      <vt:lpstr>Times New Roman</vt:lpstr>
      <vt:lpstr>Wingdings</vt:lpstr>
      <vt:lpstr>Blueprint</vt:lpstr>
      <vt:lpstr>Lists and Iterators</vt:lpstr>
      <vt:lpstr>Array Lists</vt:lpstr>
      <vt:lpstr>Array Lists</vt:lpstr>
      <vt:lpstr>Array Lists</vt:lpstr>
      <vt:lpstr>Insertion</vt:lpstr>
      <vt:lpstr>Element Removal</vt:lpstr>
      <vt:lpstr>ArrayList</vt:lpstr>
      <vt:lpstr>Java Implementation</vt:lpstr>
      <vt:lpstr>Java Implementation, 2</vt:lpstr>
      <vt:lpstr>Performance, big-oh functions</vt:lpstr>
      <vt:lpstr>Performance</vt:lpstr>
      <vt:lpstr>Reinforcement</vt:lpstr>
      <vt:lpstr>Dynamic Arrays</vt:lpstr>
      <vt:lpstr>ArrayList</vt:lpstr>
      <vt:lpstr>ArrayList using Dynamic Arrays</vt:lpstr>
      <vt:lpstr>Dynamic Arrays</vt:lpstr>
      <vt:lpstr>Implementing a Dynamic Array</vt:lpstr>
      <vt:lpstr>Implementing Dynamic Arrays</vt:lpstr>
      <vt:lpstr>Implementing Dynamic Arrays</vt:lpstr>
      <vt:lpstr>Implementing Dynamic Arrays</vt:lpstr>
      <vt:lpstr>Implementing Dynamic Arrays</vt:lpstr>
      <vt:lpstr>Implementing Dynamic Arrays</vt:lpstr>
      <vt:lpstr>Java ArrayList Implementation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359</cp:revision>
  <cp:lastPrinted>2019-04-24T07:33:24Z</cp:lastPrinted>
  <dcterms:created xsi:type="dcterms:W3CDTF">2002-01-21T02:22:10Z</dcterms:created>
  <dcterms:modified xsi:type="dcterms:W3CDTF">2019-08-09T02:53:35Z</dcterms:modified>
</cp:coreProperties>
</file>