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0" r:id="rId3"/>
    <p:sldId id="315" r:id="rId4"/>
    <p:sldId id="411" r:id="rId5"/>
    <p:sldId id="412" r:id="rId6"/>
    <p:sldId id="413" r:id="rId7"/>
    <p:sldId id="322" r:id="rId8"/>
    <p:sldId id="414" r:id="rId9"/>
    <p:sldId id="316" r:id="rId10"/>
    <p:sldId id="410" r:id="rId11"/>
    <p:sldId id="317" r:id="rId12"/>
    <p:sldId id="415" r:id="rId13"/>
    <p:sldId id="323" r:id="rId14"/>
    <p:sldId id="318" r:id="rId15"/>
    <p:sldId id="324" r:id="rId16"/>
    <p:sldId id="319" r:id="rId17"/>
    <p:sldId id="409" r:id="rId18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50000" autoAdjust="0"/>
  </p:normalViewPr>
  <p:slideViewPr>
    <p:cSldViewPr>
      <p:cViewPr varScale="1">
        <p:scale>
          <a:sx n="88" d="100"/>
          <a:sy n="88" d="100"/>
        </p:scale>
        <p:origin x="11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41ABB1DF-ED12-5E42-843A-E263E4E852F0}" type="datetime8">
              <a:rPr lang="en-US"/>
              <a:pPr>
                <a:defRPr/>
              </a:pPr>
              <a:t>8/3/2019 1:42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EFAB5508-3369-F344-84DD-A68DBF187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3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4CDC5F77-A1B5-FB44-AF01-7ED84044CBA7}" type="datetime8">
              <a:rPr lang="en-US"/>
              <a:pPr>
                <a:defRPr/>
              </a:pPr>
              <a:t>8/3/2019 1:42 PM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9FDBDB3-B060-8645-8990-A5EE355B0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545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17F54C8-526F-AE42-B077-5B11EF1ADDF8}" type="datetime8">
              <a:rPr lang="en-US"/>
              <a:pPr>
                <a:defRPr/>
              </a:pPr>
              <a:t>8/3/2019 1:42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E2B13-AA8C-684C-92D8-E5640C5EFAC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55588" y="6400800"/>
            <a:ext cx="3402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965CE9-10C6-F64E-9CF3-552ACC454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DD0868-D886-2B45-A3B0-AB7719533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BD16A5-8DFF-DF42-BC01-750B9D6DB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77B991-3830-AF43-81A8-035556A7F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47AD7A-B800-AC4D-8A41-722672342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C8E176-B0B5-A846-BF0F-C4D4FBC6B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1A01AD-7268-1644-BFA3-70C71880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22C3-F7B0-894A-8438-6785735A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91D216-4731-9048-ABF5-BCEB2B611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17C7E-BF83-964A-9273-B73E2BE87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957508-2D35-494A-9884-0380BE456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6DE827-6D80-524B-8B77-BE63AFBF1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66870BA-0503-A249-98D7-27DF6CF05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55588" y="6400800"/>
            <a:ext cx="3402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464B1-9A36-3A42-BA9A-A4CE366EA0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322" name="Line 250"/>
          <p:cNvSpPr>
            <a:spLocks noChangeShapeType="1"/>
          </p:cNvSpPr>
          <p:nvPr/>
        </p:nvSpPr>
        <p:spPr bwMode="auto">
          <a:xfrm>
            <a:off x="2709863" y="4264025"/>
            <a:ext cx="441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Singly Linked Lists</a:t>
            </a: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871538" cy="10604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7" name="Picture 2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3752850"/>
            <a:ext cx="871537" cy="10207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8" name="Picture 2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3873500"/>
            <a:ext cx="873125" cy="7794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9" name="Picture 2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3841750"/>
            <a:ext cx="871537" cy="8429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09C216-0CCC-5141-A5F8-D1FD2059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at the Head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F5D9-646C-FD4B-B27C-4D2BF4AD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6332-2357-8E4E-9178-91231998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A01AD-7268-1644-BFA3-70C7188031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25299D0C-79D9-944E-B574-BDBBDC49B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6" y="37369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dirty="0">
                <a:cs typeface="+mn-cs"/>
              </a:rPr>
              <a:t>MSP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CDEC1F81-CA34-A04A-94E7-476E3A6D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6" y="37369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1015B9FB-5838-964A-B062-0427936C1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426" y="40417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AF9424E3-FABD-5D4B-9B19-BEADD46E3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05000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3D540543-D313-754D-896A-D0C556F5A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894" y="240450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5C5F79C8-5A29-BB4A-8D77-345B47BBF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4825" y="2745637"/>
            <a:ext cx="0" cy="99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D49450D8-3837-6D4A-A496-D3C53D44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6" y="37369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dirty="0">
                <a:cs typeface="+mn-cs"/>
              </a:rPr>
              <a:t>ATL</a:t>
            </a:r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072452FF-1876-1147-8BE8-0954B35F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6" y="37369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D0A32830-DAF8-D649-A2A3-D65D899B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728" y="37369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dirty="0">
                <a:cs typeface="+mn-cs"/>
              </a:rPr>
              <a:t>BOS</a:t>
            </a: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3FCE719-A755-4F4F-89CC-DD5B85E56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328" y="37369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D1BE67BA-9690-DE42-9C77-2A489CE91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1328" y="404783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" name="Line 35">
            <a:extLst>
              <a:ext uri="{FF2B5EF4-FFF2-40B4-BE49-F238E27FC236}">
                <a16:creationId xmlns:a16="http://schemas.microsoft.com/office/drawing/2014/main" id="{EBACC7A5-428F-C448-8DC7-7AE6D3CE26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5469" y="40417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" name="Text Box 43">
            <a:extLst>
              <a:ext uri="{FF2B5EF4-FFF2-40B4-BE49-F238E27FC236}">
                <a16:creationId xmlns:a16="http://schemas.microsoft.com/office/drawing/2014/main" id="{E46A6BA3-6038-CC4E-89D0-5F1EB949A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881" y="384333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>
                <a:cs typeface="+mn-cs"/>
                <a:sym typeface="Symbol" charset="0"/>
              </a:rPr>
              <a:t></a:t>
            </a:r>
            <a:endParaRPr lang="en-US" sz="2000" b="1"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8794AB-7A5A-5C49-ACA9-29AB669E0CB8}"/>
              </a:ext>
            </a:extLst>
          </p:cNvPr>
          <p:cNvSpPr txBox="1"/>
          <p:nvPr/>
        </p:nvSpPr>
        <p:spPr>
          <a:xfrm>
            <a:off x="838200" y="1935273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newest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BCB8F96F-B302-3E43-BEF9-334FAB8D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51" y="37439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82D587BB-6E00-4748-8ACF-F52EDEDF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351" y="37439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19D801C9-E2EA-4B49-B550-C2FA4BBEC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19" y="24115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79CF811-8AC6-464D-976D-104E8AB881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6550" y="2752652"/>
            <a:ext cx="0" cy="99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836DE4B-AA72-C945-975A-1E7E4321C21A}"/>
              </a:ext>
            </a:extLst>
          </p:cNvPr>
          <p:cNvSpPr txBox="1">
            <a:spLocks noChangeArrowheads="1"/>
          </p:cNvSpPr>
          <p:nvPr/>
        </p:nvSpPr>
        <p:spPr>
          <a:xfrm>
            <a:off x="3654796" y="1557338"/>
            <a:ext cx="4481587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Arial"/>
              <a:buChar char="•"/>
              <a:defRPr/>
            </a:pPr>
            <a:r>
              <a:rPr lang="en-US" sz="2000" kern="0" dirty="0">
                <a:cs typeface="+mn-cs"/>
              </a:rPr>
              <a:t>Allocate new node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000" kern="0" dirty="0">
                <a:cs typeface="+mn-cs"/>
              </a:rPr>
              <a:t>Insert new element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000" kern="0" dirty="0">
                <a:cs typeface="+mn-cs"/>
              </a:rPr>
              <a:t>Have </a:t>
            </a:r>
            <a:r>
              <a:rPr lang="en-US" sz="2000" i="1" kern="0" dirty="0">
                <a:cs typeface="+mn-cs"/>
              </a:rPr>
              <a:t>new</a:t>
            </a:r>
            <a:r>
              <a:rPr lang="en-US" sz="2000" kern="0" dirty="0">
                <a:cs typeface="+mn-cs"/>
              </a:rPr>
              <a:t> node point to old head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000" kern="0" dirty="0">
                <a:cs typeface="+mn-cs"/>
              </a:rPr>
              <a:t>Update head to point to new node</a:t>
            </a:r>
          </a:p>
        </p:txBody>
      </p:sp>
      <p:sp>
        <p:nvSpPr>
          <p:cNvPr id="36" name="Line 26">
            <a:extLst>
              <a:ext uri="{FF2B5EF4-FFF2-40B4-BE49-F238E27FC236}">
                <a16:creationId xmlns:a16="http://schemas.microsoft.com/office/drawing/2014/main" id="{51C997DF-4779-4046-AB4D-5ACE3EAAF8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494" y="40487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" name="Line 26">
            <a:extLst>
              <a:ext uri="{FF2B5EF4-FFF2-40B4-BE49-F238E27FC236}">
                <a16:creationId xmlns:a16="http://schemas.microsoft.com/office/drawing/2014/main" id="{A375FD96-C5AC-3742-8C06-E22ED83E18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3999" y="2762250"/>
            <a:ext cx="1520825" cy="9514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5A5F6-2259-0444-A14A-80C6FD287CD2}"/>
              </a:ext>
            </a:extLst>
          </p:cNvPr>
          <p:cNvSpPr txBox="1"/>
          <p:nvPr/>
        </p:nvSpPr>
        <p:spPr>
          <a:xfrm>
            <a:off x="1075951" y="3871343"/>
            <a:ext cx="68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LAX</a:t>
            </a:r>
          </a:p>
        </p:txBody>
      </p:sp>
    </p:spTree>
    <p:extLst>
      <p:ext uri="{BB962C8B-B14F-4D97-AF65-F5344CB8AC3E}">
        <p14:creationId xmlns:p14="http://schemas.microsoft.com/office/powerpoint/2010/main" val="17247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/>
      <p:bldP spid="30" grpId="0" build="allAtOnce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68" y="1619118"/>
            <a:ext cx="6260732" cy="3943482"/>
          </a:xfrm>
          <a:prstGeom prst="rect">
            <a:avLst/>
          </a:prstGeom>
        </p:spPr>
      </p:pic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Inserting at the Tail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00200"/>
            <a:ext cx="2667000" cy="4724400"/>
          </a:xfrm>
        </p:spPr>
        <p:txBody>
          <a:bodyPr>
            <a:normAutofit fontScale="70000" lnSpcReduction="20000"/>
          </a:bodyPr>
          <a:lstStyle/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Allocate a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Insert new element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Have new node point to null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Have old last node point to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Update tail to point to new node</a:t>
            </a:r>
          </a:p>
          <a:p>
            <a:pPr marL="164592" indent="-164592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DBD51-81D5-A640-98A5-53A0A04368B2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09C216-0CCC-5141-A5F8-D1FD2059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at the Tail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F5D9-646C-FD4B-B27C-4D2BF4AD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6332-2357-8E4E-9178-91231998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A01AD-7268-1644-BFA3-70C7188031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25299D0C-79D9-944E-B574-BDBBDC49B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92" y="46439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dirty="0">
                <a:cs typeface="+mn-cs"/>
              </a:rPr>
              <a:t>MSP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CDEC1F81-CA34-A04A-94E7-476E3A6D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792" y="46439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1015B9FB-5838-964A-B062-0427936C1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9592" y="494870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AF9424E3-FABD-5D4B-9B19-BEADD46E3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" y="2679800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3D540543-D313-754D-896A-D0C556F5A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060" y="331144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5C5F79C8-5A29-BB4A-8D77-345B47BBF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9991" y="3652568"/>
            <a:ext cx="0" cy="99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D49450D8-3837-6D4A-A496-D3C53D44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992" y="46439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dirty="0">
                <a:cs typeface="+mn-cs"/>
              </a:rPr>
              <a:t>ATL</a:t>
            </a:r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072452FF-1876-1147-8BE8-0954B35F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592" y="46439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D0A32830-DAF8-D649-A2A3-D65D899B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894" y="46439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dirty="0">
                <a:cs typeface="+mn-cs"/>
              </a:rPr>
              <a:t>BOS</a:t>
            </a: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3FCE719-A755-4F4F-89CC-DD5B85E56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494" y="46439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D1BE67BA-9690-DE42-9C77-2A489CE91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494" y="495476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" name="Line 35">
            <a:extLst>
              <a:ext uri="{FF2B5EF4-FFF2-40B4-BE49-F238E27FC236}">
                <a16:creationId xmlns:a16="http://schemas.microsoft.com/office/drawing/2014/main" id="{EBACC7A5-428F-C448-8DC7-7AE6D3CE26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635" y="494870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" name="Text Box 43">
            <a:extLst>
              <a:ext uri="{FF2B5EF4-FFF2-40B4-BE49-F238E27FC236}">
                <a16:creationId xmlns:a16="http://schemas.microsoft.com/office/drawing/2014/main" id="{E46A6BA3-6038-CC4E-89D0-5F1EB949A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667" y="4746201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cs typeface="+mn-cs"/>
                <a:sym typeface="Symbol" charset="0"/>
              </a:rPr>
              <a:t></a:t>
            </a:r>
            <a:endParaRPr lang="en-US" sz="2000" b="1" dirty="0"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8794AB-7A5A-5C49-ACA9-29AB669E0CB8}"/>
              </a:ext>
            </a:extLst>
          </p:cNvPr>
          <p:cNvSpPr txBox="1"/>
          <p:nvPr/>
        </p:nvSpPr>
        <p:spPr>
          <a:xfrm>
            <a:off x="6742931" y="2243905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newest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BCB8F96F-B302-3E43-BEF9-334FAB8D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81" y="46439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82D587BB-6E00-4748-8ACF-F52EDEDF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181" y="46439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19D801C9-E2EA-4B49-B550-C2FA4BBEC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551" y="32385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79CF811-8AC6-464D-976D-104E8AB881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3482" y="3579628"/>
            <a:ext cx="0" cy="99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5A5F6-2259-0444-A14A-80C6FD287CD2}"/>
              </a:ext>
            </a:extLst>
          </p:cNvPr>
          <p:cNvSpPr txBox="1"/>
          <p:nvPr/>
        </p:nvSpPr>
        <p:spPr>
          <a:xfrm>
            <a:off x="6918781" y="4771259"/>
            <a:ext cx="68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100314-4737-5140-85C8-5484FD7BA96E}"/>
              </a:ext>
            </a:extLst>
          </p:cNvPr>
          <p:cNvSpPr/>
          <p:nvPr/>
        </p:nvSpPr>
        <p:spPr>
          <a:xfrm>
            <a:off x="2286000" y="1730811"/>
            <a:ext cx="4572000" cy="20454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2000" dirty="0"/>
              <a:t>Allocate a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2000" dirty="0"/>
              <a:t>Insert new element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2000" dirty="0"/>
              <a:t>Have new node point to null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2000" dirty="0"/>
              <a:t>Have old last node point to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2000" dirty="0"/>
              <a:t>Update tail to point to new node</a:t>
            </a:r>
          </a:p>
        </p:txBody>
      </p:sp>
      <p:sp>
        <p:nvSpPr>
          <p:cNvPr id="28" name="Line 35">
            <a:extLst>
              <a:ext uri="{FF2B5EF4-FFF2-40B4-BE49-F238E27FC236}">
                <a16:creationId xmlns:a16="http://schemas.microsoft.com/office/drawing/2014/main" id="{1E3DF721-DC7D-584C-BC5D-EC547C33EF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7216" y="4971314"/>
            <a:ext cx="13573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" name="Text Box 43">
            <a:extLst>
              <a:ext uri="{FF2B5EF4-FFF2-40B4-BE49-F238E27FC236}">
                <a16:creationId xmlns:a16="http://schemas.microsoft.com/office/drawing/2014/main" id="{3003C69F-3C96-384E-BADC-0A96409C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35" y="4746201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cs typeface="+mn-cs"/>
                <a:sym typeface="Symbol" charset="0"/>
              </a:rPr>
              <a:t></a:t>
            </a:r>
            <a:endParaRPr lang="en-US" sz="2000" b="1" dirty="0">
              <a:cs typeface="+mn-cs"/>
            </a:endParaRPr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98B902DA-0DFD-1240-91DD-009BD17E60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8981" y="4948706"/>
            <a:ext cx="583019" cy="72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F8EEC-315A-3C4C-B33D-3FA1FE608AE5}"/>
              </a:ext>
            </a:extLst>
          </p:cNvPr>
          <p:cNvSpPr txBox="1"/>
          <p:nvPr/>
        </p:nvSpPr>
        <p:spPr>
          <a:xfrm>
            <a:off x="6009879" y="5151212"/>
            <a:ext cx="524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34076395-1E70-AE4C-867D-1E9A2905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281" y="57058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82CC10F3-2FF3-F048-B460-41C4037BE6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599" y="5298722"/>
            <a:ext cx="1525535" cy="750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" name="Line 26">
            <a:extLst>
              <a:ext uri="{FF2B5EF4-FFF2-40B4-BE49-F238E27FC236}">
                <a16:creationId xmlns:a16="http://schemas.microsoft.com/office/drawing/2014/main" id="{39CB004C-92F8-4248-BD32-F7CD9C8CC3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6135" y="5311857"/>
            <a:ext cx="838713" cy="7374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22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1" grpId="0" animBg="1"/>
      <p:bldP spid="32" grpId="0" animBg="1"/>
      <p:bldP spid="33" grpId="0" animBg="1"/>
      <p:bldP spid="38" grpId="0"/>
      <p:bldP spid="28" grpId="0" animBg="1"/>
      <p:bldP spid="34" grpId="0"/>
      <p:bldP spid="34" grpId="1"/>
      <p:bldP spid="39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/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/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Java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756771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15"/>
          <a:stretch/>
        </p:blipFill>
        <p:spPr>
          <a:xfrm>
            <a:off x="2568417" y="1524001"/>
            <a:ext cx="6346983" cy="4434558"/>
          </a:xfrm>
          <a:prstGeom prst="rect">
            <a:avLst/>
          </a:prstGeom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Removing at the Head</a:t>
            </a:r>
          </a:p>
        </p:txBody>
      </p:sp>
      <p:sp>
        <p:nvSpPr>
          <p:cNvPr id="8602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2133600" cy="43434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800" dirty="0">
                <a:cs typeface="+mn-cs"/>
              </a:rPr>
              <a:t>Update head to point to next node in the list</a:t>
            </a:r>
          </a:p>
          <a:p>
            <a:pPr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800" dirty="0">
                <a:cs typeface="+mn-cs"/>
              </a:rPr>
              <a:t>Allow garbage collector to reclaim the former first node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3EECF-45F9-C847-AE8D-CA1CB9ED80C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Java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7391400" cy="23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8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Removing at the Tail </a:t>
            </a:r>
          </a:p>
        </p:txBody>
      </p:sp>
      <p:sp>
        <p:nvSpPr>
          <p:cNvPr id="91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696200" cy="2209800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sz="2800" dirty="0">
                <a:cs typeface="+mn-cs"/>
              </a:rPr>
              <a:t>Removing at the tail of a singly linked list is not efficient!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800" dirty="0">
                <a:cs typeface="+mn-cs"/>
              </a:rPr>
              <a:t>There is no constant-time way to update the tail to point to the previous node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D964-6A90-F944-BF58-C277EA93D23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67200"/>
            <a:ext cx="8610600" cy="13219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 dirty="0"/>
              <a:t>Open up </a:t>
            </a:r>
            <a:r>
              <a:rPr lang="en-US" dirty="0" err="1"/>
              <a:t>sourcecode</a:t>
            </a:r>
            <a:r>
              <a:rPr lang="en-US" dirty="0"/>
              <a:t> with </a:t>
            </a:r>
            <a:r>
              <a:rPr lang="en-US" dirty="0" err="1"/>
              <a:t>BlueJ</a:t>
            </a:r>
            <a:endParaRPr lang="en-US" dirty="0"/>
          </a:p>
          <a:p>
            <a:r>
              <a:rPr lang="en-US" dirty="0"/>
              <a:t>find package </a:t>
            </a:r>
            <a:r>
              <a:rPr lang="en-US" b="1" dirty="0" err="1">
                <a:latin typeface="Courier" pitchFamily="2" charset="0"/>
              </a:rPr>
              <a:t>net.datastructures</a:t>
            </a:r>
            <a:r>
              <a:rPr lang="en-US" b="1" dirty="0">
                <a:latin typeface="Courier" pitchFamily="2" charset="0"/>
              </a:rPr>
              <a:t> </a:t>
            </a:r>
          </a:p>
          <a:p>
            <a:pPr lvl="1"/>
            <a:r>
              <a:rPr lang="en-US" dirty="0"/>
              <a:t>open </a:t>
            </a:r>
          </a:p>
          <a:p>
            <a:pPr lvl="2"/>
            <a:r>
              <a:rPr lang="en-US" dirty="0"/>
              <a:t>file </a:t>
            </a:r>
            <a:r>
              <a:rPr lang="en-US" b="1" dirty="0" err="1">
                <a:latin typeface="Courier" pitchFamily="2" charset="0"/>
              </a:rPr>
              <a:t>SinglyLinkedList.java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C2B8F-BF0E-8541-B1E9-A90CCD7B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927789"/>
            <a:ext cx="2933700" cy="2921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>
            <a:off x="3124200" y="4114800"/>
            <a:ext cx="762000" cy="2921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3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07C54-B5E4-E246-B28A-376B00F65C3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Singly Linked List</a:t>
            </a:r>
            <a:endParaRPr lang="en-US" dirty="0">
              <a:cs typeface="Tahoma" charset="0"/>
            </a:endParaRP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1148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A singly linked list is a concrete data structure consisting of a sequence of nodes, starting from a head pointer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Each node stores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element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link to the next node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next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242821" y="3438525"/>
            <a:ext cx="1095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2"/>
                </a:solidFill>
                <a:cs typeface="+mn-cs"/>
              </a:rPr>
              <a:t>element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cs typeface="+mn-cs"/>
              </a:rPr>
              <a:t>node</a:t>
            </a:r>
          </a:p>
        </p:txBody>
      </p:sp>
      <p:sp>
        <p:nvSpPr>
          <p:cNvPr id="73742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1309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4541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A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1919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16144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22240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31384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3748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V="1">
            <a:off x="40528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4967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55768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 flipV="1">
            <a:off x="58816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796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7405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 flipV="1">
            <a:off x="77104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32829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B</a:t>
            </a:r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>
            <a:off x="34432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51117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C</a:t>
            </a:r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52720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6931025" y="59277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D</a:t>
            </a:r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71008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71" name="Text Box 43"/>
          <p:cNvSpPr txBox="1">
            <a:spLocks noChangeArrowheads="1"/>
          </p:cNvSpPr>
          <p:nvPr/>
        </p:nvSpPr>
        <p:spPr bwMode="auto">
          <a:xfrm>
            <a:off x="8597900" y="482441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>
                <a:cs typeface="+mn-cs"/>
                <a:sym typeface="Symbol" charset="0"/>
              </a:rPr>
              <a:t></a:t>
            </a:r>
            <a:endParaRPr lang="en-US" sz="2000" b="1">
              <a:cs typeface="+mn-cs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533400" y="46482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93675" y="4267200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 Nested Node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600200"/>
            <a:ext cx="8287879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09C216-0CCC-5141-A5F8-D1FD2059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object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F5D9-646C-FD4B-B27C-4D2BF4AD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6332-2357-8E4E-9178-91231998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A01AD-7268-1644-BFA3-70C7188031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487931-CB43-0F46-B4F5-104F7E468B47}"/>
              </a:ext>
            </a:extLst>
          </p:cNvPr>
          <p:cNvGrpSpPr/>
          <p:nvPr/>
        </p:nvGrpSpPr>
        <p:grpSpPr>
          <a:xfrm>
            <a:off x="5715000" y="876300"/>
            <a:ext cx="2361304" cy="1857435"/>
            <a:chOff x="5366868" y="755034"/>
            <a:chExt cx="2361304" cy="1857435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9CF77216-0ABD-3B43-A3D3-F1B3540A14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0447" y="907434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CA0B0A3D-C64C-DF49-B09A-A82C898AD1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58247" y="755034"/>
              <a:ext cx="669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cs typeface="+mn-cs"/>
                </a:rPr>
                <a:t>next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4064F2F3-4C8A-C54B-8814-B8B85915D0F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366868" y="2212359"/>
              <a:ext cx="109517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2"/>
                  </a:solidFill>
                  <a:cs typeface="+mn-cs"/>
                </a:rPr>
                <a:t>element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1406E7B0-1E4E-6D4B-91C3-047EDB236F5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982047" y="2126634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>
                  <a:cs typeface="+mn-cs"/>
                </a:rPr>
                <a:t>node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C0E6EE43-9D78-F94D-AE5C-6BD43B42A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20047" y="907434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5BAFD4F9-6C13-4648-9C84-4FD077F778F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915247" y="1212234"/>
              <a:ext cx="0" cy="914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DF1DC697-E158-B746-B4E7-15677A5F1B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6524847" y="1212234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AD1DAE3-77C3-3B49-911D-AB155D32D837}"/>
              </a:ext>
            </a:extLst>
          </p:cNvPr>
          <p:cNvSpPr/>
          <p:nvPr/>
        </p:nvSpPr>
        <p:spPr>
          <a:xfrm>
            <a:off x="545319" y="3191107"/>
            <a:ext cx="8053361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  private static class Node&lt;E&gt; {</a:t>
            </a:r>
          </a:p>
          <a:p>
            <a:endParaRPr lang="en-US" sz="1800" b="1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    /** The element stored at this node */</a:t>
            </a:r>
          </a:p>
          <a:p>
            <a:r>
              <a:rPr lang="en-US" sz="1800" b="1" dirty="0">
                <a:latin typeface="Courier" pitchFamily="2" charset="0"/>
              </a:rPr>
              <a:t>    private E element;            </a:t>
            </a:r>
          </a:p>
          <a:p>
            <a:endParaRPr lang="en-US" sz="1800" b="1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    /** A reference to the subsequent node in the list */</a:t>
            </a:r>
          </a:p>
          <a:p>
            <a:r>
              <a:rPr lang="en-US" sz="1800" b="1" dirty="0">
                <a:latin typeface="Courier" pitchFamily="2" charset="0"/>
              </a:rPr>
              <a:t>    private Node&lt;E&gt; next;         </a:t>
            </a:r>
          </a:p>
        </p:txBody>
      </p:sp>
    </p:spTree>
    <p:extLst>
      <p:ext uri="{BB962C8B-B14F-4D97-AF65-F5344CB8AC3E}">
        <p14:creationId xmlns:p14="http://schemas.microsoft.com/office/powerpoint/2010/main" val="288139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09C216-0CCC-5141-A5F8-D1FD2059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err="1"/>
              <a:t>SinglyLinkedList</a:t>
            </a:r>
            <a:r>
              <a:rPr lang="en-US" dirty="0"/>
              <a:t> object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F5D9-646C-FD4B-B27C-4D2BF4AD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6332-2357-8E4E-9178-91231998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A01AD-7268-1644-BFA3-70C7188031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D1DAE3-77C3-3B49-911D-AB155D32D837}"/>
              </a:ext>
            </a:extLst>
          </p:cNvPr>
          <p:cNvSpPr/>
          <p:nvPr/>
        </p:nvSpPr>
        <p:spPr>
          <a:xfrm>
            <a:off x="563562" y="3653989"/>
            <a:ext cx="8053361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// instance variables of the </a:t>
            </a:r>
            <a:r>
              <a:rPr lang="en-US" sz="1800" b="1" dirty="0" err="1">
                <a:latin typeface="Courier" pitchFamily="2" charset="0"/>
              </a:rPr>
              <a:t>SinglyLinkedList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  /** The head node of the list */</a:t>
            </a:r>
          </a:p>
          <a:p>
            <a:r>
              <a:rPr lang="en-US" sz="1800" b="1" dirty="0">
                <a:latin typeface="Courier" pitchFamily="2" charset="0"/>
              </a:rPr>
              <a:t>  private Node&lt;E&gt; head = null;               </a:t>
            </a:r>
          </a:p>
          <a:p>
            <a:endParaRPr lang="en-US" sz="1800" b="1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  /** The last node of the list */</a:t>
            </a:r>
          </a:p>
          <a:p>
            <a:r>
              <a:rPr lang="en-US" sz="1800" b="1" dirty="0">
                <a:latin typeface="Courier" pitchFamily="2" charset="0"/>
              </a:rPr>
              <a:t>  private Node&lt;E&gt; tail = null;               </a:t>
            </a:r>
          </a:p>
          <a:p>
            <a:endParaRPr lang="en-US" sz="1800" b="1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  /** Number of nodes in the list */</a:t>
            </a:r>
          </a:p>
          <a:p>
            <a:r>
              <a:rPr lang="en-US" sz="1800" b="1" dirty="0">
                <a:latin typeface="Courier" pitchFamily="2" charset="0"/>
              </a:rPr>
              <a:t>  private int size = 0;         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5B5CE7-B514-244F-A504-35548B8B1040}"/>
              </a:ext>
            </a:extLst>
          </p:cNvPr>
          <p:cNvGrpSpPr/>
          <p:nvPr/>
        </p:nvGrpSpPr>
        <p:grpSpPr>
          <a:xfrm>
            <a:off x="1110216" y="2246094"/>
            <a:ext cx="1585912" cy="609600"/>
            <a:chOff x="7405688" y="1974850"/>
            <a:chExt cx="1585912" cy="609600"/>
          </a:xfrm>
        </p:grpSpPr>
        <p:sp>
          <p:nvSpPr>
            <p:cNvPr id="28" name="Rectangle 34">
              <a:extLst>
                <a:ext uri="{FF2B5EF4-FFF2-40B4-BE49-F238E27FC236}">
                  <a16:creationId xmlns:a16="http://schemas.microsoft.com/office/drawing/2014/main" id="{3FE52452-0936-EA40-B600-B8980029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88" y="197485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4364679A-DD30-2C4C-A6EA-367B817BE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0488" y="227965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Text Box 43">
              <a:extLst>
                <a:ext uri="{FF2B5EF4-FFF2-40B4-BE49-F238E27FC236}">
                  <a16:creationId xmlns:a16="http://schemas.microsoft.com/office/drawing/2014/main" id="{05BD6B79-B2F5-AC43-AF1B-A9AFF2B25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7900" y="2081213"/>
              <a:ext cx="39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>
                  <a:cs typeface="+mn-cs"/>
                  <a:sym typeface="Symbol" charset="0"/>
                </a:rPr>
                <a:t></a:t>
              </a:r>
              <a:endParaRPr lang="en-US" sz="2000" b="1">
                <a:cs typeface="+mn-cs"/>
              </a:endParaRPr>
            </a:p>
          </p:txBody>
        </p:sp>
      </p:grpSp>
      <p:sp>
        <p:nvSpPr>
          <p:cNvPr id="38" name="Text Box 11">
            <a:extLst>
              <a:ext uri="{FF2B5EF4-FFF2-40B4-BE49-F238E27FC236}">
                <a16:creationId xmlns:a16="http://schemas.microsoft.com/office/drawing/2014/main" id="{41EAD1D8-FD33-8645-90F5-0D91DD1C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97" y="1741270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636BAD-0E7B-3E4B-B510-1BA60BEE7119}"/>
              </a:ext>
            </a:extLst>
          </p:cNvPr>
          <p:cNvGrpSpPr/>
          <p:nvPr/>
        </p:nvGrpSpPr>
        <p:grpSpPr>
          <a:xfrm>
            <a:off x="4343400" y="2246094"/>
            <a:ext cx="1585912" cy="609600"/>
            <a:chOff x="7405688" y="1974850"/>
            <a:chExt cx="1585912" cy="609600"/>
          </a:xfrm>
        </p:grpSpPr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522D0D96-9C13-CE44-8DCE-871B4D05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88" y="197485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80F3362D-D46B-624F-87C4-F9F13E111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0488" y="227965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D354C6A8-3DE8-DC4A-9E0C-0D09F9DCA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7900" y="2081213"/>
              <a:ext cx="39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>
                  <a:cs typeface="+mn-cs"/>
                  <a:sym typeface="Symbol" charset="0"/>
                </a:rPr>
                <a:t></a:t>
              </a:r>
              <a:endParaRPr lang="en-US" sz="2000" b="1"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702991D-DA82-E34C-A615-3D6DCCD6178F}"/>
              </a:ext>
            </a:extLst>
          </p:cNvPr>
          <p:cNvSpPr txBox="1"/>
          <p:nvPr/>
        </p:nvSpPr>
        <p:spPr>
          <a:xfrm>
            <a:off x="4343400" y="1713032"/>
            <a:ext cx="524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04308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1717-AB31-5340-90E7-A0B5224D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with 4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2FDFE-70F0-7840-8A45-B1C5C740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C6729-8D8F-2F4C-B440-5DB9E43E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2FA3A45-E38D-7848-994E-36DAEEBB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37274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B7A635B1-05F2-8640-B81F-26033E1D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49371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A</a:t>
            </a: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8DC21F80-FF1C-684F-BB1E-16614818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7274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Line 25">
            <a:extLst>
              <a:ext uri="{FF2B5EF4-FFF2-40B4-BE49-F238E27FC236}">
                <a16:creationId xmlns:a16="http://schemas.microsoft.com/office/drawing/2014/main" id="{F32177B4-89D0-1445-BCF8-59C43F8E8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40322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46C9A0F9-D7A4-5F4B-B325-53EE58076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4088" y="40322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C1B8DFE7-17FA-D348-AF49-2923A13B1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37274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6C209A6A-47A4-F54D-95B0-D2E23C35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37274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8EF4256-20C6-A447-AF16-E64C85EE6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2888" y="40322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DEE38F54-489F-5840-BEC2-7EB4DCF00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7274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126618F0-4C88-CB43-A4E2-2BCD57EED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37274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Line 32">
            <a:extLst>
              <a:ext uri="{FF2B5EF4-FFF2-40B4-BE49-F238E27FC236}">
                <a16:creationId xmlns:a16="http://schemas.microsoft.com/office/drawing/2014/main" id="{C2E9B44C-650A-F742-B433-F0CBACD238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1688" y="40322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C1F0A00B-EBAC-7B41-A7C8-DD9F1766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37274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B39DCEE0-E3F9-E249-A223-33070653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88" y="37274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35">
            <a:extLst>
              <a:ext uri="{FF2B5EF4-FFF2-40B4-BE49-F238E27FC236}">
                <a16:creationId xmlns:a16="http://schemas.microsoft.com/office/drawing/2014/main" id="{9A2409FD-D020-9045-935A-9D54070A09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0488" y="40322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D4E56013-4E38-D641-BFCB-F347C446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49371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B</a:t>
            </a: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8CAA36B7-DDA3-504A-90D6-1ECA8668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40322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493249AD-B5A6-CE43-B495-55A22F34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49371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C</a:t>
            </a:r>
          </a:p>
        </p:txBody>
      </p:sp>
      <p:sp>
        <p:nvSpPr>
          <p:cNvPr id="23" name="Line 40">
            <a:extLst>
              <a:ext uri="{FF2B5EF4-FFF2-40B4-BE49-F238E27FC236}">
                <a16:creationId xmlns:a16="http://schemas.microsoft.com/office/drawing/2014/main" id="{82038BBA-A9F0-FC43-89F1-4E7C563F6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40322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Text Box 41">
            <a:extLst>
              <a:ext uri="{FF2B5EF4-FFF2-40B4-BE49-F238E27FC236}">
                <a16:creationId xmlns:a16="http://schemas.microsoft.com/office/drawing/2014/main" id="{BBB767C7-E9B1-564C-835D-47661343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49371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D</a:t>
            </a:r>
          </a:p>
        </p:txBody>
      </p:sp>
      <p:sp>
        <p:nvSpPr>
          <p:cNvPr id="25" name="Line 42">
            <a:extLst>
              <a:ext uri="{FF2B5EF4-FFF2-40B4-BE49-F238E27FC236}">
                <a16:creationId xmlns:a16="http://schemas.microsoft.com/office/drawing/2014/main" id="{E7A93555-9C4E-1641-8EDB-E1BFC6016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0888" y="40322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" name="Text Box 43">
            <a:extLst>
              <a:ext uri="{FF2B5EF4-FFF2-40B4-BE49-F238E27FC236}">
                <a16:creationId xmlns:a16="http://schemas.microsoft.com/office/drawing/2014/main" id="{6E380C07-0AF7-4742-9BFB-6EBB021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7900" y="383381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>
                <a:cs typeface="+mn-cs"/>
                <a:sym typeface="Symbol" charset="0"/>
              </a:rPr>
              <a:t></a:t>
            </a:r>
            <a:endParaRPr lang="en-US" sz="2000" b="1">
              <a:cs typeface="+mn-cs"/>
            </a:endParaRP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C9F3337E-A4AD-DE41-8A9F-F54758766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2" y="1895475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9D590A94-AA68-B340-AF6E-8958702A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556" y="239498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2BD1696E-27E2-0E48-BF64-AF6F2F77C5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4487" y="2736112"/>
            <a:ext cx="0" cy="99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65E76468-68BC-5448-9448-4FAD08FBE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242230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540123-FDDC-B14C-974C-3169F348AAD6}"/>
              </a:ext>
            </a:extLst>
          </p:cNvPr>
          <p:cNvSpPr txBox="1"/>
          <p:nvPr/>
        </p:nvSpPr>
        <p:spPr>
          <a:xfrm>
            <a:off x="6678613" y="1895475"/>
            <a:ext cx="524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7A5EF540-30D1-D742-9A62-B67B768087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0888" y="2736112"/>
            <a:ext cx="0" cy="99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87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j-cs"/>
              </a:rPr>
              <a:t>Accessor</a:t>
            </a:r>
            <a:r>
              <a:rPr lang="en-US" dirty="0">
                <a:cs typeface="+mj-cs"/>
              </a:rPr>
              <a:t> 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315200" cy="42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4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j-cs"/>
              </a:rPr>
              <a:t>Accessor</a:t>
            </a:r>
            <a:r>
              <a:rPr lang="en-US" dirty="0">
                <a:cs typeface="+mj-cs"/>
              </a:rPr>
              <a:t> 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7072" r="53125" b="3691"/>
          <a:stretch/>
        </p:blipFill>
        <p:spPr>
          <a:xfrm>
            <a:off x="152400" y="1828800"/>
            <a:ext cx="6197203" cy="3029724"/>
          </a:xfrm>
          <a:prstGeom prst="rect">
            <a:avLst/>
          </a:prstGeom>
        </p:spPr>
      </p:pic>
      <p:sp>
        <p:nvSpPr>
          <p:cNvPr id="13" name="Rectangle 20">
            <a:extLst>
              <a:ext uri="{FF2B5EF4-FFF2-40B4-BE49-F238E27FC236}">
                <a16:creationId xmlns:a16="http://schemas.microsoft.com/office/drawing/2014/main" id="{450F63F1-C545-0E4C-AB03-B55CD2B1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7" y="219429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234B3D81-B25F-4841-A2F8-A3CBC1A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49" y="3403969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2"/>
                </a:solidFill>
                <a:cs typeface="+mn-cs"/>
              </a:rPr>
              <a:t>A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C3DF6375-6EDF-0541-A148-AE5A48BB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7" y="219429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5F2FD8FD-AC6B-924E-8A33-FA3421859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087" y="2499094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7D491960-D062-E848-97AC-F9CFAC402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61" y="362319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BE2B89EB-4210-0F44-834E-771FF7D32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155" y="86182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E0B49B87-6A78-5B48-B7C3-A60FC6ED9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0086" y="1202956"/>
            <a:ext cx="0" cy="99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1D18F0DD-58AE-5049-94DC-76232452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704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EA44EDA7-51B0-C644-B148-40837F25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8704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Text Box 41">
            <a:extLst>
              <a:ext uri="{FF2B5EF4-FFF2-40B4-BE49-F238E27FC236}">
                <a16:creationId xmlns:a16="http://schemas.microsoft.com/office/drawing/2014/main" id="{257D2E08-CED5-3F49-B385-39635FA46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7" y="60801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D</a:t>
            </a:r>
          </a:p>
        </p:txBody>
      </p:sp>
      <p:sp>
        <p:nvSpPr>
          <p:cNvPr id="23" name="Line 42">
            <a:extLst>
              <a:ext uri="{FF2B5EF4-FFF2-40B4-BE49-F238E27FC236}">
                <a16:creationId xmlns:a16="http://schemas.microsoft.com/office/drawing/2014/main" id="{E0B558EE-05AA-FA45-A200-907CAF733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1752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B6014B8D-60E1-324C-9953-B7B24788F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56530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F54FDB-48BA-B244-B5A2-5110038EF0F3}"/>
              </a:ext>
            </a:extLst>
          </p:cNvPr>
          <p:cNvSpPr txBox="1"/>
          <p:nvPr/>
        </p:nvSpPr>
        <p:spPr>
          <a:xfrm>
            <a:off x="7654925" y="3038475"/>
            <a:ext cx="524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tail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588BCB07-F410-4F4B-9B91-3129E21B5E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3879112"/>
            <a:ext cx="0" cy="99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93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01" y="1600200"/>
            <a:ext cx="6110923" cy="4196342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8BC69-93EB-FE4E-A66D-5628BCD68BC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Inserting at the Head</a:t>
            </a:r>
          </a:p>
        </p:txBody>
      </p:sp>
      <p:sp>
        <p:nvSpPr>
          <p:cNvPr id="809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00200"/>
            <a:ext cx="2514600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dirty="0">
                <a:cs typeface="+mn-cs"/>
              </a:rPr>
              <a:t>Allocate new node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>
                <a:cs typeface="+mn-cs"/>
              </a:rPr>
              <a:t>Insert new element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>
                <a:cs typeface="+mn-cs"/>
              </a:rPr>
              <a:t>Have </a:t>
            </a:r>
            <a:r>
              <a:rPr lang="en-US" i="1" dirty="0">
                <a:cs typeface="+mn-cs"/>
              </a:rPr>
              <a:t>new</a:t>
            </a:r>
            <a:r>
              <a:rPr lang="en-US" dirty="0">
                <a:cs typeface="+mn-cs"/>
              </a:rPr>
              <a:t> node point to old head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>
                <a:cs typeface="+mn-cs"/>
              </a:rPr>
              <a:t>Update head to point to new node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3780</TotalTime>
  <Words>478</Words>
  <Application>Microsoft Office PowerPoint</Application>
  <PresentationFormat>On-screen Show (4:3)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Courier</vt:lpstr>
      <vt:lpstr>Symbol</vt:lpstr>
      <vt:lpstr>Tahoma</vt:lpstr>
      <vt:lpstr>Times New Roman</vt:lpstr>
      <vt:lpstr>Wingdings</vt:lpstr>
      <vt:lpstr>Blueprint</vt:lpstr>
      <vt:lpstr>Singly Linked Lists</vt:lpstr>
      <vt:lpstr>Singly Linked List</vt:lpstr>
      <vt:lpstr>A Nested Node Class</vt:lpstr>
      <vt:lpstr>Node object</vt:lpstr>
      <vt:lpstr>SinglyLinkedList object</vt:lpstr>
      <vt:lpstr>List with 4 elements</vt:lpstr>
      <vt:lpstr>Accessor Methods</vt:lpstr>
      <vt:lpstr>Accessor Methods</vt:lpstr>
      <vt:lpstr>Inserting at the Head</vt:lpstr>
      <vt:lpstr>Inserting at the Head</vt:lpstr>
      <vt:lpstr>Inserting at the Tail</vt:lpstr>
      <vt:lpstr>Inserting at the Tail</vt:lpstr>
      <vt:lpstr>  Java Methods</vt:lpstr>
      <vt:lpstr>Removing at the Head</vt:lpstr>
      <vt:lpstr>Java Method</vt:lpstr>
      <vt:lpstr>Removing at the Tail </vt:lpstr>
      <vt:lpstr>Linked List Example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426</cp:revision>
  <cp:lastPrinted>2014-03-19T01:33:26Z</cp:lastPrinted>
  <dcterms:created xsi:type="dcterms:W3CDTF">2002-01-21T02:22:10Z</dcterms:created>
  <dcterms:modified xsi:type="dcterms:W3CDTF">2019-08-03T20:44:33Z</dcterms:modified>
</cp:coreProperties>
</file>