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3" r:id="rId3"/>
    <p:sldId id="398" r:id="rId4"/>
    <p:sldId id="407" r:id="rId5"/>
    <p:sldId id="400" r:id="rId6"/>
    <p:sldId id="399" r:id="rId7"/>
    <p:sldId id="408" r:id="rId8"/>
    <p:sldId id="410" r:id="rId9"/>
    <p:sldId id="397" r:id="rId10"/>
    <p:sldId id="401" r:id="rId11"/>
    <p:sldId id="409" r:id="rId12"/>
    <p:sldId id="414" r:id="rId13"/>
    <p:sldId id="415" r:id="rId14"/>
    <p:sldId id="411" r:id="rId15"/>
    <p:sldId id="402" r:id="rId16"/>
    <p:sldId id="405" r:id="rId17"/>
    <p:sldId id="406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E484038-96F7-D64D-98D7-FE7704DA5A78}">
          <p14:sldIdLst>
            <p14:sldId id="256"/>
          </p14:sldIdLst>
        </p14:section>
        <p14:section name="SortingSelection 12.3.2.x Bucket-Sort" id="{4FDB147F-715D-1246-9916-7518597B8622}">
          <p14:sldIdLst>
            <p14:sldId id="413"/>
            <p14:sldId id="398"/>
            <p14:sldId id="407"/>
            <p14:sldId id="400"/>
            <p14:sldId id="399"/>
            <p14:sldId id="408"/>
          </p14:sldIdLst>
        </p14:section>
        <p14:section name="SortingSelection 12.3.2.x Lexicographic Sort" id="{D37EB3F1-7B60-E14B-8372-FCF23C2C3391}">
          <p14:sldIdLst>
            <p14:sldId id="410"/>
            <p14:sldId id="397"/>
            <p14:sldId id="401"/>
            <p14:sldId id="409"/>
            <p14:sldId id="414"/>
            <p14:sldId id="415"/>
          </p14:sldIdLst>
        </p14:section>
        <p14:section name="SortingSelection 12.3.2.x Radix-Sort" id="{B9711C98-FF48-B848-82CB-605681E0BF1D}">
          <p14:sldIdLst>
            <p14:sldId id="411"/>
            <p14:sldId id="402"/>
            <p14:sldId id="405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2FBAD5D4-E9E1-CF4E-9EB8-54046F603B81}" type="datetime8">
              <a:rPr lang="en-US" smtClean="0"/>
              <a:t>11/26/2019 3:30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DD25C593-EB3A-644E-88AF-0CF361AD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900BF8BE-425A-A64C-A326-0A22D418174B}" type="datetime8">
              <a:rPr lang="en-US" smtClean="0"/>
              <a:t>11/26/2019 3:30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AD7359DF-38C7-C84E-8761-48D285925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17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Bucket-Sort and Radix-Sort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62E9807-2CE4-7F47-AB07-473A65C1200F}" type="datetime8">
              <a:rPr lang="en-US" sz="1300" smtClean="0"/>
              <a:t>11/26/2019 3:30 PM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2FBA30E-8969-F049-8EF6-F1394D64712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F81CA-57BB-1A42-A439-0A02A7730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9141C-0C0F-4F40-B833-B1D44D948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564BB-4217-E74A-9133-20786E355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2ACAD5-84E8-F84D-8E67-97B45554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A24A65-1DF9-3F48-8613-59909E5BF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DDE96-507E-334A-AA28-370A54357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FB6128-DE27-B042-8775-4BADE3DFC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98624B-6617-0B43-9B7D-3E64699C0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5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A309A7-2A6B-364F-9407-44245CC14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D0213F-61EA-4B40-9E30-58B8DB8FE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61A63F-6799-AA4D-8234-18BA7C76C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5099D666-4CBB-FB44-8B16-45E58B725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69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2014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card_sorter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Punched_car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unched_card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4F7B82-FA96-0949-A51D-9F13DFA0941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Bucket-Sort and Radix-Sort</a:t>
            </a:r>
          </a:p>
        </p:txBody>
      </p:sp>
      <p:cxnSp>
        <p:nvCxnSpPr>
          <p:cNvPr id="15364" name="AutoShape 412"/>
          <p:cNvCxnSpPr>
            <a:cxnSpLocks noChangeShapeType="1"/>
            <a:stCxn id="15377" idx="3"/>
            <a:endCxn id="15381" idx="1"/>
          </p:cNvCxnSpPr>
          <p:nvPr/>
        </p:nvCxnSpPr>
        <p:spPr bwMode="auto">
          <a:xfrm>
            <a:off x="6613525" y="4105275"/>
            <a:ext cx="8778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65" name="Rectangle 413"/>
          <p:cNvSpPr>
            <a:spLocks noChangeArrowheads="1"/>
          </p:cNvSpPr>
          <p:nvPr/>
        </p:nvSpPr>
        <p:spPr bwMode="auto">
          <a:xfrm>
            <a:off x="2732088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0</a:t>
            </a:r>
          </a:p>
        </p:txBody>
      </p:sp>
      <p:sp>
        <p:nvSpPr>
          <p:cNvPr id="15366" name="Rectangle 414"/>
          <p:cNvSpPr>
            <a:spLocks noChangeArrowheads="1"/>
          </p:cNvSpPr>
          <p:nvPr/>
        </p:nvSpPr>
        <p:spPr bwMode="auto">
          <a:xfrm>
            <a:off x="30670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15367" name="Rectangle 415"/>
          <p:cNvSpPr>
            <a:spLocks noChangeArrowheads="1"/>
          </p:cNvSpPr>
          <p:nvPr/>
        </p:nvSpPr>
        <p:spPr bwMode="auto">
          <a:xfrm>
            <a:off x="3402013" y="4516438"/>
            <a:ext cx="333375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15368" name="Rectangle 416"/>
          <p:cNvSpPr>
            <a:spLocks noChangeArrowheads="1"/>
          </p:cNvSpPr>
          <p:nvPr/>
        </p:nvSpPr>
        <p:spPr bwMode="auto">
          <a:xfrm>
            <a:off x="3735388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15369" name="Rectangle 417"/>
          <p:cNvSpPr>
            <a:spLocks noChangeArrowheads="1"/>
          </p:cNvSpPr>
          <p:nvPr/>
        </p:nvSpPr>
        <p:spPr bwMode="auto">
          <a:xfrm>
            <a:off x="40703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15370" name="Rectangle 418"/>
          <p:cNvSpPr>
            <a:spLocks noChangeArrowheads="1"/>
          </p:cNvSpPr>
          <p:nvPr/>
        </p:nvSpPr>
        <p:spPr bwMode="auto">
          <a:xfrm>
            <a:off x="4405313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15371" name="Rectangle 419"/>
          <p:cNvSpPr>
            <a:spLocks noChangeArrowheads="1"/>
          </p:cNvSpPr>
          <p:nvPr/>
        </p:nvSpPr>
        <p:spPr bwMode="auto">
          <a:xfrm>
            <a:off x="4740275" y="4516438"/>
            <a:ext cx="333375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6</a:t>
            </a:r>
          </a:p>
        </p:txBody>
      </p:sp>
      <p:sp>
        <p:nvSpPr>
          <p:cNvPr id="15372" name="Rectangle 420"/>
          <p:cNvSpPr>
            <a:spLocks noChangeArrowheads="1"/>
          </p:cNvSpPr>
          <p:nvPr/>
        </p:nvSpPr>
        <p:spPr bwMode="auto">
          <a:xfrm>
            <a:off x="5073650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15373" name="Rectangle 421"/>
          <p:cNvSpPr>
            <a:spLocks noChangeArrowheads="1"/>
          </p:cNvSpPr>
          <p:nvPr/>
        </p:nvSpPr>
        <p:spPr bwMode="auto">
          <a:xfrm>
            <a:off x="5408613" y="4516438"/>
            <a:ext cx="334962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15374" name="Rectangle 422"/>
          <p:cNvSpPr>
            <a:spLocks noChangeArrowheads="1"/>
          </p:cNvSpPr>
          <p:nvPr/>
        </p:nvSpPr>
        <p:spPr bwMode="auto">
          <a:xfrm>
            <a:off x="5743575" y="4516438"/>
            <a:ext cx="334963" cy="3349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594360" bIns="0"/>
          <a:lstStyle/>
          <a:p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15375" name="Text Box 423"/>
          <p:cNvSpPr txBox="1">
            <a:spLocks noChangeArrowheads="1"/>
          </p:cNvSpPr>
          <p:nvPr/>
        </p:nvSpPr>
        <p:spPr bwMode="auto">
          <a:xfrm>
            <a:off x="2343150" y="458152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B</a:t>
            </a:r>
          </a:p>
        </p:txBody>
      </p:sp>
      <p:sp>
        <p:nvSpPr>
          <p:cNvPr id="15376" name="AutoShape 424"/>
          <p:cNvSpPr>
            <a:spLocks noChangeArrowheads="1"/>
          </p:cNvSpPr>
          <p:nvPr/>
        </p:nvSpPr>
        <p:spPr bwMode="auto">
          <a:xfrm>
            <a:off x="2759075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en-US" sz="1800">
                <a:latin typeface="Times New Roman" charset="0"/>
              </a:rPr>
              <a:t>1, </a:t>
            </a:r>
            <a:r>
              <a:rPr lang="en-US" sz="1800" b="1" i="1">
                <a:latin typeface="Times New Roman" charset="0"/>
              </a:rPr>
              <a:t>c</a:t>
            </a:r>
          </a:p>
        </p:txBody>
      </p:sp>
      <p:sp>
        <p:nvSpPr>
          <p:cNvPr id="15377" name="AutoShape 425"/>
          <p:cNvSpPr>
            <a:spLocks noChangeArrowheads="1"/>
          </p:cNvSpPr>
          <p:nvPr/>
        </p:nvSpPr>
        <p:spPr bwMode="auto">
          <a:xfrm>
            <a:off x="6105525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en-US" sz="1800">
                <a:latin typeface="Times New Roman" charset="0"/>
              </a:rPr>
              <a:t>7, </a:t>
            </a:r>
            <a:r>
              <a:rPr lang="en-US" sz="1800" b="1" i="1">
                <a:latin typeface="Times New Roman" charset="0"/>
              </a:rPr>
              <a:t>d</a:t>
            </a:r>
          </a:p>
        </p:txBody>
      </p:sp>
      <p:sp>
        <p:nvSpPr>
          <p:cNvPr id="15378" name="AutoShape 426"/>
          <p:cNvSpPr>
            <a:spLocks noChangeArrowheads="1"/>
          </p:cNvSpPr>
          <p:nvPr/>
        </p:nvSpPr>
        <p:spPr bwMode="auto">
          <a:xfrm>
            <a:off x="6802438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en-US" sz="1800">
                <a:latin typeface="Times New Roman" charset="0"/>
              </a:rPr>
              <a:t>7, </a:t>
            </a:r>
            <a:r>
              <a:rPr lang="en-US" sz="1800" b="1" i="1">
                <a:latin typeface="Times New Roman" charset="0"/>
              </a:rPr>
              <a:t>g</a:t>
            </a:r>
          </a:p>
        </p:txBody>
      </p:sp>
      <p:sp>
        <p:nvSpPr>
          <p:cNvPr id="15379" name="AutoShape 427"/>
          <p:cNvSpPr>
            <a:spLocks noChangeArrowheads="1"/>
          </p:cNvSpPr>
          <p:nvPr/>
        </p:nvSpPr>
        <p:spPr bwMode="auto">
          <a:xfrm>
            <a:off x="4878388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en-US" sz="1800">
                <a:latin typeface="Times New Roman" charset="0"/>
              </a:rPr>
              <a:t>3, </a:t>
            </a:r>
            <a:r>
              <a:rPr lang="en-US" sz="1800" b="1" i="1">
                <a:latin typeface="Times New Roman" charset="0"/>
              </a:rPr>
              <a:t>b</a:t>
            </a:r>
          </a:p>
        </p:txBody>
      </p:sp>
      <p:sp>
        <p:nvSpPr>
          <p:cNvPr id="15380" name="AutoShape 428"/>
          <p:cNvSpPr>
            <a:spLocks noChangeArrowheads="1"/>
          </p:cNvSpPr>
          <p:nvPr/>
        </p:nvSpPr>
        <p:spPr bwMode="auto">
          <a:xfrm>
            <a:off x="4152900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en-US" sz="1800">
                <a:latin typeface="Times New Roman" charset="0"/>
              </a:rPr>
              <a:t>3, </a:t>
            </a:r>
            <a:r>
              <a:rPr lang="en-US" sz="1800" b="1" i="1">
                <a:latin typeface="Times New Roman" charset="0"/>
              </a:rPr>
              <a:t>a</a:t>
            </a:r>
          </a:p>
        </p:txBody>
      </p:sp>
      <p:sp>
        <p:nvSpPr>
          <p:cNvPr id="15381" name="AutoShape 429"/>
          <p:cNvSpPr>
            <a:spLocks noChangeArrowheads="1"/>
          </p:cNvSpPr>
          <p:nvPr/>
        </p:nvSpPr>
        <p:spPr bwMode="auto">
          <a:xfrm>
            <a:off x="7499350" y="3938588"/>
            <a:ext cx="501650" cy="334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en-US" sz="1800">
                <a:latin typeface="Times New Roman" charset="0"/>
              </a:rPr>
              <a:t>7, </a:t>
            </a:r>
            <a:r>
              <a:rPr lang="en-US" sz="1800" b="1" i="1">
                <a:latin typeface="Times New Roman" charset="0"/>
              </a:rPr>
              <a:t>e</a:t>
            </a:r>
          </a:p>
        </p:txBody>
      </p:sp>
      <p:cxnSp>
        <p:nvCxnSpPr>
          <p:cNvPr id="15382" name="AutoShape 430"/>
          <p:cNvCxnSpPr>
            <a:cxnSpLocks noChangeShapeType="1"/>
            <a:stCxn id="15380" idx="3"/>
            <a:endCxn id="15379" idx="1"/>
          </p:cNvCxnSpPr>
          <p:nvPr/>
        </p:nvCxnSpPr>
        <p:spPr bwMode="auto">
          <a:xfrm>
            <a:off x="4662488" y="4105275"/>
            <a:ext cx="2079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3" name="Text Box 431"/>
          <p:cNvSpPr txBox="1">
            <a:spLocks noChangeArrowheads="1"/>
          </p:cNvSpPr>
          <p:nvPr/>
        </p:nvSpPr>
        <p:spPr bwMode="auto">
          <a:xfrm>
            <a:off x="2703513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  <a:sym typeface="Symbol" charset="0"/>
              </a:rPr>
              <a:t></a:t>
            </a:r>
            <a:endParaRPr lang="en-US" sz="1800">
              <a:latin typeface="Times New Roman" charset="0"/>
            </a:endParaRPr>
          </a:p>
        </p:txBody>
      </p:sp>
      <p:sp>
        <p:nvSpPr>
          <p:cNvPr id="15384" name="Text Box 432"/>
          <p:cNvSpPr txBox="1">
            <a:spLocks noChangeArrowheads="1"/>
          </p:cNvSpPr>
          <p:nvPr/>
        </p:nvSpPr>
        <p:spPr bwMode="auto">
          <a:xfrm>
            <a:off x="3375025" y="448468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  <a:sym typeface="Symbol" charset="0"/>
              </a:rPr>
              <a:t></a:t>
            </a:r>
            <a:endParaRPr lang="en-US" sz="1800">
              <a:latin typeface="Times New Roman" charset="0"/>
            </a:endParaRPr>
          </a:p>
        </p:txBody>
      </p:sp>
      <p:sp>
        <p:nvSpPr>
          <p:cNvPr id="15385" name="Text Box 433"/>
          <p:cNvSpPr txBox="1">
            <a:spLocks noChangeArrowheads="1"/>
          </p:cNvSpPr>
          <p:nvPr/>
        </p:nvSpPr>
        <p:spPr bwMode="auto">
          <a:xfrm>
            <a:off x="4048125" y="4484688"/>
            <a:ext cx="373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  <a:sym typeface="Symbol" charset="0"/>
              </a:rPr>
              <a:t></a:t>
            </a:r>
            <a:endParaRPr lang="en-US" sz="1800">
              <a:latin typeface="Times New Roman" charset="0"/>
            </a:endParaRPr>
          </a:p>
        </p:txBody>
      </p:sp>
      <p:sp>
        <p:nvSpPr>
          <p:cNvPr id="15386" name="Text Box 434"/>
          <p:cNvSpPr txBox="1">
            <a:spLocks noChangeArrowheads="1"/>
          </p:cNvSpPr>
          <p:nvPr/>
        </p:nvSpPr>
        <p:spPr bwMode="auto">
          <a:xfrm>
            <a:off x="4383088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  <a:sym typeface="Symbol" charset="0"/>
              </a:rPr>
              <a:t></a:t>
            </a:r>
            <a:endParaRPr lang="en-US" sz="1800">
              <a:latin typeface="Times New Roman" charset="0"/>
            </a:endParaRPr>
          </a:p>
        </p:txBody>
      </p:sp>
      <p:sp>
        <p:nvSpPr>
          <p:cNvPr id="15387" name="Text Box 435"/>
          <p:cNvSpPr txBox="1">
            <a:spLocks noChangeArrowheads="1"/>
          </p:cNvSpPr>
          <p:nvPr/>
        </p:nvSpPr>
        <p:spPr bwMode="auto">
          <a:xfrm>
            <a:off x="4719638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  <a:sym typeface="Symbol" charset="0"/>
              </a:rPr>
              <a:t></a:t>
            </a:r>
            <a:endParaRPr lang="en-US" sz="1800">
              <a:latin typeface="Times New Roman" charset="0"/>
            </a:endParaRPr>
          </a:p>
        </p:txBody>
      </p:sp>
      <p:sp>
        <p:nvSpPr>
          <p:cNvPr id="15388" name="Text Box 436"/>
          <p:cNvSpPr txBox="1">
            <a:spLocks noChangeArrowheads="1"/>
          </p:cNvSpPr>
          <p:nvPr/>
        </p:nvSpPr>
        <p:spPr bwMode="auto">
          <a:xfrm>
            <a:off x="5392738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  <a:sym typeface="Symbol" charset="0"/>
              </a:rPr>
              <a:t></a:t>
            </a:r>
            <a:endParaRPr lang="en-US" sz="1800">
              <a:latin typeface="Times New Roman" charset="0"/>
            </a:endParaRPr>
          </a:p>
        </p:txBody>
      </p:sp>
      <p:sp>
        <p:nvSpPr>
          <p:cNvPr id="15389" name="Text Box 437"/>
          <p:cNvSpPr txBox="1">
            <a:spLocks noChangeArrowheads="1"/>
          </p:cNvSpPr>
          <p:nvPr/>
        </p:nvSpPr>
        <p:spPr bwMode="auto">
          <a:xfrm>
            <a:off x="5729288" y="448468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  <a:sym typeface="Symbol" charset="0"/>
              </a:rPr>
              <a:t></a:t>
            </a:r>
            <a:endParaRPr lang="en-US" sz="1800">
              <a:latin typeface="Times New Roman" charset="0"/>
            </a:endParaRPr>
          </a:p>
        </p:txBody>
      </p:sp>
      <p:sp>
        <p:nvSpPr>
          <p:cNvPr id="15390" name="Freeform 438"/>
          <p:cNvSpPr>
            <a:spLocks/>
          </p:cNvSpPr>
          <p:nvPr/>
        </p:nvSpPr>
        <p:spPr bwMode="auto">
          <a:xfrm>
            <a:off x="2286000" y="4070350"/>
            <a:ext cx="946150" cy="606425"/>
          </a:xfrm>
          <a:custGeom>
            <a:avLst/>
            <a:gdLst>
              <a:gd name="T0" fmla="*/ 946150 w 815"/>
              <a:gd name="T1" fmla="*/ 606425 h 522"/>
              <a:gd name="T2" fmla="*/ 758081 w 815"/>
              <a:gd name="T3" fmla="*/ 334579 h 522"/>
              <a:gd name="T4" fmla="*/ 47598 w 815"/>
              <a:gd name="T5" fmla="*/ 167290 h 522"/>
              <a:gd name="T6" fmla="*/ 472495 w 815"/>
              <a:gd name="T7" fmla="*/ 0 h 522"/>
              <a:gd name="T8" fmla="*/ 0 60000 65536"/>
              <a:gd name="T9" fmla="*/ 0 60000 65536"/>
              <a:gd name="T10" fmla="*/ 0 60000 65536"/>
              <a:gd name="T11" fmla="*/ 0 60000 65536"/>
              <a:gd name="T12" fmla="*/ 0 w 815"/>
              <a:gd name="T13" fmla="*/ 0 h 522"/>
              <a:gd name="T14" fmla="*/ 815 w 815"/>
              <a:gd name="T15" fmla="*/ 522 h 5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" h="522">
                <a:moveTo>
                  <a:pt x="815" y="522"/>
                </a:moveTo>
                <a:cubicBezTo>
                  <a:pt x="788" y="484"/>
                  <a:pt x="782" y="351"/>
                  <a:pt x="653" y="288"/>
                </a:cubicBezTo>
                <a:cubicBezTo>
                  <a:pt x="524" y="225"/>
                  <a:pt x="82" y="192"/>
                  <a:pt x="41" y="144"/>
                </a:cubicBezTo>
                <a:cubicBezTo>
                  <a:pt x="0" y="96"/>
                  <a:pt x="331" y="30"/>
                  <a:pt x="40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439"/>
          <p:cNvSpPr>
            <a:spLocks/>
          </p:cNvSpPr>
          <p:nvPr/>
        </p:nvSpPr>
        <p:spPr bwMode="auto">
          <a:xfrm>
            <a:off x="3798888" y="4092575"/>
            <a:ext cx="347662" cy="577850"/>
          </a:xfrm>
          <a:custGeom>
            <a:avLst/>
            <a:gdLst>
              <a:gd name="T0" fmla="*/ 103485 w 299"/>
              <a:gd name="T1" fmla="*/ 577850 h 498"/>
              <a:gd name="T2" fmla="*/ 40696 w 299"/>
              <a:gd name="T3" fmla="*/ 125317 h 498"/>
              <a:gd name="T4" fmla="*/ 347662 w 299"/>
              <a:gd name="T5" fmla="*/ 0 h 498"/>
              <a:gd name="T6" fmla="*/ 0 60000 65536"/>
              <a:gd name="T7" fmla="*/ 0 60000 65536"/>
              <a:gd name="T8" fmla="*/ 0 60000 65536"/>
              <a:gd name="T9" fmla="*/ 0 w 299"/>
              <a:gd name="T10" fmla="*/ 0 h 498"/>
              <a:gd name="T11" fmla="*/ 299 w 299"/>
              <a:gd name="T12" fmla="*/ 498 h 4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9" h="498">
                <a:moveTo>
                  <a:pt x="89" y="498"/>
                </a:moveTo>
                <a:cubicBezTo>
                  <a:pt x="80" y="433"/>
                  <a:pt x="0" y="191"/>
                  <a:pt x="35" y="108"/>
                </a:cubicBezTo>
                <a:cubicBezTo>
                  <a:pt x="70" y="25"/>
                  <a:pt x="244" y="22"/>
                  <a:pt x="299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Freeform 440"/>
          <p:cNvSpPr>
            <a:spLocks/>
          </p:cNvSpPr>
          <p:nvPr/>
        </p:nvSpPr>
        <p:spPr bwMode="auto">
          <a:xfrm>
            <a:off x="5248275" y="4113213"/>
            <a:ext cx="849313" cy="563562"/>
          </a:xfrm>
          <a:custGeom>
            <a:avLst/>
            <a:gdLst>
              <a:gd name="T0" fmla="*/ 0 w 732"/>
              <a:gd name="T1" fmla="*/ 563562 h 486"/>
              <a:gd name="T2" fmla="*/ 90501 w 732"/>
              <a:gd name="T3" fmla="*/ 306132 h 486"/>
              <a:gd name="T4" fmla="*/ 403772 w 732"/>
              <a:gd name="T5" fmla="*/ 111321 h 486"/>
              <a:gd name="T6" fmla="*/ 849313 w 732"/>
              <a:gd name="T7" fmla="*/ 0 h 486"/>
              <a:gd name="T8" fmla="*/ 0 60000 65536"/>
              <a:gd name="T9" fmla="*/ 0 60000 65536"/>
              <a:gd name="T10" fmla="*/ 0 60000 65536"/>
              <a:gd name="T11" fmla="*/ 0 60000 65536"/>
              <a:gd name="T12" fmla="*/ 0 w 732"/>
              <a:gd name="T13" fmla="*/ 0 h 486"/>
              <a:gd name="T14" fmla="*/ 732 w 732"/>
              <a:gd name="T15" fmla="*/ 486 h 48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2" h="486">
                <a:moveTo>
                  <a:pt x="0" y="486"/>
                </a:moveTo>
                <a:cubicBezTo>
                  <a:pt x="12" y="449"/>
                  <a:pt x="20" y="329"/>
                  <a:pt x="78" y="264"/>
                </a:cubicBezTo>
                <a:cubicBezTo>
                  <a:pt x="136" y="199"/>
                  <a:pt x="239" y="140"/>
                  <a:pt x="348" y="96"/>
                </a:cubicBezTo>
                <a:cubicBezTo>
                  <a:pt x="457" y="52"/>
                  <a:pt x="652" y="20"/>
                  <a:pt x="73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9DC1E-E779-EC47-B7B6-E5CB2DC3B97B}"/>
              </a:ext>
            </a:extLst>
          </p:cNvPr>
          <p:cNvSpPr txBox="1"/>
          <p:nvPr/>
        </p:nvSpPr>
        <p:spPr>
          <a:xfrm>
            <a:off x="925286" y="3231505"/>
            <a:ext cx="118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12.3.2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5744E1-9FA3-8B4F-8C01-11126074893D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Lexicographic-Sort 1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162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Let </a:t>
            </a:r>
            <a:r>
              <a:rPr lang="en-US" sz="2800" b="1" i="1">
                <a:latin typeface="Times New Roman" charset="0"/>
              </a:rPr>
              <a:t>C</a:t>
            </a:r>
            <a:r>
              <a:rPr lang="en-US" sz="2800" b="1" i="1" baseline="-25000">
                <a:latin typeface="Times New Roman" charset="0"/>
              </a:rPr>
              <a:t>i</a:t>
            </a:r>
            <a:r>
              <a:rPr lang="en-US" sz="2800">
                <a:latin typeface="Tahoma" charset="0"/>
              </a:rPr>
              <a:t> be the comparator that compares two tuples by their </a:t>
            </a:r>
            <a:r>
              <a:rPr lang="en-US" sz="2800" b="1" i="1">
                <a:latin typeface="Times New Roman" charset="0"/>
              </a:rPr>
              <a:t>i-</a:t>
            </a:r>
            <a:r>
              <a:rPr lang="en-US" sz="2800">
                <a:latin typeface="Tahoma" charset="0"/>
              </a:rPr>
              <a:t>th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Let </a:t>
            </a:r>
            <a:r>
              <a:rPr lang="en-US" sz="2800" b="1" i="1">
                <a:latin typeface="Times New Roman" charset="0"/>
              </a:rPr>
              <a:t>stableSort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b="1" i="1">
                <a:latin typeface="Times New Roman" charset="0"/>
              </a:rPr>
              <a:t>S</a:t>
            </a:r>
            <a:r>
              <a:rPr lang="en-US" sz="2800">
                <a:latin typeface="Times New Roman" charset="0"/>
              </a:rPr>
              <a:t>, </a:t>
            </a:r>
            <a:r>
              <a:rPr lang="en-US" sz="2800" b="1" i="1">
                <a:latin typeface="Times New Roman" charset="0"/>
              </a:rPr>
              <a:t>C</a:t>
            </a:r>
            <a:r>
              <a:rPr lang="en-US" sz="2800">
                <a:latin typeface="Times New Roman" charset="0"/>
              </a:rPr>
              <a:t>)</a:t>
            </a:r>
            <a:r>
              <a:rPr lang="en-US" sz="2800">
                <a:latin typeface="Tahoma" charset="0"/>
              </a:rPr>
              <a:t> be a stable sorting algorithm that uses comparator </a:t>
            </a:r>
            <a:r>
              <a:rPr lang="en-US" sz="2800" b="1" i="1">
                <a:latin typeface="Times New Roman" charset="0"/>
              </a:rPr>
              <a:t>C</a:t>
            </a:r>
            <a:endParaRPr lang="en-US" sz="28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Lexicographic-sort sorts a sequence of </a:t>
            </a:r>
            <a:r>
              <a:rPr lang="en-US" sz="2800" b="1" i="1">
                <a:latin typeface="Times New Roman" charset="0"/>
              </a:rPr>
              <a:t>d-</a:t>
            </a:r>
            <a:r>
              <a:rPr lang="en-US" sz="2800">
                <a:latin typeface="Tahoma" charset="0"/>
              </a:rPr>
              <a:t>tuples in lexicographic order by executing</a:t>
            </a:r>
            <a:r>
              <a:rPr lang="en-US" sz="2800" b="1" i="1">
                <a:latin typeface="Times New Roman" charset="0"/>
              </a:rPr>
              <a:t> d </a:t>
            </a:r>
            <a:r>
              <a:rPr lang="en-US" sz="2800">
                <a:latin typeface="Tahoma" charset="0"/>
              </a:rPr>
              <a:t>times algorithm </a:t>
            </a:r>
            <a:r>
              <a:rPr lang="en-US" sz="2800" b="1" i="1">
                <a:latin typeface="Times New Roman" charset="0"/>
              </a:rPr>
              <a:t>stableSort</a:t>
            </a:r>
            <a:r>
              <a:rPr lang="en-US" sz="2800">
                <a:latin typeface="Tahoma" charset="0"/>
              </a:rPr>
              <a:t>, one per dimension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ahoma" charset="0"/>
              </a:rPr>
              <a:t>Lexicographic-sort runs in </a:t>
            </a:r>
            <a:r>
              <a:rPr lang="en-US" sz="2800" b="1" i="1">
                <a:latin typeface="Times New Roman" charset="0"/>
              </a:rPr>
              <a:t>O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b="1" i="1">
                <a:latin typeface="Times New Roman" charset="0"/>
              </a:rPr>
              <a:t>dT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b="1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))</a:t>
            </a:r>
            <a:r>
              <a:rPr lang="en-US" sz="2800">
                <a:latin typeface="Tahoma" charset="0"/>
              </a:rPr>
              <a:t> time, where </a:t>
            </a:r>
            <a:r>
              <a:rPr lang="en-US" sz="2800" b="1" i="1">
                <a:latin typeface="Times New Roman" charset="0"/>
              </a:rPr>
              <a:t>T</a:t>
            </a:r>
            <a:r>
              <a:rPr lang="en-US" sz="2800">
                <a:latin typeface="Times New Roman" charset="0"/>
              </a:rPr>
              <a:t>(</a:t>
            </a:r>
            <a:r>
              <a:rPr lang="en-US" sz="2800" b="1" i="1">
                <a:latin typeface="Times New Roman" charset="0"/>
              </a:rPr>
              <a:t>n</a:t>
            </a:r>
            <a:r>
              <a:rPr lang="en-US" sz="2800">
                <a:latin typeface="Times New Roman" charset="0"/>
              </a:rPr>
              <a:t>)</a:t>
            </a:r>
            <a:r>
              <a:rPr lang="en-US" sz="2800">
                <a:latin typeface="Tahoma" charset="0"/>
              </a:rPr>
              <a:t> is the running time of </a:t>
            </a:r>
            <a:r>
              <a:rPr lang="en-US" sz="2800" b="1" i="1">
                <a:latin typeface="Times New Roman" charset="0"/>
              </a:rPr>
              <a:t>stableSort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85744E1-9FA3-8B4F-8C01-11126074893D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Lexicographic-Sort 2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362200" y="1687512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lexicographicSort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-tuples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0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stableSort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2514600" y="4027488"/>
            <a:ext cx="411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/>
              <a:t>Example: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(7,4,6) (5,1,5) (2,4,6) (2, 1, 4) (3, 2, 4)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(2, 1, 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) (3, 2, 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) (5,1,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5</a:t>
            </a:r>
            <a:r>
              <a:rPr lang="en-US" sz="2000" dirty="0">
                <a:latin typeface="Times New Roman" charset="0"/>
              </a:rPr>
              <a:t>) (7,4,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6</a:t>
            </a:r>
            <a:r>
              <a:rPr lang="en-US" sz="2000" dirty="0">
                <a:latin typeface="Times New Roman" charset="0"/>
              </a:rPr>
              <a:t>) (2,4,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6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(2, 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 4) (5,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,5) (3, 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4) (7,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,6) (2,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,6)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1, 4) (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,4,6) (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3</a:t>
            </a:r>
            <a:r>
              <a:rPr lang="en-US" sz="2000" dirty="0">
                <a:latin typeface="Times New Roman" charset="0"/>
              </a:rPr>
              <a:t>, 2, 4) (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5</a:t>
            </a:r>
            <a:r>
              <a:rPr lang="en-US" sz="2000" dirty="0">
                <a:latin typeface="Times New Roman" charset="0"/>
              </a:rPr>
              <a:t>,1,5) (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7</a:t>
            </a:r>
            <a:r>
              <a:rPr lang="en-US" sz="2000" dirty="0">
                <a:latin typeface="Times New Roman" charset="0"/>
              </a:rPr>
              <a:t>,4,6)</a:t>
            </a:r>
          </a:p>
        </p:txBody>
      </p:sp>
    </p:spTree>
    <p:extLst>
      <p:ext uri="{BB962C8B-B14F-4D97-AF65-F5344CB8AC3E}">
        <p14:creationId xmlns:p14="http://schemas.microsoft.com/office/powerpoint/2010/main" val="172842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0BAA-D21F-024C-B662-6072DD80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Punch-Card Sorting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84DE3-2F80-5A49-8B76-E7068A49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87CB6-0EBE-5248-B516-C11C9F3F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" name="Picture 9" descr="IBM card sorter - Wikipedia">
            <a:extLst>
              <a:ext uri="{FF2B5EF4-FFF2-40B4-BE49-F238E27FC236}">
                <a16:creationId xmlns:a16="http://schemas.microsoft.com/office/drawing/2014/main" id="{8D1B554B-90AB-6B43-91C0-CB1178E949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5480" y="1752600"/>
            <a:ext cx="5120640" cy="3840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C19CF4-3468-AF47-82FE-6684F61AF0AE}"/>
              </a:ext>
            </a:extLst>
          </p:cNvPr>
          <p:cNvSpPr txBox="1"/>
          <p:nvPr/>
        </p:nvSpPr>
        <p:spPr>
          <a:xfrm>
            <a:off x="1524000" y="6248400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IBM_card_sorte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8608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4EB6-924D-5F43-B52F-CC0DBB85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Punched Cards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04FD9-4419-7849-BAF2-E588E1A9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51D8A-7B6C-7B42-8632-F85A6EC3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2" name="Content Placeholder 11" descr="Punched card - Simple English Wikipedia, the free encyclopedia">
            <a:extLst>
              <a:ext uri="{FF2B5EF4-FFF2-40B4-BE49-F238E27FC236}">
                <a16:creationId xmlns:a16="http://schemas.microsoft.com/office/drawing/2014/main" id="{B2D75133-4D92-C748-A394-3539AB941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21800" y="2855609"/>
            <a:ext cx="1524000" cy="6858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2FF360-0959-774D-89F4-CC110744A6BC}"/>
              </a:ext>
            </a:extLst>
          </p:cNvPr>
          <p:cNvSpPr txBox="1"/>
          <p:nvPr/>
        </p:nvSpPr>
        <p:spPr>
          <a:xfrm>
            <a:off x="2821800" y="3541409"/>
            <a:ext cx="152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imple.wikipedia.org/wiki/Punched_card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5" name="Picture 14" descr="Punched card - Wikipedia">
            <a:extLst>
              <a:ext uri="{FF2B5EF4-FFF2-40B4-BE49-F238E27FC236}">
                <a16:creationId xmlns:a16="http://schemas.microsoft.com/office/drawing/2014/main" id="{4C01F9DF-0669-1645-AAEA-8C6E25038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47800" y="1750709"/>
            <a:ext cx="5404903" cy="23601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A274A9-FDEF-5E42-9E4F-B24AE17536D2}"/>
              </a:ext>
            </a:extLst>
          </p:cNvPr>
          <p:cNvSpPr txBox="1"/>
          <p:nvPr/>
        </p:nvSpPr>
        <p:spPr>
          <a:xfrm>
            <a:off x="535800" y="4413760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en.wikipedia.org/wiki/Punched_card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2B7FA-0022-F64D-B2E6-77F4E793CC33}"/>
              </a:ext>
            </a:extLst>
          </p:cNvPr>
          <p:cNvSpPr/>
          <p:nvPr/>
        </p:nvSpPr>
        <p:spPr bwMode="auto">
          <a:xfrm>
            <a:off x="5715000" y="1447800"/>
            <a:ext cx="1524000" cy="308137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8A211-743E-D242-A52F-E2722FA9D50A}"/>
              </a:ext>
            </a:extLst>
          </p:cNvPr>
          <p:cNvSpPr txBox="1"/>
          <p:nvPr/>
        </p:nvSpPr>
        <p:spPr>
          <a:xfrm>
            <a:off x="914400" y="4876800"/>
            <a:ext cx="659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First, sort by column 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(sort by columns 79 down to 74)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Sort by column 73</a:t>
            </a:r>
          </a:p>
        </p:txBody>
      </p:sp>
    </p:spTree>
    <p:extLst>
      <p:ext uri="{BB962C8B-B14F-4D97-AF65-F5344CB8AC3E}">
        <p14:creationId xmlns:p14="http://schemas.microsoft.com/office/powerpoint/2010/main" val="72184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EADB00-8ECA-1F4D-B4AA-E3EBAE0E1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Radix-Sort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04A7DD-D603-D147-A302-949721123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12.3.2.x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7260A-1E8F-0E45-A486-D8CEEF2EF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31508-ECF0-3449-834E-35A2AFE1A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0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51939D9-F276-294B-8FAF-38F185617B5D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Radix-Sort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2766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Radix-sort is a specialization of lexicographic-sort that uses bucket-sort as the stable sorting algorithm in each dimension</a:t>
            </a:r>
          </a:p>
          <a:p>
            <a:pPr eaLnBrk="1" hangingPunct="1"/>
            <a:r>
              <a:rPr lang="en-US" sz="2000">
                <a:latin typeface="Tahoma" charset="0"/>
              </a:rPr>
              <a:t>Radix-sort is applicable to tuples where the keys in each dimension 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Tahoma" charset="0"/>
              </a:rPr>
              <a:t>are integers in the range </a:t>
            </a:r>
            <a:r>
              <a:rPr lang="en-US" sz="2000">
                <a:latin typeface="Times New Roman" charset="0"/>
              </a:rPr>
              <a:t>[0</a:t>
            </a:r>
            <a:r>
              <a:rPr lang="en-US" sz="2000" b="1" i="1">
                <a:latin typeface="Times New Roman" charset="0"/>
              </a:rPr>
              <a:t>, 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- </a:t>
            </a:r>
            <a:r>
              <a:rPr lang="en-US" sz="2000">
                <a:latin typeface="Times New Roman" charset="0"/>
              </a:rPr>
              <a:t>1]</a:t>
            </a:r>
          </a:p>
          <a:p>
            <a:pPr eaLnBrk="1" hangingPunct="1"/>
            <a:r>
              <a:rPr lang="en-US" sz="2000">
                <a:latin typeface="Tahoma" charset="0"/>
              </a:rPr>
              <a:t>Radix-sort runs in time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(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Symbol" charset="0"/>
              </a:rPr>
              <a:t>+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495800" y="3124200"/>
            <a:ext cx="4114800" cy="281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radixSort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S, N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-tuples such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that (0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0)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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and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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1)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for each tuple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…, 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in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 in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lexicographic order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downto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	bucketSort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aphicFrame>
        <p:nvGraphicFramePr>
          <p:cNvPr id="22534" name="Object 7"/>
          <p:cNvGraphicFramePr>
            <a:graphicFrameLocks noChangeAspect="1"/>
          </p:cNvGraphicFramePr>
          <p:nvPr/>
        </p:nvGraphicFramePr>
        <p:xfrm>
          <a:off x="6199188" y="304800"/>
          <a:ext cx="2411412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Clip" r:id="rId3" imgW="4663440" imgH="4663440" progId="MS_ClipArt_Gallery.5">
                  <p:embed/>
                </p:oleObj>
              </mc:Choice>
              <mc:Fallback>
                <p:oleObj name="Clip" r:id="rId3" imgW="4663440" imgH="4663440" progId="MS_ClipArt_Gallery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304800"/>
                        <a:ext cx="2411412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5AC0A9-7C0B-9446-83C2-1EEA59A522AC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8768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Radix-Sort for Binary Numbers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26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Consider a sequence of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ahoma" charset="0"/>
              </a:rPr>
              <a:t> </a:t>
            </a:r>
            <a:r>
              <a:rPr lang="en-US" sz="2400" b="1" i="1">
                <a:latin typeface="Times New Roman" charset="0"/>
              </a:rPr>
              <a:t>b</a:t>
            </a:r>
            <a:r>
              <a:rPr lang="en-US" sz="2400">
                <a:latin typeface="Tahoma" charset="0"/>
              </a:rPr>
              <a:t>-bit integers </a:t>
            </a:r>
            <a:br>
              <a:rPr lang="en-US" sz="2400">
                <a:latin typeface="Tahoma" charset="0"/>
              </a:rPr>
            </a:br>
            <a:r>
              <a:rPr lang="en-US" sz="2400">
                <a:latin typeface="Tahoma" charset="0"/>
              </a:rPr>
              <a:t>	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>
                <a:latin typeface="Symbol" charset="0"/>
              </a:rPr>
              <a:t>=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 b="1" i="1" baseline="-25000">
                <a:latin typeface="Times New Roman" charset="0"/>
              </a:rPr>
              <a:t>b</a:t>
            </a:r>
            <a:r>
              <a:rPr lang="en-US" sz="2400" b="1" i="1" baseline="-25000">
                <a:latin typeface="Symbol" charset="0"/>
              </a:rPr>
              <a:t> </a:t>
            </a:r>
            <a:r>
              <a:rPr lang="en-US" sz="2400" baseline="-25000">
                <a:latin typeface="Symbol" charset="0"/>
              </a:rPr>
              <a:t>- 1</a:t>
            </a:r>
            <a:r>
              <a:rPr lang="en-US" sz="2400" b="1" i="1">
                <a:latin typeface="Times New Roman" charset="0"/>
              </a:rPr>
              <a:t> … x</a:t>
            </a:r>
            <a:r>
              <a:rPr lang="en-US" sz="2400" baseline="-25000">
                <a:latin typeface="Times New Roman" charset="0"/>
              </a:rPr>
              <a:t>1</a:t>
            </a:r>
            <a:r>
              <a:rPr lang="en-US" sz="2400" b="1" i="1">
                <a:latin typeface="Times New Roman" charset="0"/>
              </a:rPr>
              <a:t>x</a:t>
            </a:r>
            <a:r>
              <a:rPr lang="en-US" sz="2400" baseline="-25000">
                <a:latin typeface="Times New Roman" charset="0"/>
              </a:rPr>
              <a:t>0</a:t>
            </a: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We represent each element as a </a:t>
            </a:r>
            <a:r>
              <a:rPr lang="en-US" sz="2400" b="1" i="1">
                <a:latin typeface="Times New Roman" charset="0"/>
              </a:rPr>
              <a:t>b</a:t>
            </a:r>
            <a:r>
              <a:rPr lang="en-US" sz="2400">
                <a:latin typeface="Tahoma" charset="0"/>
              </a:rPr>
              <a:t>-tuple of integers in the range </a:t>
            </a:r>
            <a:r>
              <a:rPr lang="en-US" sz="2400">
                <a:latin typeface="Times New Roman" charset="0"/>
              </a:rPr>
              <a:t>[0, 1]</a:t>
            </a:r>
            <a:r>
              <a:rPr lang="en-US" sz="2400">
                <a:latin typeface="Tahoma" charset="0"/>
              </a:rPr>
              <a:t> and apply radix-sort with 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 </a:t>
            </a:r>
            <a:r>
              <a:rPr lang="en-US" sz="2400">
                <a:latin typeface="Symbol" charset="0"/>
              </a:rPr>
              <a:t>=</a:t>
            </a:r>
            <a:r>
              <a:rPr lang="en-US" sz="2400">
                <a:latin typeface="Times New Roman" charset="0"/>
              </a:rPr>
              <a:t> 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This application of the radix-sort algorithm runs in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bn</a:t>
            </a:r>
            <a:r>
              <a:rPr lang="en-US" sz="2400">
                <a:latin typeface="Times New Roman" charset="0"/>
              </a:rPr>
              <a:t>) </a:t>
            </a:r>
            <a:r>
              <a:rPr lang="en-US" sz="2400">
                <a:latin typeface="Tahoma" charset="0"/>
              </a:rPr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For example, we can sort a sequence of 32-bit integers in linear time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181600" y="2667000"/>
            <a:ext cx="3581400" cy="3424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binaryRadixSort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-bit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integers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replace each element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/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of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with the item (0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, x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0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to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sz="2000">
                <a:solidFill>
                  <a:schemeClr val="accent2"/>
                </a:solidFill>
                <a:latin typeface="Symbol" charset="0"/>
              </a:rPr>
              <a:t> -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replace the key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</a:t>
            </a:r>
            <a:br>
              <a:rPr lang="en-US" sz="200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	each item 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k, x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 of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	with bit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 sz="2000" b="1" i="1" baseline="-25000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x</a:t>
            </a:r>
            <a:endParaRPr lang="en-US" sz="20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bucketSort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S,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2)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019800" y="441325"/>
          <a:ext cx="2514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Clip" r:id="rId3" imgW="1865621" imgH="1233519" progId="MS_ClipArt_Gallery.5">
                  <p:embed/>
                </p:oleObj>
              </mc:Choice>
              <mc:Fallback>
                <p:oleObj name="Clip" r:id="rId3" imgW="1865621" imgH="1233519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325"/>
                        <a:ext cx="2514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628374-6F5D-584D-9F0F-18A4A7118054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53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Sorting a sequence of 4-bit integers</a:t>
            </a:r>
          </a:p>
        </p:txBody>
      </p:sp>
      <p:grpSp>
        <p:nvGrpSpPr>
          <p:cNvPr id="24581" name="Group 13"/>
          <p:cNvGrpSpPr>
            <a:grpSpLocks/>
          </p:cNvGrpSpPr>
          <p:nvPr/>
        </p:nvGrpSpPr>
        <p:grpSpPr bwMode="auto">
          <a:xfrm>
            <a:off x="1066800" y="2438400"/>
            <a:ext cx="685800" cy="3429000"/>
            <a:chOff x="816" y="1488"/>
            <a:chExt cx="432" cy="2160"/>
          </a:xfrm>
        </p:grpSpPr>
        <p:cxnSp>
          <p:nvCxnSpPr>
            <p:cNvPr id="24615" name="AutoShape 5"/>
            <p:cNvCxnSpPr>
              <a:cxnSpLocks noChangeShapeType="1"/>
              <a:stCxn id="24616" idx="2"/>
              <a:endCxn id="24620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6" name="AutoShape 6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1001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24617" name="AutoShape 7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0010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24618" name="AutoShape 8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1101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24619" name="AutoShape 9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0001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24620" name="AutoShape 10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1110</a:t>
              </a:r>
              <a:endParaRPr lang="en-US" b="1" i="1">
                <a:latin typeface="Times New Roman" charset="0"/>
              </a:endParaRPr>
            </a:p>
          </p:txBody>
        </p:sp>
      </p:grp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2743200" y="2438400"/>
            <a:ext cx="685800" cy="3429000"/>
            <a:chOff x="1728" y="1536"/>
            <a:chExt cx="432" cy="2160"/>
          </a:xfrm>
        </p:grpSpPr>
        <p:cxnSp>
          <p:nvCxnSpPr>
            <p:cNvPr id="24609" name="AutoShape 15"/>
            <p:cNvCxnSpPr>
              <a:cxnSpLocks noChangeShapeType="1"/>
              <a:stCxn id="24610" idx="2"/>
              <a:endCxn id="24614" idx="0"/>
            </p:cNvCxnSpPr>
            <p:nvPr/>
          </p:nvCxnSpPr>
          <p:spPr bwMode="auto">
            <a:xfrm>
              <a:off x="1944" y="1830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0" name="AutoShape 16"/>
            <p:cNvSpPr>
              <a:spLocks noChangeArrowheads="1"/>
            </p:cNvSpPr>
            <p:nvPr/>
          </p:nvSpPr>
          <p:spPr bwMode="auto">
            <a:xfrm>
              <a:off x="1728" y="153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001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4611" name="AutoShape 17"/>
            <p:cNvSpPr>
              <a:spLocks noChangeArrowheads="1"/>
            </p:cNvSpPr>
            <p:nvPr/>
          </p:nvSpPr>
          <p:spPr bwMode="auto">
            <a:xfrm>
              <a:off x="1728" y="200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111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4612" name="AutoShape 18"/>
            <p:cNvSpPr>
              <a:spLocks noChangeArrowheads="1"/>
            </p:cNvSpPr>
            <p:nvPr/>
          </p:nvSpPr>
          <p:spPr bwMode="auto">
            <a:xfrm>
              <a:off x="1728" y="247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100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4613" name="AutoShape 19"/>
            <p:cNvSpPr>
              <a:spLocks noChangeArrowheads="1"/>
            </p:cNvSpPr>
            <p:nvPr/>
          </p:nvSpPr>
          <p:spPr bwMode="auto">
            <a:xfrm>
              <a:off x="1728" y="294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110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4614" name="AutoShape 20"/>
            <p:cNvSpPr>
              <a:spLocks noChangeArrowheads="1"/>
            </p:cNvSpPr>
            <p:nvPr/>
          </p:nvSpPr>
          <p:spPr bwMode="auto">
            <a:xfrm>
              <a:off x="1728" y="340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000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24583" name="Group 21"/>
          <p:cNvGrpSpPr>
            <a:grpSpLocks/>
          </p:cNvGrpSpPr>
          <p:nvPr/>
        </p:nvGrpSpPr>
        <p:grpSpPr bwMode="auto">
          <a:xfrm>
            <a:off x="4419600" y="2438400"/>
            <a:ext cx="685800" cy="3429000"/>
            <a:chOff x="816" y="1488"/>
            <a:chExt cx="432" cy="2160"/>
          </a:xfrm>
        </p:grpSpPr>
        <p:cxnSp>
          <p:nvCxnSpPr>
            <p:cNvPr id="24603" name="AutoShape 22"/>
            <p:cNvCxnSpPr>
              <a:cxnSpLocks noChangeShapeType="1"/>
              <a:stCxn id="24604" idx="2"/>
              <a:endCxn id="24608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4" name="AutoShape 23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10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  <a:r>
                <a:rPr lang="en-US">
                  <a:latin typeface="Times New Roman" charset="0"/>
                </a:rPr>
                <a:t>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24605" name="AutoShape 24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24606" name="AutoShape 25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24607" name="AutoShape 26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24608" name="AutoShape 27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6096000" y="2438400"/>
            <a:ext cx="685800" cy="3429000"/>
            <a:chOff x="816" y="1488"/>
            <a:chExt cx="432" cy="2160"/>
          </a:xfrm>
        </p:grpSpPr>
        <p:cxnSp>
          <p:nvCxnSpPr>
            <p:cNvPr id="24597" name="AutoShape 29"/>
            <p:cNvCxnSpPr>
              <a:cxnSpLocks noChangeShapeType="1"/>
              <a:stCxn id="24598" idx="2"/>
              <a:endCxn id="24602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8" name="AutoShape 30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  <a:r>
                <a:rPr lang="en-US">
                  <a:latin typeface="Times New Roman" charset="0"/>
                </a:rPr>
                <a:t>01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24599" name="AutoShape 31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  <a:r>
                <a:rPr lang="en-US">
                  <a:latin typeface="Times New Roman" charset="0"/>
                </a:rPr>
                <a:t>01</a:t>
              </a:r>
            </a:p>
          </p:txBody>
        </p:sp>
        <p:sp>
          <p:nvSpPr>
            <p:cNvPr id="24600" name="AutoShape 32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  <a:r>
                <a:rPr lang="en-US">
                  <a:latin typeface="Times New Roman" charset="0"/>
                </a:rPr>
                <a:t>10</a:t>
              </a:r>
            </a:p>
          </p:txBody>
        </p:sp>
        <p:sp>
          <p:nvSpPr>
            <p:cNvPr id="24601" name="AutoShape 33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01</a:t>
              </a:r>
            </a:p>
          </p:txBody>
        </p:sp>
        <p:sp>
          <p:nvSpPr>
            <p:cNvPr id="24602" name="AutoShape 34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</a:t>
              </a:r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10</a:t>
              </a:r>
            </a:p>
          </p:txBody>
        </p:sp>
      </p:grpSp>
      <p:grpSp>
        <p:nvGrpSpPr>
          <p:cNvPr id="24585" name="Group 35"/>
          <p:cNvGrpSpPr>
            <a:grpSpLocks/>
          </p:cNvGrpSpPr>
          <p:nvPr/>
        </p:nvGrpSpPr>
        <p:grpSpPr bwMode="auto">
          <a:xfrm>
            <a:off x="7772400" y="2438400"/>
            <a:ext cx="685800" cy="3429000"/>
            <a:chOff x="816" y="1488"/>
            <a:chExt cx="432" cy="2160"/>
          </a:xfrm>
        </p:grpSpPr>
        <p:cxnSp>
          <p:nvCxnSpPr>
            <p:cNvPr id="24591" name="AutoShape 36"/>
            <p:cNvCxnSpPr>
              <a:cxnSpLocks noChangeShapeType="1"/>
              <a:stCxn id="24592" idx="2"/>
              <a:endCxn id="24596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2" name="AutoShape 37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  <a:r>
                <a:rPr lang="en-US">
                  <a:latin typeface="Times New Roman" charset="0"/>
                </a:rPr>
                <a:t>001</a:t>
              </a:r>
            </a:p>
          </p:txBody>
        </p:sp>
        <p:sp>
          <p:nvSpPr>
            <p:cNvPr id="24593" name="AutoShape 38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0</a:t>
              </a:r>
              <a:r>
                <a:rPr lang="en-US">
                  <a:latin typeface="Times New Roman" charset="0"/>
                </a:rPr>
                <a:t>010</a:t>
              </a:r>
            </a:p>
          </p:txBody>
        </p:sp>
        <p:sp>
          <p:nvSpPr>
            <p:cNvPr id="24594" name="AutoShape 39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001</a:t>
              </a:r>
            </a:p>
          </p:txBody>
        </p:sp>
        <p:sp>
          <p:nvSpPr>
            <p:cNvPr id="24595" name="AutoShape 40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101</a:t>
              </a:r>
            </a:p>
          </p:txBody>
        </p:sp>
        <p:sp>
          <p:nvSpPr>
            <p:cNvPr id="24596" name="AutoShape 41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solidFill>
                    <a:schemeClr val="tx2"/>
                  </a:solidFill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110</a:t>
              </a:r>
            </a:p>
          </p:txBody>
        </p:sp>
      </p:grpSp>
      <p:sp>
        <p:nvSpPr>
          <p:cNvPr id="24586" name="AutoShape 43"/>
          <p:cNvSpPr>
            <a:spLocks noChangeArrowheads="1"/>
          </p:cNvSpPr>
          <p:nvPr/>
        </p:nvSpPr>
        <p:spPr bwMode="auto">
          <a:xfrm rot="-5400000">
            <a:off x="20574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4587" name="AutoShape 44"/>
          <p:cNvSpPr>
            <a:spLocks noChangeArrowheads="1"/>
          </p:cNvSpPr>
          <p:nvPr/>
        </p:nvSpPr>
        <p:spPr bwMode="auto">
          <a:xfrm rot="-5400000">
            <a:off x="37338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4588" name="AutoShape 45"/>
          <p:cNvSpPr>
            <a:spLocks noChangeArrowheads="1"/>
          </p:cNvSpPr>
          <p:nvPr/>
        </p:nvSpPr>
        <p:spPr bwMode="auto">
          <a:xfrm rot="-5400000">
            <a:off x="54102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4589" name="AutoShape 46"/>
          <p:cNvSpPr>
            <a:spLocks noChangeArrowheads="1"/>
          </p:cNvSpPr>
          <p:nvPr/>
        </p:nvSpPr>
        <p:spPr bwMode="auto">
          <a:xfrm rot="-5400000">
            <a:off x="7086600" y="3924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4590" name="Object 47"/>
          <p:cNvGraphicFramePr>
            <a:graphicFrameLocks noChangeAspect="1"/>
          </p:cNvGraphicFramePr>
          <p:nvPr/>
        </p:nvGraphicFramePr>
        <p:xfrm>
          <a:off x="7010400" y="304800"/>
          <a:ext cx="1752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Clip" r:id="rId3" imgW="1865621" imgH="1233519" progId="MS_ClipArt_Gallery.5">
                  <p:embed/>
                </p:oleObj>
              </mc:Choice>
              <mc:Fallback>
                <p:oleObj name="Clip" r:id="rId3" imgW="1865621" imgH="1233519" progId="MS_ClipArt_Gallery.5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"/>
                        <a:ext cx="1752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EADB00-8ECA-1F4D-B4AA-E3EBAE0E1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Bucket-Sort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04A7DD-D603-D147-A302-949721123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12.3.2.x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7260A-1E8F-0E45-A486-D8CEEF2EF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31508-ECF0-3449-834E-35A2AFE1A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0BEB3-21CC-AD4F-87BE-4EFDB6F5836B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Bucket-Sort 1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7543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 smtClean="0">
                <a:latin typeface="Times New Roman" charset="0"/>
              </a:rPr>
              <a:t>S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be a sequence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(key, element) items with keys in the range </a:t>
            </a:r>
            <a:r>
              <a:rPr lang="en-US" sz="2000" dirty="0">
                <a:latin typeface="Times New Roman" charset="0"/>
              </a:rPr>
              <a:t>[0,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- </a:t>
            </a:r>
            <a:r>
              <a:rPr lang="en-US" sz="2000" dirty="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Bucket-sort uses the keys as indices into an auxiliary array </a:t>
            </a:r>
            <a:r>
              <a:rPr lang="en-US" sz="2000" b="1" i="1" dirty="0">
                <a:latin typeface="Times New Roman" charset="0"/>
              </a:rPr>
              <a:t>B</a:t>
            </a:r>
            <a:r>
              <a:rPr lang="en-US" sz="2000" dirty="0">
                <a:latin typeface="Tahoma" charset="0"/>
              </a:rPr>
              <a:t> of sequences (buckets)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Phase 1</a:t>
            </a:r>
            <a:r>
              <a:rPr lang="en-US" sz="1800" dirty="0">
                <a:latin typeface="Tahoma" charset="0"/>
              </a:rPr>
              <a:t>: Empty sequence </a:t>
            </a:r>
            <a:r>
              <a:rPr lang="en-US" sz="1800" b="1" i="1" dirty="0">
                <a:latin typeface="Times New Roman" charset="0"/>
              </a:rPr>
              <a:t>S</a:t>
            </a:r>
            <a:r>
              <a:rPr lang="en-US" sz="1800" dirty="0">
                <a:latin typeface="Tahoma" charset="0"/>
              </a:rPr>
              <a:t> by moving each entry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,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into its bucket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>
                <a:latin typeface="Times New Roman" charset="0"/>
              </a:rPr>
              <a:t>k</a:t>
            </a:r>
            <a:r>
              <a:rPr lang="en-US" sz="1800" dirty="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Phase 2</a:t>
            </a:r>
            <a:r>
              <a:rPr lang="en-US" sz="1800" dirty="0">
                <a:latin typeface="Tahoma" charset="0"/>
              </a:rPr>
              <a:t>: For </a:t>
            </a:r>
            <a:r>
              <a:rPr lang="en-US" sz="1800" b="1" i="1" dirty="0">
                <a:latin typeface="Times New Roman" charset="0"/>
              </a:rPr>
              <a:t>i </a:t>
            </a:r>
            <a:r>
              <a:rPr lang="en-US" sz="1800" dirty="0">
                <a:latin typeface="Symbol" charset="0"/>
                <a:sym typeface="Symbol" charset="0"/>
              </a:rPr>
              <a:t>=</a:t>
            </a:r>
            <a:r>
              <a:rPr lang="en-US" sz="1800" dirty="0">
                <a:latin typeface="Times New Roman" charset="0"/>
              </a:rPr>
              <a:t> 0, </a:t>
            </a:r>
            <a:r>
              <a:rPr lang="en-US" sz="1800" b="1" dirty="0">
                <a:latin typeface="Times New Roman" charset="0"/>
              </a:rPr>
              <a:t>…</a:t>
            </a:r>
            <a:r>
              <a:rPr lang="en-US" sz="1800" i="1" dirty="0">
                <a:latin typeface="Times New Roman" charset="0"/>
              </a:rPr>
              <a:t>,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>
                <a:latin typeface="Times New Roman" charset="0"/>
              </a:rPr>
              <a:t>N </a:t>
            </a:r>
            <a:r>
              <a:rPr lang="en-US" sz="1800" dirty="0">
                <a:latin typeface="Symbol" charset="0"/>
              </a:rPr>
              <a:t>-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1</a:t>
            </a:r>
            <a:r>
              <a:rPr lang="en-US" sz="1800" dirty="0">
                <a:latin typeface="Tahoma" charset="0"/>
              </a:rPr>
              <a:t>, move the entries of bucket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r>
              <a:rPr lang="en-US" sz="1800" dirty="0">
                <a:latin typeface="Tahoma" charset="0"/>
              </a:rPr>
              <a:t>to the end of  sequence </a:t>
            </a:r>
            <a:r>
              <a:rPr lang="en-US" sz="1800" b="1" i="1" dirty="0">
                <a:latin typeface="Times New Roman" charset="0"/>
              </a:rPr>
              <a:t>S</a:t>
            </a: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Phase 1 takes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Phase 2 takes </a:t>
            </a:r>
            <a:r>
              <a:rPr lang="en-US" sz="1800" b="1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 </a:t>
            </a:r>
            <a:r>
              <a:rPr lang="en-US" sz="1800" b="1" i="1" dirty="0">
                <a:latin typeface="Times New Roman" charset="0"/>
              </a:rPr>
              <a:t>N</a:t>
            </a:r>
            <a:r>
              <a:rPr lang="en-US" sz="1800" dirty="0">
                <a:latin typeface="Times New Roman" charset="0"/>
              </a:rPr>
              <a:t>)</a:t>
            </a:r>
            <a:r>
              <a:rPr lang="en-US" sz="1800" dirty="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Bucket-sort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</a:rPr>
              <a:t>+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time 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086600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Clip" r:id="rId3" imgW="4036337" imgH="3468986" progId="MS_ClipArt_Gallery.5">
                  <p:embed/>
                </p:oleObj>
              </mc:Choice>
              <mc:Fallback>
                <p:oleObj name="Clip" r:id="rId3" imgW="4036337" imgH="3468986" progId="MS_ClipArt_Gallery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Bucket-Sort 2</a:t>
            </a:r>
          </a:p>
        </p:txBody>
      </p:sp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90BEB3-21CC-AD4F-87BE-4EFDB6F5836B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42257" y="1528211"/>
            <a:ext cx="8229600" cy="48320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endParaRPr lang="en-US" sz="2800" b="1" baseline="30000" dirty="0"/>
          </a:p>
          <a:p>
            <a:pPr algn="l"/>
            <a:r>
              <a:rPr lang="en-US" sz="2800" b="1" baseline="30000" dirty="0"/>
              <a:t>Algorithm </a:t>
            </a:r>
            <a:r>
              <a:rPr lang="en-US" sz="2800" baseline="30000" dirty="0" err="1"/>
              <a:t>bucketSort</a:t>
            </a:r>
            <a:r>
              <a:rPr lang="en-US" sz="2800" baseline="30000" dirty="0"/>
              <a:t>(S):</a:t>
            </a:r>
          </a:p>
          <a:p>
            <a:pPr algn="l"/>
            <a:endParaRPr lang="en-US" sz="2800" baseline="30000" dirty="0"/>
          </a:p>
          <a:p>
            <a:pPr algn="l"/>
            <a:r>
              <a:rPr lang="en-US" sz="2800" b="1" i="1" baseline="30000" dirty="0"/>
              <a:t>Input: </a:t>
            </a:r>
            <a:r>
              <a:rPr lang="en-US" sz="2800" baseline="30000" dirty="0"/>
              <a:t>Sequence S of entries with integer keys in the range [0, N − 1] </a:t>
            </a:r>
            <a:r>
              <a:rPr lang="en-US" sz="2800" b="1" i="1" baseline="30000" dirty="0"/>
              <a:t>Output: </a:t>
            </a:r>
            <a:r>
              <a:rPr lang="en-US" sz="2800" baseline="30000" dirty="0"/>
              <a:t>Sequence S sorted in nondecreasing order of the keys</a:t>
            </a:r>
          </a:p>
          <a:p>
            <a:pPr algn="l"/>
            <a:r>
              <a:rPr lang="en-US" sz="2800" baseline="30000" dirty="0"/>
              <a:t>let B be an array of N sequences, each of which is initially empty </a:t>
            </a:r>
          </a:p>
          <a:p>
            <a:pPr algn="l"/>
            <a:endParaRPr lang="en-US" sz="2800" baseline="30000" dirty="0"/>
          </a:p>
          <a:p>
            <a:pPr algn="l"/>
            <a:r>
              <a:rPr lang="en-US" sz="2800" b="1" baseline="30000" dirty="0"/>
              <a:t>for </a:t>
            </a:r>
            <a:r>
              <a:rPr lang="en-US" sz="2800" baseline="30000" dirty="0"/>
              <a:t>each entry e in S </a:t>
            </a:r>
            <a:r>
              <a:rPr lang="en-US" sz="2800" b="1" baseline="30000" dirty="0"/>
              <a:t>do</a:t>
            </a:r>
          </a:p>
          <a:p>
            <a:pPr algn="l"/>
            <a:r>
              <a:rPr lang="en-US" sz="2800" baseline="30000" dirty="0"/>
              <a:t>  k = the key of e</a:t>
            </a:r>
          </a:p>
          <a:p>
            <a:pPr algn="l"/>
            <a:r>
              <a:rPr lang="en-US" sz="2800" baseline="30000" dirty="0"/>
              <a:t>  remove e from S</a:t>
            </a:r>
          </a:p>
          <a:p>
            <a:pPr algn="l"/>
            <a:r>
              <a:rPr lang="en-US" sz="2800" baseline="30000" dirty="0"/>
              <a:t>  insert e at the end of bucket B[k] </a:t>
            </a:r>
          </a:p>
          <a:p>
            <a:pPr algn="l"/>
            <a:endParaRPr lang="en-US" sz="2800" baseline="30000" dirty="0"/>
          </a:p>
          <a:p>
            <a:pPr algn="l"/>
            <a:r>
              <a:rPr lang="en-US" sz="2800" b="1" baseline="30000" dirty="0"/>
              <a:t>for </a:t>
            </a:r>
            <a:r>
              <a:rPr lang="en-US" sz="2800" baseline="30000" dirty="0"/>
              <a:t>i = 0 to N−1 </a:t>
            </a:r>
            <a:r>
              <a:rPr lang="en-US" sz="2800" b="1" baseline="30000" dirty="0"/>
              <a:t>do</a:t>
            </a:r>
          </a:p>
          <a:p>
            <a:pPr algn="l"/>
            <a:r>
              <a:rPr lang="en-US" sz="2800" b="1" baseline="30000" dirty="0"/>
              <a:t>  for </a:t>
            </a:r>
            <a:r>
              <a:rPr lang="en-US" sz="2800" baseline="30000" dirty="0"/>
              <a:t>each entry e in B[i] </a:t>
            </a:r>
            <a:r>
              <a:rPr lang="en-US" sz="2800" b="1" baseline="30000" dirty="0"/>
              <a:t>do</a:t>
            </a:r>
          </a:p>
          <a:p>
            <a:pPr algn="l"/>
            <a:r>
              <a:rPr lang="en-US" sz="2800" baseline="30000" dirty="0"/>
              <a:t>      remove e from B[i]</a:t>
            </a:r>
            <a:br>
              <a:rPr lang="en-US" sz="2800" baseline="30000" dirty="0"/>
            </a:br>
            <a:r>
              <a:rPr lang="en-US" sz="2800" baseline="30000" dirty="0"/>
              <a:t>      insert e at the end of S</a:t>
            </a:r>
            <a:endParaRPr lang="en-US" sz="2800" dirty="0">
              <a:solidFill>
                <a:schemeClr val="accent2"/>
              </a:solidFill>
              <a:latin typeface="Times New Roman" charset="0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7086600" y="152400"/>
          <a:ext cx="1676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Clip" r:id="rId3" imgW="4036337" imgH="3468986" progId="MS_ClipArt_Gallery.5">
                  <p:embed/>
                </p:oleObj>
              </mc:Choice>
              <mc:Fallback>
                <p:oleObj name="Clip" r:id="rId3" imgW="4036337" imgH="3468986" progId="MS_ClipArt_Gallery.5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2400"/>
                        <a:ext cx="1676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452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7DDEA9-157B-5440-ACBC-D7FA7203BFAF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7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Key range </a:t>
            </a:r>
            <a:r>
              <a:rPr lang="en-US" sz="2400">
                <a:latin typeface="Times New Roman" charset="0"/>
              </a:rPr>
              <a:t>[0, 9]</a:t>
            </a:r>
            <a:endParaRPr lang="en-US" sz="2400">
              <a:latin typeface="Symbol" charset="0"/>
            </a:endParaRPr>
          </a:p>
        </p:txBody>
      </p:sp>
      <p:grpSp>
        <p:nvGrpSpPr>
          <p:cNvPr id="18437" name="Group 61"/>
          <p:cNvGrpSpPr>
            <a:grpSpLocks/>
          </p:cNvGrpSpPr>
          <p:nvPr/>
        </p:nvGrpSpPr>
        <p:grpSpPr bwMode="auto">
          <a:xfrm>
            <a:off x="1163638" y="2209800"/>
            <a:ext cx="6781800" cy="457200"/>
            <a:chOff x="744" y="1392"/>
            <a:chExt cx="4272" cy="288"/>
          </a:xfrm>
        </p:grpSpPr>
        <p:cxnSp>
          <p:nvCxnSpPr>
            <p:cNvPr id="18479" name="AutoShape 11"/>
            <p:cNvCxnSpPr>
              <a:cxnSpLocks noChangeShapeType="1"/>
              <a:stCxn id="18480" idx="3"/>
              <a:endCxn id="18485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0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81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82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83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84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85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8438" name="Group 63"/>
          <p:cNvGrpSpPr>
            <a:grpSpLocks/>
          </p:cNvGrpSpPr>
          <p:nvPr/>
        </p:nvGrpSpPr>
        <p:grpSpPr bwMode="auto">
          <a:xfrm>
            <a:off x="1163638" y="5715000"/>
            <a:ext cx="6781800" cy="457200"/>
            <a:chOff x="744" y="3600"/>
            <a:chExt cx="4272" cy="288"/>
          </a:xfrm>
        </p:grpSpPr>
        <p:cxnSp>
          <p:nvCxnSpPr>
            <p:cNvPr id="18472" name="AutoShape 48"/>
            <p:cNvCxnSpPr>
              <a:cxnSpLocks noChangeShapeType="1"/>
              <a:stCxn id="18473" idx="3"/>
              <a:endCxn id="18478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3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74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75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76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77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78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sp>
        <p:nvSpPr>
          <p:cNvPr id="18439" name="AutoShape 55"/>
          <p:cNvSpPr>
            <a:spLocks noChangeArrowheads="1"/>
          </p:cNvSpPr>
          <p:nvPr/>
        </p:nvSpPr>
        <p:spPr bwMode="auto">
          <a:xfrm>
            <a:off x="4364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1</a:t>
            </a:r>
          </a:p>
        </p:txBody>
      </p:sp>
      <p:sp>
        <p:nvSpPr>
          <p:cNvPr id="18440" name="AutoShape 56"/>
          <p:cNvSpPr>
            <a:spLocks noChangeArrowheads="1"/>
          </p:cNvSpPr>
          <p:nvPr/>
        </p:nvSpPr>
        <p:spPr bwMode="auto">
          <a:xfrm>
            <a:off x="4364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2</a:t>
            </a:r>
          </a:p>
        </p:txBody>
      </p:sp>
      <p:grpSp>
        <p:nvGrpSpPr>
          <p:cNvPr id="18441" name="Group 64"/>
          <p:cNvGrpSpPr>
            <a:grpSpLocks/>
          </p:cNvGrpSpPr>
          <p:nvPr/>
        </p:nvGrpSpPr>
        <p:grpSpPr bwMode="auto">
          <a:xfrm>
            <a:off x="649288" y="3476625"/>
            <a:ext cx="7808912" cy="1247775"/>
            <a:chOff x="409" y="2190"/>
            <a:chExt cx="4919" cy="786"/>
          </a:xfrm>
        </p:grpSpPr>
        <p:cxnSp>
          <p:nvCxnSpPr>
            <p:cNvPr id="18443" name="AutoShape 35"/>
            <p:cNvCxnSpPr>
              <a:cxnSpLocks noChangeShapeType="1"/>
              <a:stCxn id="18456" idx="3"/>
              <a:endCxn id="18460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18445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18448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8449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18450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8452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18453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18454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55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8456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18457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8458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8459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460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  <p:cxnSp>
          <p:nvCxnSpPr>
            <p:cNvPr id="18461" name="AutoShape 36"/>
            <p:cNvCxnSpPr>
              <a:cxnSpLocks noChangeShapeType="1"/>
              <a:stCxn id="18459" idx="3"/>
              <a:endCxn id="18458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2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3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4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5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6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7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8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18469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5"/>
                <a:gd name="T13" fmla="*/ 0 h 522"/>
                <a:gd name="T14" fmla="*/ 815 w 815"/>
                <a:gd name="T15" fmla="*/ 522 h 5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  <a:gd name="T6" fmla="*/ 0 60000 65536"/>
                <a:gd name="T7" fmla="*/ 0 60000 65536"/>
                <a:gd name="T8" fmla="*/ 0 60000 65536"/>
                <a:gd name="T9" fmla="*/ 0 w 299"/>
                <a:gd name="T10" fmla="*/ 0 h 498"/>
                <a:gd name="T11" fmla="*/ 299 w 299"/>
                <a:gd name="T12" fmla="*/ 498 h 4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2"/>
                <a:gd name="T13" fmla="*/ 0 h 486"/>
                <a:gd name="T14" fmla="*/ 732 w 732"/>
                <a:gd name="T15" fmla="*/ 486 h 4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442" name="Object 65"/>
          <p:cNvGraphicFramePr>
            <a:graphicFrameLocks noChangeAspect="1"/>
          </p:cNvGraphicFramePr>
          <p:nvPr/>
        </p:nvGraphicFramePr>
        <p:xfrm>
          <a:off x="6577013" y="130175"/>
          <a:ext cx="21097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Clip" r:id="rId3" imgW="4679385" imgH="3937452" progId="MS_ClipArt_Gallery.2">
                  <p:embed/>
                </p:oleObj>
              </mc:Choice>
              <mc:Fallback>
                <p:oleObj name="Clip" r:id="rId3" imgW="4679385" imgH="3937452" progId="MS_ClipArt_Gallery.2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130175"/>
                        <a:ext cx="210978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B6BD53-69DE-9A4D-A8D0-ABA793A711E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ahoma" charset="0"/>
              </a:rPr>
              <a:t>Bucket-Sort </a:t>
            </a:r>
            <a:br>
              <a:rPr lang="en-US" sz="3600" dirty="0">
                <a:latin typeface="Tahoma" charset="0"/>
              </a:rPr>
            </a:br>
            <a:r>
              <a:rPr lang="en-US" sz="3600" dirty="0">
                <a:latin typeface="Tahoma" charset="0"/>
              </a:rPr>
              <a:t>Properties and Extensions 1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6846888" cy="4495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Key-type Property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keys are used as indices into an array and cannot be arbitrary objects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No external comparator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Stable</a:t>
            </a:r>
            <a:r>
              <a:rPr lang="en-US" sz="2400" dirty="0">
                <a:latin typeface="Tahoma" charset="0"/>
              </a:rPr>
              <a:t> Sort Property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relative order of any two items with the same key is preserved after the execution of the algorithm</a:t>
            </a:r>
          </a:p>
          <a:p>
            <a:pPr lvl="1" eaLnBrk="1" hangingPunct="1"/>
            <a:endParaRPr lang="en-US" sz="2000" dirty="0">
              <a:latin typeface="Tahoma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7608888" y="152400"/>
          <a:ext cx="12303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Clip" r:id="rId3" imgW="1614535" imgH="2331267" progId="MS_ClipArt_Gallery.5">
                  <p:embed/>
                </p:oleObj>
              </mc:Choice>
              <mc:Fallback>
                <p:oleObj name="Clip" r:id="rId3" imgW="1614535" imgH="2331267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52400"/>
                        <a:ext cx="1230312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B6BD53-69DE-9A4D-A8D0-ABA793A711EC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Bucket-Sort</a:t>
            </a:r>
            <a:br>
              <a:rPr lang="en-US" sz="4000" dirty="0">
                <a:latin typeface="Tahoma" charset="0"/>
              </a:rPr>
            </a:br>
            <a:r>
              <a:rPr lang="en-US" sz="4000" dirty="0">
                <a:latin typeface="Tahoma" charset="0"/>
              </a:rPr>
              <a:t>Properties and Extensions 2</a:t>
            </a:r>
          </a:p>
        </p:txBody>
      </p:sp>
      <p:sp>
        <p:nvSpPr>
          <p:cNvPr id="1946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Tahoma" charset="0"/>
              </a:rPr>
              <a:t>Extensions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Tahoma" charset="0"/>
              </a:rPr>
              <a:t>Integer keys </a:t>
            </a:r>
            <a:r>
              <a:rPr lang="en-US" dirty="0">
                <a:latin typeface="Tahoma" charset="0"/>
              </a:rPr>
              <a:t>in the range 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]</a:t>
            </a:r>
            <a:endParaRPr lang="en-US" dirty="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Put entry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>
                <a:latin typeface="Tahoma" charset="0"/>
              </a:rPr>
              <a:t> into bucket</a:t>
            </a:r>
            <a:br>
              <a:rPr lang="en-US" dirty="0">
                <a:latin typeface="Tahoma" charset="0"/>
              </a:rPr>
            </a:b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k </a:t>
            </a:r>
            <a:r>
              <a:rPr lang="en-US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a</a:t>
            </a:r>
            <a:r>
              <a:rPr lang="en-US" dirty="0">
                <a:latin typeface="Times New Roman" charset="0"/>
              </a:rPr>
              <a:t>]</a:t>
            </a:r>
            <a:r>
              <a:rPr lang="en-US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Tahoma" charset="0"/>
              </a:rPr>
              <a:t>String keys </a:t>
            </a:r>
            <a:r>
              <a:rPr lang="en-US" dirty="0">
                <a:latin typeface="Tahoma" charset="0"/>
              </a:rPr>
              <a:t>from a set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>
                <a:latin typeface="Tahoma" charset="0"/>
              </a:rPr>
              <a:t> of possible strings, where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>
                <a:latin typeface="Tahoma" charset="0"/>
              </a:rPr>
              <a:t> has constant size (e.g., names of the 50 U.S. states)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Sort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>
                <a:latin typeface="Tahoma" charset="0"/>
              </a:rPr>
              <a:t> and compute the rank </a:t>
            </a:r>
            <a:r>
              <a:rPr lang="en-US" b="1" i="1" dirty="0"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ahoma" charset="0"/>
              </a:rPr>
              <a:t>of each string 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ahoma" charset="0"/>
              </a:rPr>
              <a:t> of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>
                <a:latin typeface="Tahoma" charset="0"/>
              </a:rPr>
              <a:t> in the sorted sequence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Put entry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>
                <a:latin typeface="Tahoma" charset="0"/>
              </a:rPr>
              <a:t> into bucket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)]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7608888" y="152400"/>
          <a:ext cx="12303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Clip" r:id="rId3" imgW="1614535" imgH="2331267" progId="MS_ClipArt_Gallery.5">
                  <p:embed/>
                </p:oleObj>
              </mc:Choice>
              <mc:Fallback>
                <p:oleObj name="Clip" r:id="rId3" imgW="1614535" imgH="2331267" progId="MS_ClipArt_Gallery.5">
                  <p:embed/>
                  <p:pic>
                    <p:nvPicPr>
                      <p:cNvPr id="19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52400"/>
                        <a:ext cx="1230312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99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EADB00-8ECA-1F4D-B4AA-E3EBAE0E1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Lexicographic Sort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04A7DD-D603-D147-A302-949721123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12.3.2.x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7260A-1E8F-0E45-A486-D8CEEF2EF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Bucket-Sort and Radix-Sort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31508-ECF0-3449-834E-35A2AFE1A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2ACAD5-84E8-F84D-8E67-97B4555444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Bucket-Sort and Radix-Sort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F67747-F4C5-4D4E-B91E-0158DD5D78D2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Lexicographic Order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495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 </a:t>
            </a:r>
            <a:r>
              <a:rPr lang="en-US" sz="2400" b="1" i="1" dirty="0">
                <a:latin typeface="Times New Roman" charset="0"/>
              </a:rPr>
              <a:t>d-</a:t>
            </a:r>
            <a:r>
              <a:rPr lang="en-US" sz="2400" dirty="0">
                <a:latin typeface="Tahoma" charset="0"/>
              </a:rPr>
              <a:t>tuple is a sequence of </a:t>
            </a:r>
            <a:r>
              <a:rPr lang="en-US" sz="2400" b="1" i="1" dirty="0">
                <a:latin typeface="Times New Roman" charset="0"/>
              </a:rPr>
              <a:t>d</a:t>
            </a:r>
            <a:r>
              <a:rPr lang="en-US" sz="2400" dirty="0">
                <a:latin typeface="Tahoma" charset="0"/>
              </a:rPr>
              <a:t> keys 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baseline="-25000" dirty="0">
                <a:latin typeface="Times New Roman" charset="0"/>
              </a:rPr>
              <a:t>1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>
                <a:latin typeface="Times New Roman" charset="0"/>
              </a:rPr>
              <a:t>k</a:t>
            </a:r>
            <a:r>
              <a:rPr lang="en-US" sz="2400" baseline="-25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>
                <a:latin typeface="Times New Roman" charset="0"/>
              </a:rPr>
              <a:t>…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i="1" dirty="0" err="1">
                <a:latin typeface="Times New Roman" charset="0"/>
              </a:rPr>
              <a:t>k</a:t>
            </a:r>
            <a:r>
              <a:rPr lang="en-US" sz="2400" b="1" i="1" baseline="-25000" dirty="0" err="1">
                <a:latin typeface="Times New Roman" charset="0"/>
              </a:rPr>
              <a:t>d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, where key </a:t>
            </a:r>
            <a:r>
              <a:rPr lang="en-US" sz="2400" b="1" i="1" dirty="0" err="1">
                <a:latin typeface="Times New Roman" charset="0"/>
              </a:rPr>
              <a:t>k</a:t>
            </a:r>
            <a:r>
              <a:rPr lang="en-US" sz="2400" b="1" i="1" baseline="-25000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is said to be the </a:t>
            </a:r>
            <a:r>
              <a:rPr lang="en-US" sz="2400" b="1" i="1" dirty="0">
                <a:latin typeface="Times New Roman" charset="0"/>
              </a:rPr>
              <a:t>i-</a:t>
            </a:r>
            <a:r>
              <a:rPr lang="en-US" sz="2400" dirty="0" err="1">
                <a:latin typeface="Tahoma" charset="0"/>
              </a:rPr>
              <a:t>th</a:t>
            </a:r>
            <a:r>
              <a:rPr lang="en-US" sz="2400" dirty="0">
                <a:latin typeface="Tahoma" charset="0"/>
              </a:rPr>
              <a:t> dimension of the tuple</a:t>
            </a:r>
            <a:endParaRPr lang="en-US" sz="2400" dirty="0">
              <a:latin typeface="Times New Roman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Example: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The Cartesian coordinates of a point in space are a 3-tuple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lexicographic order of two </a:t>
            </a:r>
            <a:r>
              <a:rPr lang="en-US" sz="2400" b="1" i="1" dirty="0">
                <a:latin typeface="Times New Roman" charset="0"/>
              </a:rPr>
              <a:t>d-</a:t>
            </a:r>
            <a:r>
              <a:rPr lang="en-US" sz="2400" dirty="0">
                <a:latin typeface="Tahoma" charset="0"/>
              </a:rPr>
              <a:t>tuples is recursively defined as follows</a:t>
            </a:r>
          </a:p>
          <a:p>
            <a:pPr algn="ctr" eaLnBrk="1" hangingPunct="1"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…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 err="1">
                <a:latin typeface="Times New Roman" charset="0"/>
              </a:rPr>
              <a:t>x</a:t>
            </a:r>
            <a:r>
              <a:rPr lang="en-US" sz="2000" b="1" i="1" baseline="-25000" dirty="0" err="1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</a:rPr>
              <a:t> (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…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="1" i="1" baseline="-25000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)</a:t>
            </a:r>
            <a:br>
              <a:rPr lang="en-US" sz="2000" dirty="0">
                <a:latin typeface="Times New Roman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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Times New Roman" charset="0"/>
                <a:sym typeface="Symbol" charset="0"/>
              </a:rPr>
            </a:b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000" dirty="0">
                <a:latin typeface="Symbol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1  </a:t>
            </a:r>
            <a:r>
              <a:rPr lang="en-US" sz="2400" dirty="0">
                <a:solidFill>
                  <a:schemeClr val="tx2"/>
                </a:solidFill>
                <a:latin typeface="Tahoma" charset="0"/>
                <a:sym typeface="Symbol" charset="0"/>
              </a:rPr>
              <a:t></a:t>
            </a:r>
            <a:r>
              <a:rPr lang="en-US" sz="2000" dirty="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2000" dirty="0">
                <a:latin typeface="Tahoma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aseline="-25000" dirty="0">
                <a:latin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1 </a:t>
            </a:r>
            <a:r>
              <a:rPr lang="en-US" sz="2400" dirty="0">
                <a:solidFill>
                  <a:schemeClr val="tx2"/>
                </a:solidFill>
                <a:latin typeface="Tahoma" charset="0"/>
                <a:sym typeface="Symbol" charset="0"/>
              </a:rPr>
              <a:t></a:t>
            </a:r>
            <a:r>
              <a:rPr lang="en-US" sz="2000" dirty="0">
                <a:latin typeface="Tahoma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…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 err="1">
                <a:latin typeface="Times New Roman" charset="0"/>
              </a:rPr>
              <a:t>x</a:t>
            </a:r>
            <a:r>
              <a:rPr lang="en-US" sz="2000" b="1" i="1" baseline="-25000" dirty="0" err="1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  <a:sym typeface="Symbol" charset="0"/>
              </a:rPr>
              <a:t>&lt;</a:t>
            </a:r>
            <a:r>
              <a:rPr lang="en-US" sz="2000" dirty="0">
                <a:latin typeface="Times New Roman" charset="0"/>
              </a:rPr>
              <a:t> (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…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b="1" i="1" dirty="0">
                <a:latin typeface="Times New Roman" charset="0"/>
              </a:rPr>
              <a:t>y</a:t>
            </a:r>
            <a:r>
              <a:rPr lang="en-US" sz="2000" b="1" i="1" baseline="-25000" dirty="0">
                <a:latin typeface="Times New Roman" charset="0"/>
              </a:rPr>
              <a:t>d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	</a:t>
            </a:r>
            <a:r>
              <a:rPr lang="en-US" sz="2400" dirty="0">
                <a:latin typeface="Tahoma" charset="0"/>
              </a:rPr>
              <a:t>I.e., the tuples are compared by the first dimension, then by the second dimension, etc.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7010400" y="223838"/>
          <a:ext cx="1752600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Clip" r:id="rId3" imgW="3974471" imgH="3468986" progId="MS_ClipArt_Gallery.5">
                  <p:embed/>
                </p:oleObj>
              </mc:Choice>
              <mc:Fallback>
                <p:oleObj name="Clip" r:id="rId3" imgW="3974471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3838"/>
                        <a:ext cx="17526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6230</TotalTime>
  <Words>905</Words>
  <Application>Microsoft Office PowerPoint</Application>
  <PresentationFormat>On-screen Show (4:3)</PresentationFormat>
  <Paragraphs>225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Symbol</vt:lpstr>
      <vt:lpstr>Tahoma</vt:lpstr>
      <vt:lpstr>Times New Roman</vt:lpstr>
      <vt:lpstr>Wingdings</vt:lpstr>
      <vt:lpstr>Blueprint</vt:lpstr>
      <vt:lpstr>Clip</vt:lpstr>
      <vt:lpstr>Bucket-Sort and Radix-Sort</vt:lpstr>
      <vt:lpstr>Bucket-Sort</vt:lpstr>
      <vt:lpstr>Bucket-Sort 1</vt:lpstr>
      <vt:lpstr>Bucket-Sort 2</vt:lpstr>
      <vt:lpstr>Example</vt:lpstr>
      <vt:lpstr>Bucket-Sort  Properties and Extensions 1</vt:lpstr>
      <vt:lpstr>Bucket-Sort Properties and Extensions 2</vt:lpstr>
      <vt:lpstr>Lexicographic Sort</vt:lpstr>
      <vt:lpstr>Lexicographic Order</vt:lpstr>
      <vt:lpstr>Lexicographic-Sort 1</vt:lpstr>
      <vt:lpstr>Lexicographic-Sort 2</vt:lpstr>
      <vt:lpstr>Punch-Card Sorting Machine</vt:lpstr>
      <vt:lpstr>Sorting Punched Cards</vt:lpstr>
      <vt:lpstr>Radix-Sort</vt:lpstr>
      <vt:lpstr>Radix-Sort</vt:lpstr>
      <vt:lpstr>Radix-Sort for Binary Numbers</vt:lpstr>
      <vt:lpstr>Example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1143</cp:revision>
  <cp:lastPrinted>2019-05-22T04:11:04Z</cp:lastPrinted>
  <dcterms:created xsi:type="dcterms:W3CDTF">2002-01-21T02:22:10Z</dcterms:created>
  <dcterms:modified xsi:type="dcterms:W3CDTF">2019-11-26T23:48:16Z</dcterms:modified>
</cp:coreProperties>
</file>