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71" r:id="rId3"/>
    <p:sldId id="372" r:id="rId4"/>
    <p:sldId id="391" r:id="rId5"/>
    <p:sldId id="386" r:id="rId6"/>
    <p:sldId id="388" r:id="rId7"/>
    <p:sldId id="389" r:id="rId8"/>
    <p:sldId id="437" r:id="rId9"/>
    <p:sldId id="373" r:id="rId10"/>
    <p:sldId id="375" r:id="rId11"/>
    <p:sldId id="376" r:id="rId12"/>
    <p:sldId id="377" r:id="rId13"/>
    <p:sldId id="378" r:id="rId14"/>
    <p:sldId id="379" r:id="rId15"/>
    <p:sldId id="380" r:id="rId16"/>
    <p:sldId id="384" r:id="rId17"/>
    <p:sldId id="381" r:id="rId18"/>
    <p:sldId id="383" r:id="rId19"/>
    <p:sldId id="385" r:id="rId20"/>
    <p:sldId id="370" r:id="rId2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D051B31-DE43-498F-B90F-19FDF75CEB1B}">
          <p14:sldIdLst>
            <p14:sldId id="256"/>
            <p14:sldId id="371"/>
            <p14:sldId id="372"/>
          </p14:sldIdLst>
        </p14:section>
        <p14:section name="SoringSelection 12.1.2 Array-Based Implmentation of Merge-Sort" id="{27FAEFDE-9CEF-47B3-961A-32141C4CD86C}">
          <p14:sldIdLst>
            <p14:sldId id="391"/>
            <p14:sldId id="386"/>
            <p14:sldId id="388"/>
            <p14:sldId id="389"/>
            <p14:sldId id="437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1"/>
            <p14:sldId id="383"/>
            <p14:sldId id="385"/>
          </p14:sldIdLst>
        </p14:section>
        <p14:section name="SortingSelection 12.1.3 Running Time Merge-sort" id="{E8D9C432-780C-48EB-8FF3-86AB272161C7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33B74BBF-9B9C-6045-8216-C14BFE81DBB9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E9C38A97-3167-9B42-AC80-595514F47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E6B0F3E-7071-2F49-8511-3C2CE5A38E90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AD3742EA-3D67-4743-8787-3A986789D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985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858204-BA92-7449-B7F4-79558AA2D933}" type="datetime8">
              <a:rPr lang="en-US" sz="1400"/>
              <a:pPr eaLnBrk="1" hangingPunct="1"/>
              <a:t>11/26/2019 2:41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96CE75-4C09-DD49-BC10-D708DDE3345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72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E3B06B-FD3B-AD4C-9963-53934580A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33F03C7-98B3-4E48-A9B3-5AA3F94D22A5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81D25-00C9-C541-AF43-A4A877C4A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5BF9D2F-520E-734D-AF00-165C3B143B5E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FC4911-1404-CE49-B6E3-27D093E2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BD461E8-B105-0A48-81F9-089D07107521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251A7C-F68C-A94F-B63B-6E70A9D0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CDFAF82-D7E2-A542-B7F7-7FA92C058C56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976E0-2321-DF40-B2E1-03C02E1D3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DEB594-F561-9242-BDEA-911924ECF24E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EC5F6-2F19-864B-B625-90AD1DAF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B170976-44B9-F247-A4C5-93607A4A98EF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209EE-2B7E-9845-963A-531D7E1B3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A6C645D-AEBC-4448-8DAC-5968A00D9AF7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F5C284-3A6F-4243-893C-937E57BA3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CA0D11A-711A-A94A-A23F-9587FE0256AB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149498-24A0-C244-98E5-03D12319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BBEF2A1-480A-D441-B1BC-05E7B015D05B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C2F52C-73C7-B448-992E-57966D759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AD163287-5B37-1846-85C3-6C9597799E43}" type="datetime8">
              <a:rPr lang="en-US"/>
              <a:pPr>
                <a:defRPr/>
              </a:pPr>
              <a:t>11/26/2019 2:41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1A23B0-EC73-F545-A6F6-EBCB040C0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3E8D538C-D619-0041-9AB6-3F51893D0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930D35-DCFF-8149-A6BF-3272553CDCEA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 Sort</a:t>
            </a:r>
          </a:p>
        </p:txBody>
      </p:sp>
      <p:grpSp>
        <p:nvGrpSpPr>
          <p:cNvPr id="15364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15365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9  4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15366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15367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15368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5369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70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5371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5372" name="AutoShape 390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391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392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93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394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395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7A9EE-3964-7A4F-8085-CD7FE77105A7}"/>
              </a:ext>
            </a:extLst>
          </p:cNvPr>
          <p:cNvSpPr txBox="1"/>
          <p:nvPr/>
        </p:nvSpPr>
        <p:spPr>
          <a:xfrm>
            <a:off x="1219200" y="3429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527F44-54A8-2844-93BF-4F6839ABAC1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Partition</a:t>
            </a:r>
          </a:p>
        </p:txBody>
      </p:sp>
      <p:cxnSp>
        <p:nvCxnSpPr>
          <p:cNvPr id="21509" name="AutoShape 4"/>
          <p:cNvCxnSpPr>
            <a:cxnSpLocks noChangeShapeType="1"/>
            <a:stCxn id="21535" idx="0"/>
            <a:endCxn id="21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36" idx="0"/>
            <a:endCxn id="2153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7" idx="0"/>
            <a:endCxn id="2153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9" idx="0"/>
            <a:endCxn id="2153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35" idx="2"/>
            <a:endCxn id="2152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36" idx="2"/>
            <a:endCxn id="2153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515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21539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21540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21516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1535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1536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1537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1538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1517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152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152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152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153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153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153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153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1518" name="AutoShape 27"/>
          <p:cNvCxnSpPr>
            <a:cxnSpLocks noChangeShapeType="1"/>
            <a:stCxn id="21537" idx="0"/>
            <a:endCxn id="21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28"/>
          <p:cNvCxnSpPr>
            <a:cxnSpLocks noChangeShapeType="1"/>
            <a:stCxn id="21538" idx="0"/>
            <a:endCxn id="21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9"/>
          <p:cNvCxnSpPr>
            <a:cxnSpLocks noChangeShapeType="1"/>
            <a:stCxn id="21531" idx="0"/>
            <a:endCxn id="2153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30"/>
          <p:cNvCxnSpPr>
            <a:cxnSpLocks noChangeShapeType="1"/>
            <a:stCxn id="21533" idx="0"/>
            <a:endCxn id="2153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31"/>
          <p:cNvCxnSpPr>
            <a:cxnSpLocks noChangeShapeType="1"/>
            <a:stCxn id="21537" idx="2"/>
            <a:endCxn id="2153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stCxn id="21538" idx="2"/>
            <a:endCxn id="2153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25" name="AutoShape 34"/>
          <p:cNvCxnSpPr>
            <a:cxnSpLocks noChangeShapeType="1"/>
            <a:stCxn id="21539" idx="0"/>
            <a:endCxn id="2152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35"/>
          <p:cNvCxnSpPr>
            <a:cxnSpLocks noChangeShapeType="1"/>
            <a:stCxn id="21540" idx="0"/>
            <a:endCxn id="2152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88714A-0A89-5A4B-B7A9-A472C33FBD8E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2533" name="AutoShape 4"/>
          <p:cNvCxnSpPr>
            <a:cxnSpLocks noChangeShapeType="1"/>
            <a:stCxn id="22561" idx="0"/>
            <a:endCxn id="22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62" idx="0"/>
            <a:endCxn id="22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53" idx="0"/>
            <a:endCxn id="225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55" idx="0"/>
            <a:endCxn id="2256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61" idx="2"/>
            <a:endCxn id="2255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62" idx="2"/>
            <a:endCxn id="2255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2561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22562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2563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2564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2254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255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255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255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255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255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255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255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256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2543" name="AutoShape 27"/>
          <p:cNvCxnSpPr>
            <a:cxnSpLocks noChangeShapeType="1"/>
            <a:stCxn id="2256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8"/>
          <p:cNvCxnSpPr>
            <a:cxnSpLocks noChangeShapeType="1"/>
            <a:stCxn id="2256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29"/>
          <p:cNvCxnSpPr>
            <a:cxnSpLocks noChangeShapeType="1"/>
            <a:stCxn id="22557" idx="0"/>
            <a:endCxn id="225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30"/>
          <p:cNvCxnSpPr>
            <a:cxnSpLocks noChangeShapeType="1"/>
            <a:stCxn id="22559" idx="0"/>
            <a:endCxn id="225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1"/>
          <p:cNvCxnSpPr>
            <a:cxnSpLocks noChangeShapeType="1"/>
            <a:stCxn id="22563" idx="2"/>
            <a:endCxn id="2255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32"/>
          <p:cNvCxnSpPr>
            <a:cxnSpLocks noChangeShapeType="1"/>
            <a:stCxn id="22564" idx="2"/>
            <a:endCxn id="2256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9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2550" name="AutoShape 34"/>
          <p:cNvCxnSpPr>
            <a:cxnSpLocks noChangeShapeType="1"/>
            <a:stCxn id="22539" idx="0"/>
            <a:endCxn id="2254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35"/>
          <p:cNvCxnSpPr>
            <a:cxnSpLocks noChangeShapeType="1"/>
            <a:stCxn id="22540" idx="0"/>
            <a:endCxn id="2254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2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2CDE86-929E-294E-B014-8A7A4CADDDA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partition</a:t>
            </a:r>
          </a:p>
        </p:txBody>
      </p:sp>
      <p:cxnSp>
        <p:nvCxnSpPr>
          <p:cNvPr id="23557" name="AutoShape 4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5"/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AutoShape 6"/>
          <p:cNvCxnSpPr>
            <a:cxnSpLocks noChangeShapeType="1"/>
            <a:stCxn id="23580" idx="0"/>
            <a:endCxn id="23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AutoShape 7"/>
          <p:cNvCxnSpPr>
            <a:cxnSpLocks noChangeShapeType="1"/>
            <a:stCxn id="23582" idx="0"/>
            <a:endCxn id="23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8"/>
          <p:cNvCxnSpPr>
            <a:cxnSpLocks noChangeShapeType="1"/>
            <a:stCxn id="23565" idx="2"/>
            <a:endCxn id="2358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"/>
          <p:cNvCxnSpPr>
            <a:cxnSpLocks noChangeShapeType="1"/>
            <a:stCxn id="23566" idx="2"/>
            <a:endCxn id="2358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2358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2358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2358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2358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2358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2358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2358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2358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23570" name="AutoShape 26"/>
          <p:cNvCxnSpPr>
            <a:cxnSpLocks noChangeShapeType="1"/>
            <a:stCxn id="23567" idx="0"/>
            <a:endCxn id="2356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27"/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8"/>
          <p:cNvCxnSpPr>
            <a:cxnSpLocks noChangeShapeType="1"/>
            <a:stCxn id="23584" idx="0"/>
            <a:endCxn id="23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9"/>
          <p:cNvCxnSpPr>
            <a:cxnSpLocks noChangeShapeType="1"/>
            <a:stCxn id="23586" idx="0"/>
            <a:endCxn id="23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30"/>
          <p:cNvCxnSpPr>
            <a:cxnSpLocks noChangeShapeType="1"/>
            <a:stCxn id="23567" idx="2"/>
            <a:endCxn id="2358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31"/>
          <p:cNvCxnSpPr>
            <a:cxnSpLocks noChangeShapeType="1"/>
            <a:stCxn id="23568" idx="2"/>
            <a:endCxn id="2358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6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3577" name="AutoShape 33"/>
          <p:cNvCxnSpPr>
            <a:cxnSpLocks noChangeShapeType="1"/>
            <a:stCxn id="23563" idx="0"/>
            <a:endCxn id="2357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34"/>
          <p:cNvCxnSpPr>
            <a:cxnSpLocks noChangeShapeType="1"/>
            <a:stCxn id="23564" idx="0"/>
            <a:endCxn id="23576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79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CFDABF-21C8-2049-8AB1-AF45BBC9ED42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4581" name="AutoShape 4"/>
          <p:cNvCxnSpPr>
            <a:cxnSpLocks noChangeShapeType="1"/>
            <a:stCxn id="24608" idx="0"/>
            <a:endCxn id="2458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AutoShape 5"/>
          <p:cNvCxnSpPr>
            <a:cxnSpLocks noChangeShapeType="1"/>
            <a:stCxn id="24609" idx="0"/>
            <a:endCxn id="24587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6"/>
          <p:cNvCxnSpPr>
            <a:cxnSpLocks noChangeShapeType="1"/>
            <a:stCxn id="24590" idx="0"/>
            <a:endCxn id="24608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2" idx="0"/>
            <a:endCxn id="2460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608" idx="2"/>
            <a:endCxn id="24591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9"/>
          <p:cNvCxnSpPr>
            <a:cxnSpLocks noChangeShapeType="1"/>
            <a:stCxn id="24609" idx="2"/>
            <a:endCxn id="2459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24589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24608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</a:t>
              </a:r>
              <a:r>
                <a:rPr lang="en-US" sz="1800">
                  <a:solidFill>
                    <a:schemeClr val="accent1"/>
                  </a:solidFill>
                </a:rPr>
                <a:t>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24609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24610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24611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charset="0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24590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4591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24592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4593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4594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4595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4596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4597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4598" name="AutoShape 26"/>
          <p:cNvCxnSpPr>
            <a:cxnSpLocks noChangeShapeType="1"/>
            <a:stCxn id="24610" idx="0"/>
            <a:endCxn id="2458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7"/>
          <p:cNvCxnSpPr>
            <a:cxnSpLocks noChangeShapeType="1"/>
            <a:stCxn id="24611" idx="0"/>
            <a:endCxn id="2458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8"/>
          <p:cNvCxnSpPr>
            <a:cxnSpLocks noChangeShapeType="1"/>
            <a:stCxn id="24594" idx="0"/>
            <a:endCxn id="246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9"/>
          <p:cNvCxnSpPr>
            <a:cxnSpLocks noChangeShapeType="1"/>
            <a:stCxn id="24596" idx="0"/>
            <a:endCxn id="246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30"/>
          <p:cNvCxnSpPr>
            <a:cxnSpLocks noChangeShapeType="1"/>
            <a:stCxn id="24610" idx="2"/>
            <a:endCxn id="2459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31"/>
          <p:cNvCxnSpPr>
            <a:cxnSpLocks noChangeShapeType="1"/>
            <a:stCxn id="24611" idx="2"/>
            <a:endCxn id="2459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0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4605" name="AutoShape 33"/>
          <p:cNvCxnSpPr>
            <a:cxnSpLocks noChangeShapeType="1"/>
            <a:stCxn id="24587" idx="0"/>
            <a:endCxn id="2460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34"/>
          <p:cNvCxnSpPr>
            <a:cxnSpLocks noChangeShapeType="1"/>
            <a:stCxn id="24588" idx="0"/>
            <a:endCxn id="2460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607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3FEAC6E-B154-D04D-A816-7BDFB1B9F764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base case</a:t>
            </a:r>
          </a:p>
        </p:txBody>
      </p:sp>
      <p:cxnSp>
        <p:nvCxnSpPr>
          <p:cNvPr id="25605" name="AutoShape 4"/>
          <p:cNvCxnSpPr>
            <a:cxnSpLocks noChangeShapeType="1"/>
            <a:stCxn id="25613" idx="0"/>
            <a:endCxn id="2561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AutoShape 5"/>
          <p:cNvCxnSpPr>
            <a:cxnSpLocks noChangeShapeType="1"/>
            <a:stCxn id="25614" idx="0"/>
            <a:endCxn id="2561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6"/>
          <p:cNvCxnSpPr>
            <a:cxnSpLocks noChangeShapeType="1"/>
            <a:stCxn id="25617" idx="0"/>
            <a:endCxn id="25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19" idx="0"/>
            <a:endCxn id="25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13" idx="2"/>
            <a:endCxn id="2561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/>
          <p:cNvCxnSpPr>
            <a:cxnSpLocks noChangeShapeType="1"/>
            <a:stCxn id="25614" idx="2"/>
            <a:endCxn id="2562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5617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18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19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5620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5621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5622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5623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5624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5625" name="AutoShape 26"/>
          <p:cNvCxnSpPr>
            <a:cxnSpLocks noChangeShapeType="1"/>
            <a:stCxn id="25615" idx="0"/>
            <a:endCxn id="2561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7"/>
          <p:cNvCxnSpPr>
            <a:cxnSpLocks noChangeShapeType="1"/>
            <a:stCxn id="25616" idx="0"/>
            <a:endCxn id="2561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8"/>
          <p:cNvCxnSpPr>
            <a:cxnSpLocks noChangeShapeType="1"/>
            <a:stCxn id="25621" idx="0"/>
            <a:endCxn id="25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AutoShape 29"/>
          <p:cNvCxnSpPr>
            <a:cxnSpLocks noChangeShapeType="1"/>
            <a:stCxn id="25623" idx="0"/>
            <a:endCxn id="25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30"/>
          <p:cNvCxnSpPr>
            <a:cxnSpLocks noChangeShapeType="1"/>
            <a:stCxn id="25615" idx="2"/>
            <a:endCxn id="2562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31"/>
          <p:cNvCxnSpPr>
            <a:cxnSpLocks noChangeShapeType="1"/>
            <a:stCxn id="25616" idx="2"/>
            <a:endCxn id="2562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31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5632" name="AutoShape 33"/>
          <p:cNvCxnSpPr>
            <a:cxnSpLocks noChangeShapeType="1"/>
            <a:stCxn id="25611" idx="0"/>
            <a:endCxn id="25631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34"/>
          <p:cNvCxnSpPr>
            <a:cxnSpLocks noChangeShapeType="1"/>
            <a:stCxn id="25612" idx="0"/>
            <a:endCxn id="2563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34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B7E741-9173-3B4D-95A2-B8AECFAD38E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6629" name="AutoShape 4"/>
          <p:cNvCxnSpPr>
            <a:cxnSpLocks noChangeShapeType="1"/>
            <a:stCxn id="26637" idx="0"/>
            <a:endCxn id="26635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AutoShape 5"/>
          <p:cNvCxnSpPr>
            <a:cxnSpLocks noChangeShapeType="1"/>
            <a:stCxn id="26638" idx="0"/>
            <a:endCxn id="2663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6"/>
          <p:cNvCxnSpPr>
            <a:cxnSpLocks noChangeShapeType="1"/>
            <a:stCxn id="26641" idx="0"/>
            <a:endCxn id="26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3" idx="0"/>
            <a:endCxn id="26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37" idx="2"/>
            <a:endCxn id="26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/>
          <p:cNvCxnSpPr>
            <a:cxnSpLocks noChangeShapeType="1"/>
            <a:stCxn id="26638" idx="2"/>
            <a:endCxn id="26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6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6649" name="AutoShape 25"/>
          <p:cNvCxnSpPr>
            <a:cxnSpLocks noChangeShapeType="1"/>
            <a:stCxn id="26639" idx="0"/>
            <a:endCxn id="2663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6"/>
          <p:cNvCxnSpPr>
            <a:cxnSpLocks noChangeShapeType="1"/>
            <a:stCxn id="26640" idx="0"/>
            <a:endCxn id="2663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7"/>
          <p:cNvCxnSpPr>
            <a:cxnSpLocks noChangeShapeType="1"/>
            <a:stCxn id="26645" idx="0"/>
            <a:endCxn id="26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8"/>
          <p:cNvCxnSpPr>
            <a:cxnSpLocks noChangeShapeType="1"/>
            <a:stCxn id="26647" idx="0"/>
            <a:endCxn id="26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9"/>
          <p:cNvCxnSpPr>
            <a:cxnSpLocks noChangeShapeType="1"/>
            <a:stCxn id="26639" idx="2"/>
            <a:endCxn id="26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30"/>
          <p:cNvCxnSpPr>
            <a:cxnSpLocks noChangeShapeType="1"/>
            <a:stCxn id="26640" idx="2"/>
            <a:endCxn id="26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6656" name="AutoShape 32"/>
          <p:cNvCxnSpPr>
            <a:cxnSpLocks noChangeShapeType="1"/>
            <a:stCxn id="26635" idx="0"/>
            <a:endCxn id="26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33"/>
          <p:cNvCxnSpPr>
            <a:cxnSpLocks noChangeShapeType="1"/>
            <a:stCxn id="26636" idx="0"/>
            <a:endCxn id="26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090F14-4204-6340-8713-0EE868C09A70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base case, merge</a:t>
            </a:r>
          </a:p>
        </p:txBody>
      </p:sp>
      <p:cxnSp>
        <p:nvCxnSpPr>
          <p:cNvPr id="27653" name="AutoShape 4"/>
          <p:cNvCxnSpPr>
            <a:cxnSpLocks noChangeShapeType="1"/>
            <a:stCxn id="27661" idx="0"/>
            <a:endCxn id="27659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4" name="AutoShape 5"/>
          <p:cNvCxnSpPr>
            <a:cxnSpLocks noChangeShapeType="1"/>
            <a:stCxn id="27662" idx="0"/>
            <a:endCxn id="27659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6"/>
          <p:cNvCxnSpPr>
            <a:cxnSpLocks noChangeShapeType="1"/>
            <a:stCxn id="27665" idx="0"/>
            <a:endCxn id="27661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endCxn id="27662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61" idx="2"/>
            <a:endCxn id="27666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62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7661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766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766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767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7671" name="AutoShape 24"/>
          <p:cNvCxnSpPr>
            <a:cxnSpLocks noChangeShapeType="1"/>
            <a:stCxn id="27663" idx="0"/>
            <a:endCxn id="2766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25"/>
          <p:cNvCxnSpPr>
            <a:cxnSpLocks noChangeShapeType="1"/>
            <a:stCxn id="27664" idx="0"/>
            <a:endCxn id="2766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26"/>
          <p:cNvCxnSpPr>
            <a:cxnSpLocks noChangeShapeType="1"/>
            <a:stCxn id="27667" idx="0"/>
            <a:endCxn id="27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7"/>
          <p:cNvCxnSpPr>
            <a:cxnSpLocks noChangeShapeType="1"/>
            <a:stCxn id="27669" idx="0"/>
            <a:endCxn id="27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8"/>
          <p:cNvCxnSpPr>
            <a:cxnSpLocks noChangeShapeType="1"/>
            <a:stCxn id="27663" idx="2"/>
            <a:endCxn id="2766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9"/>
          <p:cNvCxnSpPr>
            <a:cxnSpLocks noChangeShapeType="1"/>
            <a:stCxn id="27664" idx="2"/>
            <a:endCxn id="2767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7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7678" name="AutoShape 31"/>
          <p:cNvCxnSpPr>
            <a:cxnSpLocks noChangeShapeType="1"/>
            <a:stCxn id="27659" idx="0"/>
            <a:endCxn id="2767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2"/>
          <p:cNvCxnSpPr>
            <a:cxnSpLocks noChangeShapeType="1"/>
            <a:stCxn id="27660" idx="0"/>
            <a:endCxn id="2767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80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7683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1B1CB2-3E1D-B541-B9E4-44A855D0100D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28677" name="AutoShape 4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5"/>
          <p:cNvCxnSpPr>
            <a:cxnSpLocks noChangeShapeType="1"/>
            <a:stCxn id="28686" idx="0"/>
            <a:endCxn id="28683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6"/>
          <p:cNvCxnSpPr>
            <a:cxnSpLocks noChangeShapeType="1"/>
            <a:stCxn id="28689" idx="0"/>
            <a:endCxn id="28685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85" idx="2"/>
            <a:endCxn id="28690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9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868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869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8697" name="AutoShape 25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6"/>
          <p:cNvCxnSpPr>
            <a:cxnSpLocks noChangeShapeType="1"/>
            <a:stCxn id="28688" idx="0"/>
            <a:endCxn id="2868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7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8"/>
          <p:cNvCxnSpPr>
            <a:cxnSpLocks noChangeShapeType="1"/>
            <a:stCxn id="28695" idx="0"/>
            <a:endCxn id="2868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29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30"/>
          <p:cNvCxnSpPr>
            <a:cxnSpLocks noChangeShapeType="1"/>
            <a:stCxn id="28688" idx="2"/>
            <a:endCxn id="286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8704" name="AutoShape 32"/>
          <p:cNvCxnSpPr>
            <a:cxnSpLocks noChangeShapeType="1"/>
            <a:stCxn id="28683" idx="0"/>
            <a:endCxn id="28703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AutoShape 33"/>
          <p:cNvCxnSpPr>
            <a:cxnSpLocks noChangeShapeType="1"/>
            <a:stCxn id="28684" idx="0"/>
            <a:endCxn id="2870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06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9D2B1A-28B3-204B-89F9-91B86EC78626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call, …, merge, merge</a:t>
            </a:r>
          </a:p>
        </p:txBody>
      </p:sp>
      <p:cxnSp>
        <p:nvCxnSpPr>
          <p:cNvPr id="29701" name="AutoShape 4"/>
          <p:cNvCxnSpPr>
            <a:cxnSpLocks noChangeShapeType="1"/>
            <a:stCxn id="29709" idx="0"/>
            <a:endCxn id="29707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5"/>
          <p:cNvCxnSpPr>
            <a:cxnSpLocks noChangeShapeType="1"/>
            <a:stCxn id="29710" idx="0"/>
            <a:endCxn id="29707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6"/>
          <p:cNvCxnSpPr>
            <a:cxnSpLocks noChangeShapeType="1"/>
            <a:stCxn id="29713" idx="0"/>
            <a:endCxn id="29709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5" idx="0"/>
            <a:endCxn id="29710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9" idx="2"/>
            <a:endCxn id="29714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9"/>
          <p:cNvCxnSpPr>
            <a:cxnSpLocks noChangeShapeType="1"/>
            <a:stCxn id="29710" idx="2"/>
            <a:endCxn id="29716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971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971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971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971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9716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9719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9720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721" name="AutoShape 24"/>
          <p:cNvCxnSpPr>
            <a:cxnSpLocks noChangeShapeType="1"/>
            <a:stCxn id="29711" idx="0"/>
            <a:endCxn id="29708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5"/>
          <p:cNvCxnSpPr>
            <a:cxnSpLocks noChangeShapeType="1"/>
            <a:stCxn id="29712" idx="0"/>
            <a:endCxn id="29708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6"/>
          <p:cNvCxnSpPr>
            <a:cxnSpLocks noChangeShapeType="1"/>
            <a:stCxn id="29717" idx="0"/>
            <a:endCxn id="2971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7"/>
          <p:cNvCxnSpPr>
            <a:cxnSpLocks noChangeShapeType="1"/>
            <a:stCxn id="29719" idx="0"/>
            <a:endCxn id="2971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28"/>
          <p:cNvCxnSpPr>
            <a:cxnSpLocks noChangeShapeType="1"/>
            <a:stCxn id="29711" idx="2"/>
            <a:endCxn id="2971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29"/>
          <p:cNvCxnSpPr>
            <a:cxnSpLocks noChangeShapeType="1"/>
            <a:stCxn id="29712" idx="2"/>
            <a:endCxn id="2972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27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chemeClr val="accent1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9728" name="AutoShape 31"/>
          <p:cNvCxnSpPr>
            <a:cxnSpLocks noChangeShapeType="1"/>
            <a:stCxn id="29707" idx="0"/>
            <a:endCxn id="29727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32"/>
          <p:cNvCxnSpPr>
            <a:cxnSpLocks noChangeShapeType="1"/>
            <a:stCxn id="29708" idx="0"/>
            <a:endCxn id="29727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30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F7E1FE-DEA4-CC42-869A-1D3667477E22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Execution Example (cont.)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</a:t>
            </a:r>
          </a:p>
        </p:txBody>
      </p:sp>
      <p:cxnSp>
        <p:nvCxnSpPr>
          <p:cNvPr id="30725" name="AutoShape 4"/>
          <p:cNvCxnSpPr>
            <a:cxnSpLocks noChangeShapeType="1"/>
            <a:stCxn id="30733" idx="0"/>
            <a:endCxn id="30731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5"/>
          <p:cNvCxnSpPr>
            <a:cxnSpLocks noChangeShapeType="1"/>
            <a:stCxn id="30734" idx="0"/>
            <a:endCxn id="30731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6"/>
          <p:cNvCxnSpPr>
            <a:cxnSpLocks noChangeShapeType="1"/>
            <a:stCxn id="30737" idx="0"/>
            <a:endCxn id="3073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8" name="AutoShape 7"/>
          <p:cNvCxnSpPr>
            <a:cxnSpLocks noChangeShapeType="1"/>
            <a:stCxn id="30739" idx="0"/>
            <a:endCxn id="3073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AutoShape 8"/>
          <p:cNvCxnSpPr>
            <a:cxnSpLocks noChangeShapeType="1"/>
            <a:stCxn id="30733" idx="2"/>
            <a:endCxn id="3073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/>
          <p:cNvCxnSpPr>
            <a:cxnSpLocks noChangeShapeType="1"/>
            <a:stCxn id="30734" idx="2"/>
            <a:endCxn id="3074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 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9  4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2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30734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30735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30737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0739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0741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0742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0743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0745" name="AutoShape 24"/>
          <p:cNvCxnSpPr>
            <a:cxnSpLocks noChangeShapeType="1"/>
            <a:stCxn id="30735" idx="0"/>
            <a:endCxn id="3073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AutoShape 25"/>
          <p:cNvCxnSpPr>
            <a:cxnSpLocks noChangeShapeType="1"/>
            <a:stCxn id="30736" idx="0"/>
            <a:endCxn id="3073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26"/>
          <p:cNvCxnSpPr>
            <a:cxnSpLocks noChangeShapeType="1"/>
            <a:stCxn id="30741" idx="0"/>
            <a:endCxn id="3073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AutoShape 27"/>
          <p:cNvCxnSpPr>
            <a:cxnSpLocks noChangeShapeType="1"/>
            <a:stCxn id="30743" idx="0"/>
            <a:endCxn id="3073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8"/>
          <p:cNvCxnSpPr>
            <a:cxnSpLocks noChangeShapeType="1"/>
            <a:stCxn id="30735" idx="2"/>
            <a:endCxn id="3074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29"/>
          <p:cNvCxnSpPr>
            <a:cxnSpLocks noChangeShapeType="1"/>
            <a:stCxn id="30736" idx="2"/>
            <a:endCxn id="3074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51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7  2  9  4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 sz="1800"/>
              <a:t> 3  8  6  1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 sz="1800"/>
              <a:t>  </a:t>
            </a:r>
            <a:r>
              <a:rPr 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30752" name="AutoShape 31"/>
          <p:cNvCxnSpPr>
            <a:cxnSpLocks noChangeShapeType="1"/>
            <a:stCxn id="30731" idx="0"/>
            <a:endCxn id="30751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32"/>
          <p:cNvCxnSpPr>
            <a:cxnSpLocks noChangeShapeType="1"/>
            <a:stCxn id="30732" idx="0"/>
            <a:endCxn id="30751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54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648B4F-3079-E941-8451-2EEAAFC52225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00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1800">
                <a:latin typeface="Tahoma" charset="0"/>
              </a:rPr>
              <a:t>: divide the input data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>
                <a:latin typeface="Tahoma" charset="0"/>
              </a:rPr>
              <a:t> in two disjoint subsets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1800">
                <a:latin typeface="Tahoma" charset="0"/>
              </a:rPr>
              <a:t>: solve the subproblems associated with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1800">
                <a:latin typeface="Tahoma" charset="0"/>
              </a:rPr>
              <a:t>: combine the solutions for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1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and </a:t>
            </a:r>
            <a:r>
              <a:rPr lang="en-US" sz="1800" b="1" i="1">
                <a:latin typeface="Times New Roman" charset="0"/>
              </a:rPr>
              <a:t>S</a:t>
            </a:r>
            <a:r>
              <a:rPr lang="en-US" sz="1800" baseline="-25000">
                <a:latin typeface="Times New Roman" charset="0"/>
              </a:rPr>
              <a:t>2</a:t>
            </a:r>
            <a:r>
              <a:rPr lang="en-US" sz="1800">
                <a:latin typeface="Tahoma" charset="0"/>
              </a:rPr>
              <a:t> into a solution for </a:t>
            </a:r>
            <a:r>
              <a:rPr lang="en-US" sz="1800" b="1" i="1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base case for the recursion are subproblems of size 0 or 1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752600"/>
            <a:ext cx="3657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Merge-sort</a:t>
            </a:r>
            <a:r>
              <a:rPr lang="en-US" sz="2000">
                <a:latin typeface="Tahoma" charset="0"/>
              </a:rPr>
              <a:t> is a sorting algorithm based on the divide-and-conquer paradigm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It has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 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Unlike heap-sort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It does not use an auxiliary priority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It accesses data in a sequential manner (suitable to sort data on a disk)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79697F-65D8-CA46-BA47-7D8978AF77E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Summary of Sorting Algorithms</a:t>
            </a:r>
          </a:p>
        </p:txBody>
      </p:sp>
      <p:graphicFrame>
        <p:nvGraphicFramePr>
          <p:cNvPr id="144608" name="Group 1248"/>
          <p:cNvGraphicFramePr>
            <a:graphicFrameLocks noGrp="1"/>
          </p:cNvGraphicFramePr>
          <p:nvPr/>
        </p:nvGraphicFramePr>
        <p:xfrm>
          <a:off x="857250" y="1628775"/>
          <a:ext cx="7543800" cy="4688498"/>
        </p:xfrm>
        <a:graphic>
          <a:graphicData uri="http://schemas.openxmlformats.org/drawingml/2006/table">
            <a:tbl>
              <a:tblPr/>
              <a:tblGrid>
                <a:gridCol w="20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Notes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selection-sort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insertion-sort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slow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small data sets (&lt; 1K)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heap-sort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in-place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large data sets (1K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ahoma" charset="0"/>
                        </a:rPr>
                        <a:t>—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merge-sort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fast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sequential data access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charset="0"/>
                        <a:buChar char="§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for huge data sets (&gt; 1M)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F576D6-2CA6-AC48-A7E4-E26D1F4A0AB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Merge-sort on an input sequence </a:t>
            </a:r>
            <a:r>
              <a:rPr lang="en-US" sz="2400" b="1" i="1">
                <a:latin typeface="Times New Roman" charset="0"/>
              </a:rPr>
              <a:t>S</a:t>
            </a:r>
            <a:r>
              <a:rPr lang="en-US" sz="2400">
                <a:latin typeface="Tahoma" charset="0"/>
              </a:rPr>
              <a:t>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>
                <a:latin typeface="Tahoma" charset="0"/>
              </a:rPr>
              <a:t>: partition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into two sequences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of about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Recur</a:t>
            </a:r>
            <a:r>
              <a:rPr lang="en-US" sz="2000">
                <a:latin typeface="Tahoma" charset="0"/>
              </a:rPr>
              <a:t>: recursively sort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>
                <a:latin typeface="Tahoma" charset="0"/>
              </a:rPr>
              <a:t>: merge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1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 baseline="-25000">
                <a:latin typeface="Times New Roman" charset="0"/>
              </a:rPr>
              <a:t>2 </a:t>
            </a:r>
            <a:r>
              <a:rPr lang="en-US" sz="200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1676400"/>
            <a:ext cx="4038600" cy="3300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9B81FE-4C2C-264E-8842-A04F002DC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Array-Based Implementation of Merge-Sort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9926413-DA71-8F4D-9E4F-52F6536D7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12.1.2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AF4EA-7C0A-BB4B-9786-8083F57A15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A66C6-6371-B944-B87C-7601CFE58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251A7C-F68C-A94F-B63B-6E70A9D0EA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D3AE05-15BA-A749-9C18-AC2676ED64B6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Merging Two Sorted Sequences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289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conquer step of merge-sort consists of merging two sorted sequences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r>
              <a:rPr lang="en-US" sz="2000">
                <a:latin typeface="Tahoma" charset="0"/>
              </a:rPr>
              <a:t> into a sorted sequence </a:t>
            </a:r>
            <a:r>
              <a:rPr lang="en-US" sz="2000" b="1" i="1">
                <a:latin typeface="Times New Roman" charset="0"/>
              </a:rPr>
              <a:t>S </a:t>
            </a:r>
            <a:r>
              <a:rPr lang="en-US" sz="2000">
                <a:latin typeface="Tahoma" charset="0"/>
              </a:rPr>
              <a:t>containing the union of the elements of </a:t>
            </a:r>
            <a:r>
              <a:rPr lang="en-US" sz="2000" b="1" i="1">
                <a:latin typeface="Times New Roman" charset="0"/>
              </a:rPr>
              <a:t>A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 b="1" i="1">
                <a:latin typeface="Times New Roman" charset="0"/>
              </a:rPr>
              <a:t>B</a:t>
            </a: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Merging two sorted sequences, each with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Symbol" charset="0"/>
              </a:rPr>
              <a:t>/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>
                <a:latin typeface="Tahoma" charset="0"/>
              </a:rPr>
              <a:t> elements and implemented by means of a doubly linked list,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886200" y="1587500"/>
            <a:ext cx="4876800" cy="4624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merge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A, B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sequences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and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with</a:t>
            </a:r>
            <a:br>
              <a:rPr lang="en-US" sz="180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/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2 elements each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sorted sequence of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 </a:t>
            </a:r>
            <a:r>
              <a:rPr lang="en-US" sz="2000">
                <a:latin typeface="Symbol" charset="0"/>
                <a:sym typeface="Symbol" charset="0"/>
              </a:rPr>
              <a:t>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B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800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empty sequence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  </a:t>
            </a:r>
            <a:r>
              <a:rPr lang="en-US" sz="2000" b="1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1800">
                <a:latin typeface="Symbol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18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.element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&lt;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.element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A.first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B.isEmpty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B.remove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B.first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Java Merge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4B5CDA-C915-FC44-BDB9-6FAAF74D9DC3}" type="slidenum">
              <a:rPr lang="en-US" sz="1400"/>
              <a:pPr eaLnBrk="1" hangingPunct="1"/>
              <a:t>6</a:t>
            </a:fld>
            <a:endParaRPr lang="en-US" sz="1400"/>
          </a:p>
        </p:txBody>
      </p:sp>
      <p:pic>
        <p:nvPicPr>
          <p:cNvPr id="45061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62463"/>
            <a:ext cx="7162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832558" cy="2551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Java Merge-Sort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823185-E8DA-9345-B4FB-CBFB2A03888A}" type="slidenum">
              <a:rPr lang="en-US" sz="1400"/>
              <a:pPr eaLnBrk="1" hangingPunct="1"/>
              <a:t>7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962006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86888"/>
            <a:ext cx="8001000" cy="1143000"/>
          </a:xfrm>
        </p:spPr>
        <p:txBody>
          <a:bodyPr/>
          <a:lstStyle/>
          <a:p>
            <a:r>
              <a:rPr lang="en-US" sz="3600" dirty="0"/>
              <a:t>Merge-Sort Example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9767"/>
            <a:ext cx="767648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dsaj.sorting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MergeSort.java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731D8D87-E40A-5E42-ACF8-0B28D5D0C7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A1CC-8BA6-444E-B7CE-01667198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43200"/>
            <a:ext cx="4495800" cy="26162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390E66D-7D6A-6A4A-8276-70C98ED1CBA3}"/>
              </a:ext>
            </a:extLst>
          </p:cNvPr>
          <p:cNvSpPr/>
          <p:nvPr/>
        </p:nvSpPr>
        <p:spPr bwMode="auto">
          <a:xfrm flipH="1">
            <a:off x="7334250" y="4220932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972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Merge 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732006-F29D-604C-A2CF-BB4C5955DCB8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Merge-Sort Tree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An execution of merge-sort is depicted by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each node represents a recursive call of merge-sort and stores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unsorted sequence before the execution and its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sorted sequence at the end of the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root is the initial call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leaves are calls on subsequences of size 0 or 1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743200" y="3810000"/>
            <a:ext cx="3657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7  2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9  4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981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2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029200" y="4724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sz="1800" b="1">
                <a:solidFill>
                  <a:schemeClr val="tx2"/>
                </a:solidFill>
                <a:latin typeface="Symbol" charset="0"/>
                <a:sym typeface="Symbol" charset="0"/>
              </a:rPr>
              <a:t></a:t>
            </a:r>
            <a:r>
              <a:rPr lang="en-US"/>
              <a:t> 4 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 </a:t>
            </a:r>
            <a:r>
              <a:rPr lang="en-US">
                <a:solidFill>
                  <a:schemeClr val="tx2"/>
                </a:solidFill>
              </a:rPr>
              <a:t>4  9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1866900" y="5638800"/>
            <a:ext cx="10287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7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276600" y="563880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4905375" y="5638800"/>
            <a:ext cx="1009650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9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6324600" y="5638800"/>
            <a:ext cx="981075" cy="6096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4 </a:t>
            </a:r>
            <a:r>
              <a:rPr lang="en-US" b="1">
                <a:solidFill>
                  <a:srgbClr val="000000"/>
                </a:solidFill>
                <a:sym typeface="Symbol" charset="0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20492" name="AutoShape 11"/>
          <p:cNvCxnSpPr>
            <a:cxnSpLocks noChangeShapeType="1"/>
            <a:stCxn id="20486" idx="0"/>
            <a:endCxn id="20485" idx="2"/>
          </p:cNvCxnSpPr>
          <p:nvPr/>
        </p:nvCxnSpPr>
        <p:spPr bwMode="auto">
          <a:xfrm flipV="1">
            <a:off x="3048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0"/>
            <a:endCxn id="20485" idx="2"/>
          </p:cNvCxnSpPr>
          <p:nvPr/>
        </p:nvCxnSpPr>
        <p:spPr bwMode="auto">
          <a:xfrm flipH="1" flipV="1">
            <a:off x="4572000" y="4429125"/>
            <a:ext cx="15240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8" idx="0"/>
            <a:endCxn id="20486" idx="2"/>
          </p:cNvCxnSpPr>
          <p:nvPr/>
        </p:nvCxnSpPr>
        <p:spPr bwMode="auto">
          <a:xfrm flipV="1">
            <a:off x="2381250" y="5343525"/>
            <a:ext cx="66675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4"/>
          <p:cNvCxnSpPr>
            <a:cxnSpLocks noChangeShapeType="1"/>
            <a:stCxn id="20490" idx="0"/>
            <a:endCxn id="20487" idx="2"/>
          </p:cNvCxnSpPr>
          <p:nvPr/>
        </p:nvCxnSpPr>
        <p:spPr bwMode="auto">
          <a:xfrm flipV="1">
            <a:off x="5410200" y="5343525"/>
            <a:ext cx="6858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5"/>
          <p:cNvCxnSpPr>
            <a:cxnSpLocks noChangeShapeType="1"/>
            <a:stCxn id="20486" idx="2"/>
            <a:endCxn id="20489" idx="0"/>
          </p:cNvCxnSpPr>
          <p:nvPr/>
        </p:nvCxnSpPr>
        <p:spPr bwMode="auto">
          <a:xfrm>
            <a:off x="3048000" y="5343525"/>
            <a:ext cx="72390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6"/>
          <p:cNvCxnSpPr>
            <a:cxnSpLocks noChangeShapeType="1"/>
            <a:stCxn id="20487" idx="2"/>
            <a:endCxn id="20491" idx="0"/>
          </p:cNvCxnSpPr>
          <p:nvPr/>
        </p:nvCxnSpPr>
        <p:spPr bwMode="auto">
          <a:xfrm>
            <a:off x="6096000" y="5343525"/>
            <a:ext cx="71913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6959</TotalTime>
  <Words>1455</Words>
  <Application>Microsoft Office PowerPoint</Application>
  <PresentationFormat>On-screen Show (4:3)</PresentationFormat>
  <Paragraphs>310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Courier</vt:lpstr>
      <vt:lpstr>Symbol</vt:lpstr>
      <vt:lpstr>Tahoma</vt:lpstr>
      <vt:lpstr>Times New Roman</vt:lpstr>
      <vt:lpstr>Wingdings</vt:lpstr>
      <vt:lpstr>Blueprint</vt:lpstr>
      <vt:lpstr>Merge Sort</vt:lpstr>
      <vt:lpstr>Divide-and-Conquer</vt:lpstr>
      <vt:lpstr>Merge-Sort</vt:lpstr>
      <vt:lpstr>Array-Based Implementation of Merge-Sort</vt:lpstr>
      <vt:lpstr>Merging Two Sorted Sequences</vt:lpstr>
      <vt:lpstr>Java Merge Implementation</vt:lpstr>
      <vt:lpstr>Java Merge-Sort Implementation</vt:lpstr>
      <vt:lpstr>Merge-Sort Example in Java</vt:lpstr>
      <vt:lpstr>Merge-Sort Tree</vt:lpstr>
      <vt:lpstr>Execution Example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Execution Example (cont.)</vt:lpstr>
      <vt:lpstr>Summary of Sorting Algorithms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967</cp:revision>
  <cp:lastPrinted>2019-05-20T03:10:29Z</cp:lastPrinted>
  <dcterms:created xsi:type="dcterms:W3CDTF">2002-01-21T02:22:10Z</dcterms:created>
  <dcterms:modified xsi:type="dcterms:W3CDTF">2019-11-26T22:56:08Z</dcterms:modified>
</cp:coreProperties>
</file>