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6" r:id="rId2"/>
    <p:sldId id="371" r:id="rId3"/>
    <p:sldId id="391" r:id="rId4"/>
    <p:sldId id="399" r:id="rId5"/>
    <p:sldId id="437" r:id="rId6"/>
    <p:sldId id="439" r:id="rId7"/>
    <p:sldId id="393" r:id="rId8"/>
    <p:sldId id="375" r:id="rId9"/>
    <p:sldId id="376" r:id="rId10"/>
    <p:sldId id="377" r:id="rId11"/>
    <p:sldId id="378" r:id="rId12"/>
    <p:sldId id="379" r:id="rId13"/>
    <p:sldId id="380" r:id="rId14"/>
    <p:sldId id="384" r:id="rId15"/>
    <p:sldId id="438" r:id="rId16"/>
    <p:sldId id="387" r:id="rId17"/>
    <p:sldId id="395" r:id="rId18"/>
    <p:sldId id="370" r:id="rId19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E3F3166-EB22-3E47-81B4-BCD9ECD7FCD3}">
          <p14:sldIdLst>
            <p14:sldId id="256"/>
            <p14:sldId id="371"/>
            <p14:sldId id="391"/>
            <p14:sldId id="399"/>
            <p14:sldId id="437"/>
          </p14:sldIdLst>
        </p14:section>
        <p14:section name="SortingSelection 12.2.x Quick-Sort Example" id="{92D80F7D-102A-454D-95E7-B9FB33AA22DF}">
          <p14:sldIdLst>
            <p14:sldId id="439"/>
            <p14:sldId id="393"/>
            <p14:sldId id="375"/>
            <p14:sldId id="376"/>
            <p14:sldId id="377"/>
            <p14:sldId id="378"/>
            <p14:sldId id="379"/>
            <p14:sldId id="380"/>
            <p14:sldId id="384"/>
          </p14:sldIdLst>
        </p14:section>
        <p14:section name="SortingSelection 12.2 Running Time" id="{92E21325-B624-9146-9061-E7FD26C3DA35}">
          <p14:sldIdLst>
            <p14:sldId id="438"/>
            <p14:sldId id="387"/>
            <p14:sldId id="395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fld id="{4D942C10-91E0-4C45-A50A-ED6276849EA7}" type="datetime8">
              <a:rPr lang="en-US"/>
              <a:pPr>
                <a:defRPr/>
              </a:pPr>
              <a:t>11/26/2019 2:56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fld id="{8F67FEC9-A31D-3748-9661-78FABDA2E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01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fld id="{4C0665A2-E0E6-6841-AFEC-506C851B53D6}" type="datetime8">
              <a:rPr lang="en-US"/>
              <a:pPr>
                <a:defRPr/>
              </a:pPr>
              <a:t>11/26/2019 2:56 PM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fld id="{173E3280-B9D9-D249-9E58-432F5FBAA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2242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Quick-Sort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48A6532-584D-0840-BB3F-0D71E329C702}" type="datetime8">
              <a:rPr lang="en-US" sz="1300"/>
              <a:pPr eaLnBrk="1" hangingPunct="1"/>
              <a:t>11/26/2019 2:56 PM</a:t>
            </a:fld>
            <a:endParaRPr lang="en-US" sz="13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9493CF4-25D8-334F-A260-9FF099A9A5D6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72"/>
          <p:cNvSpPr txBox="1">
            <a:spLocks noChangeArrowheads="1"/>
          </p:cNvSpPr>
          <p:nvPr userDrawn="1"/>
        </p:nvSpPr>
        <p:spPr bwMode="auto">
          <a:xfrm>
            <a:off x="1031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cs typeface="+mn-cs"/>
              </a:rPr>
              <a:t>© 2014 Goodrich, </a:t>
            </a:r>
            <a:r>
              <a:rPr lang="en-US" sz="1400" dirty="0" err="1">
                <a:cs typeface="+mn-cs"/>
              </a:rPr>
              <a:t>Tamassia</a:t>
            </a:r>
            <a:r>
              <a:rPr lang="en-US" sz="1400" dirty="0">
                <a:cs typeface="+mn-cs"/>
              </a:rPr>
              <a:t>, </a:t>
            </a:r>
            <a:r>
              <a:rPr lang="en-US" sz="1400" dirty="0" err="1">
                <a:cs typeface="+mn-cs"/>
              </a:rPr>
              <a:t>Goldwasser</a:t>
            </a:r>
            <a:endParaRPr lang="en-US" sz="1400" dirty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07245-832C-3549-BFCF-68A7A55A7F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3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A147E7B-8F86-234E-853A-AE6D8725D1BF}" type="datetime8">
              <a:rPr lang="en-US"/>
              <a:pPr>
                <a:defRPr/>
              </a:pPr>
              <a:t>11/26/2019 2:56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8B9E7-1C33-C149-BD4C-73AA329C92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EAF71C50-CC92-704B-8B00-6CD98C960BB5}" type="datetime8">
              <a:rPr lang="en-US"/>
              <a:pPr>
                <a:defRPr/>
              </a:pPr>
              <a:t>11/26/2019 2:56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B9C63-89F6-6C43-B890-139834322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E00D7327-00F3-4546-803D-541A175FD2FD}" type="datetime8">
              <a:rPr lang="en-US"/>
              <a:pPr>
                <a:defRPr/>
              </a:pPr>
              <a:t>11/26/2019 2:56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8D063-FF14-F341-A122-38D55948A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8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3719377-B924-7C41-84CF-A3008C44C9A0}" type="datetime8">
              <a:rPr lang="en-US"/>
              <a:pPr>
                <a:defRPr/>
              </a:pPr>
              <a:t>11/26/2019 2:56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D826D-851F-4D41-91BB-FEBB2E74E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9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37453779-152B-DD46-B535-554AD9F679E7}" type="datetime8">
              <a:rPr lang="en-US"/>
              <a:pPr>
                <a:defRPr/>
              </a:pPr>
              <a:t>11/26/2019 2:56 PM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3DC23-B427-2549-8256-65207EC91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0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05E69C7C-8DC7-9440-810C-F20471B886D8}" type="datetime8">
              <a:rPr lang="en-US"/>
              <a:pPr>
                <a:defRPr/>
              </a:pPr>
              <a:t>11/26/2019 2:56 PM</a:t>
            </a:fld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FD78D-AD31-864E-A814-F543F29B59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6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72B8A76D-C5C3-744B-8865-13FDC75E96E6}" type="datetime8">
              <a:rPr lang="en-US"/>
              <a:pPr>
                <a:defRPr/>
              </a:pPr>
              <a:t>11/26/2019 2:56 PM</a:t>
            </a:fld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08CFB-C057-8D4F-81FC-267DEDF98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6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62A4B22-12F9-C040-8F1D-016C6ED2711C}" type="datetime8">
              <a:rPr lang="en-US"/>
              <a:pPr>
                <a:defRPr/>
              </a:pPr>
              <a:t>11/26/2019 2:56 PM</a:t>
            </a:fld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260AF-401D-154D-9D2E-1F847210AA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2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8C1ADB2-6361-E241-B1C8-9BF8125A15AB}" type="datetime8">
              <a:rPr lang="en-US"/>
              <a:pPr>
                <a:defRPr/>
              </a:pPr>
              <a:t>11/26/2019 2:56 PM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59F37-23B8-6B40-BDE2-DEA8E9910A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1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F78BD1DC-F71D-004D-9E50-33E2ED22F3F0}" type="datetime8">
              <a:rPr lang="en-US"/>
              <a:pPr>
                <a:defRPr/>
              </a:pPr>
              <a:t>11/26/2019 2:56 PM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5DCF3-4730-9B43-A55C-C59B02A4F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5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 w 43195"/>
                  <a:gd name="T1" fmla="*/ 0 h 43200"/>
                  <a:gd name="T2" fmla="*/ 0 w 43195"/>
                  <a:gd name="T3" fmla="*/ 1 h 43200"/>
                  <a:gd name="T4" fmla="*/ 1 w 43195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1084846C-F42F-4F48-9DAB-4C65AAB82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1031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cs typeface="+mn-cs"/>
              </a:rPr>
              <a:t>© 2014 Goodrich, </a:t>
            </a:r>
            <a:r>
              <a:rPr lang="en-US" sz="1400" dirty="0" err="1">
                <a:cs typeface="+mn-cs"/>
              </a:rPr>
              <a:t>Tamassia</a:t>
            </a:r>
            <a:r>
              <a:rPr lang="en-US" sz="1400" dirty="0">
                <a:cs typeface="+mn-cs"/>
              </a:rPr>
              <a:t>, </a:t>
            </a:r>
            <a:r>
              <a:rPr lang="en-US" sz="1400" dirty="0" err="1">
                <a:cs typeface="+mn-cs"/>
              </a:rPr>
              <a:t>Goldwasser</a:t>
            </a:r>
            <a:endParaRPr lang="en-US" sz="1400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49BB5D9-B023-1B45-9A5C-C5AEB4F4F86A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Quick-Sort</a:t>
            </a:r>
          </a:p>
        </p:txBody>
      </p:sp>
      <p:grpSp>
        <p:nvGrpSpPr>
          <p:cNvPr id="15364" name="Group 410"/>
          <p:cNvGrpSpPr>
            <a:grpSpLocks/>
          </p:cNvGrpSpPr>
          <p:nvPr/>
        </p:nvGrpSpPr>
        <p:grpSpPr bwMode="auto">
          <a:xfrm>
            <a:off x="3200400" y="3340100"/>
            <a:ext cx="4600575" cy="1933575"/>
            <a:chOff x="1176" y="2496"/>
            <a:chExt cx="3426" cy="1440"/>
          </a:xfrm>
        </p:grpSpPr>
        <p:sp>
          <p:nvSpPr>
            <p:cNvPr id="15365" name="AutoShape 397"/>
            <p:cNvSpPr>
              <a:spLocks noChangeArrowheads="1"/>
            </p:cNvSpPr>
            <p:nvPr/>
          </p:nvSpPr>
          <p:spPr bwMode="auto">
            <a:xfrm>
              <a:off x="1528" y="2496"/>
              <a:ext cx="268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7  4  9  </a:t>
              </a:r>
              <a:r>
                <a:rPr lang="en-US" sz="1800" u="sng">
                  <a:solidFill>
                    <a:srgbClr val="000000"/>
                  </a:solidFill>
                </a:rPr>
                <a:t>6</a:t>
              </a:r>
              <a:r>
                <a:rPr lang="en-US" sz="1800"/>
                <a:t>  2 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 </a:t>
              </a:r>
              <a:r>
                <a:rPr lang="en-US" sz="1800">
                  <a:solidFill>
                    <a:schemeClr val="tx2"/>
                  </a:solidFill>
                </a:rPr>
                <a:t>2  4  </a:t>
              </a:r>
              <a:r>
                <a:rPr lang="en-US" sz="1800" u="sng">
                  <a:solidFill>
                    <a:srgbClr val="000000"/>
                  </a:solidFill>
                </a:rPr>
                <a:t>6</a:t>
              </a:r>
              <a:r>
                <a:rPr lang="en-US" sz="1800">
                  <a:solidFill>
                    <a:schemeClr val="tx2"/>
                  </a:solidFill>
                </a:rPr>
                <a:t>  7  9</a:t>
              </a:r>
            </a:p>
          </p:txBody>
        </p:sp>
        <p:sp>
          <p:nvSpPr>
            <p:cNvPr id="15366" name="AutoShape 398"/>
            <p:cNvSpPr>
              <a:spLocks noChangeArrowheads="1"/>
            </p:cNvSpPr>
            <p:nvPr/>
          </p:nvSpPr>
          <p:spPr bwMode="auto">
            <a:xfrm>
              <a:off x="1248" y="3072"/>
              <a:ext cx="134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u="sng">
                  <a:solidFill>
                    <a:srgbClr val="000000"/>
                  </a:solidFill>
                </a:rPr>
                <a:t>4</a:t>
              </a:r>
              <a:r>
                <a:rPr lang="en-US" sz="1800"/>
                <a:t>  2 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 </a:t>
              </a:r>
              <a:r>
                <a:rPr lang="en-US" sz="1800">
                  <a:solidFill>
                    <a:schemeClr val="tx2"/>
                  </a:solidFill>
                </a:rPr>
                <a:t>2  </a:t>
              </a:r>
              <a:r>
                <a:rPr lang="en-US" sz="1800" u="sng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5367" name="AutoShape 399"/>
            <p:cNvSpPr>
              <a:spLocks noChangeArrowheads="1"/>
            </p:cNvSpPr>
            <p:nvPr/>
          </p:nvSpPr>
          <p:spPr bwMode="auto">
            <a:xfrm>
              <a:off x="3168" y="3072"/>
              <a:ext cx="134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u="sng">
                  <a:solidFill>
                    <a:srgbClr val="000000"/>
                  </a:solidFill>
                </a:rPr>
                <a:t>7</a:t>
              </a:r>
              <a:r>
                <a:rPr lang="en-US" sz="1800"/>
                <a:t>  9 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 </a:t>
              </a:r>
              <a:r>
                <a:rPr lang="en-US" sz="1800" u="sng">
                  <a:solidFill>
                    <a:srgbClr val="000000"/>
                  </a:solidFill>
                </a:rPr>
                <a:t>7</a:t>
              </a:r>
              <a:r>
                <a:rPr lang="en-US" sz="1800">
                  <a:solidFill>
                    <a:schemeClr val="tx2"/>
                  </a:solidFill>
                </a:rPr>
                <a:t>  9</a:t>
              </a:r>
            </a:p>
          </p:txBody>
        </p:sp>
        <p:sp>
          <p:nvSpPr>
            <p:cNvPr id="15368" name="AutoShape 400"/>
            <p:cNvSpPr>
              <a:spLocks noChangeArrowheads="1"/>
            </p:cNvSpPr>
            <p:nvPr/>
          </p:nvSpPr>
          <p:spPr bwMode="auto">
            <a:xfrm>
              <a:off x="1176" y="3648"/>
              <a:ext cx="648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2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5369" name="AutoShape 401"/>
            <p:cNvSpPr>
              <a:spLocks noChangeArrowheads="1"/>
            </p:cNvSpPr>
            <p:nvPr/>
          </p:nvSpPr>
          <p:spPr bwMode="auto">
            <a:xfrm>
              <a:off x="2064" y="3648"/>
              <a:ext cx="6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5370" name="AutoShape 402"/>
            <p:cNvSpPr>
              <a:spLocks noChangeArrowheads="1"/>
            </p:cNvSpPr>
            <p:nvPr/>
          </p:nvSpPr>
          <p:spPr bwMode="auto">
            <a:xfrm>
              <a:off x="3090" y="3648"/>
              <a:ext cx="636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5371" name="AutoShape 403"/>
            <p:cNvSpPr>
              <a:spLocks noChangeArrowheads="1"/>
            </p:cNvSpPr>
            <p:nvPr/>
          </p:nvSpPr>
          <p:spPr bwMode="auto">
            <a:xfrm>
              <a:off x="3984" y="3648"/>
              <a:ext cx="618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9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9</a:t>
              </a:r>
            </a:p>
          </p:txBody>
        </p:sp>
        <p:cxnSp>
          <p:nvCxnSpPr>
            <p:cNvPr id="15372" name="AutoShape 404"/>
            <p:cNvCxnSpPr>
              <a:cxnSpLocks noChangeShapeType="1"/>
              <a:stCxn id="15366" idx="0"/>
              <a:endCxn id="15365" idx="2"/>
            </p:cNvCxnSpPr>
            <p:nvPr/>
          </p:nvCxnSpPr>
          <p:spPr bwMode="auto">
            <a:xfrm flipV="1">
              <a:off x="1920" y="2790"/>
              <a:ext cx="952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3" name="AutoShape 405"/>
            <p:cNvCxnSpPr>
              <a:cxnSpLocks noChangeShapeType="1"/>
              <a:stCxn id="15367" idx="0"/>
              <a:endCxn id="15365" idx="2"/>
            </p:cNvCxnSpPr>
            <p:nvPr/>
          </p:nvCxnSpPr>
          <p:spPr bwMode="auto">
            <a:xfrm flipH="1" flipV="1">
              <a:off x="2872" y="2790"/>
              <a:ext cx="968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4" name="AutoShape 406"/>
            <p:cNvCxnSpPr>
              <a:cxnSpLocks noChangeShapeType="1"/>
              <a:stCxn id="15368" idx="0"/>
              <a:endCxn id="15366" idx="2"/>
            </p:cNvCxnSpPr>
            <p:nvPr/>
          </p:nvCxnSpPr>
          <p:spPr bwMode="auto">
            <a:xfrm flipV="1">
              <a:off x="1500" y="3366"/>
              <a:ext cx="420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5" name="AutoShape 407"/>
            <p:cNvCxnSpPr>
              <a:cxnSpLocks noChangeShapeType="1"/>
              <a:stCxn id="15370" idx="0"/>
              <a:endCxn id="15367" idx="2"/>
            </p:cNvCxnSpPr>
            <p:nvPr/>
          </p:nvCxnSpPr>
          <p:spPr bwMode="auto">
            <a:xfrm flipV="1">
              <a:off x="3408" y="3366"/>
              <a:ext cx="432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6" name="AutoShape 408"/>
            <p:cNvCxnSpPr>
              <a:cxnSpLocks noChangeShapeType="1"/>
              <a:stCxn id="15366" idx="2"/>
              <a:endCxn id="15369" idx="0"/>
            </p:cNvCxnSpPr>
            <p:nvPr/>
          </p:nvCxnSpPr>
          <p:spPr bwMode="auto">
            <a:xfrm>
              <a:off x="1920" y="3366"/>
              <a:ext cx="456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7" name="AutoShape 409"/>
            <p:cNvCxnSpPr>
              <a:cxnSpLocks noChangeShapeType="1"/>
              <a:stCxn id="15367" idx="2"/>
              <a:endCxn id="15371" idx="0"/>
            </p:cNvCxnSpPr>
            <p:nvPr/>
          </p:nvCxnSpPr>
          <p:spPr bwMode="auto">
            <a:xfrm>
              <a:off x="3840" y="3366"/>
              <a:ext cx="453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9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 </a:t>
            </a:r>
            <a:r>
              <a:rPr lang="en-US" sz="1800" dirty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edition</a:t>
            </a:r>
            <a:r>
              <a:rPr lang="en-US" sz="1800" dirty="0"/>
              <a:t>, by M. T. Goodrich, R. Tamassia, and M. H. Goldwasser, Wiley, 2014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F396C-09DA-A94E-978F-207BBC4FF3AD}"/>
              </a:ext>
            </a:extLst>
          </p:cNvPr>
          <p:cNvSpPr txBox="1"/>
          <p:nvPr/>
        </p:nvSpPr>
        <p:spPr>
          <a:xfrm>
            <a:off x="1447800" y="33401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24158B2-DBC0-6248-83E1-EEB9C92ADA80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Partition, recursive call, base case</a:t>
            </a:r>
          </a:p>
        </p:txBody>
      </p:sp>
      <p:cxnSp>
        <p:nvCxnSpPr>
          <p:cNvPr id="23557" name="AutoShape 4"/>
          <p:cNvCxnSpPr>
            <a:cxnSpLocks noChangeShapeType="1"/>
            <a:stCxn id="23562" idx="0"/>
            <a:endCxn id="23561" idx="2"/>
          </p:cNvCxnSpPr>
          <p:nvPr/>
        </p:nvCxnSpPr>
        <p:spPr bwMode="auto">
          <a:xfrm flipV="1">
            <a:off x="1524000" y="4054475"/>
            <a:ext cx="98107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58" name="AutoShape 5"/>
          <p:cNvCxnSpPr>
            <a:cxnSpLocks noChangeShapeType="1"/>
            <a:stCxn id="23563" idx="0"/>
            <a:endCxn id="23561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59" name="AutoShape 7"/>
          <p:cNvCxnSpPr>
            <a:cxnSpLocks noChangeShapeType="1"/>
            <a:stCxn id="23564" idx="0"/>
            <a:endCxn id="23563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60" name="AutoShape 9"/>
          <p:cNvCxnSpPr>
            <a:cxnSpLocks noChangeShapeType="1"/>
            <a:stCxn id="23563" idx="2"/>
            <a:endCxn id="23565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61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</a:t>
            </a:r>
            <a:r>
              <a:rPr lang="en-US" sz="1800">
                <a:solidFill>
                  <a:schemeClr val="accent1"/>
                </a:solidFill>
              </a:rPr>
              <a:t>  2  4  7  </a:t>
            </a:r>
          </a:p>
        </p:txBody>
      </p:sp>
      <p:sp>
        <p:nvSpPr>
          <p:cNvPr id="23562" name="AutoShape 13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3563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3564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3565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3566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3567" name="AutoShape 33"/>
          <p:cNvCxnSpPr>
            <a:cxnSpLocks noChangeShapeType="1"/>
            <a:stCxn id="23561" idx="0"/>
            <a:endCxn id="23566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68" name="AutoShape 34"/>
          <p:cNvCxnSpPr>
            <a:cxnSpLocks noChangeShapeType="1"/>
            <a:stCxn id="23570" idx="0"/>
            <a:endCxn id="23566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69" name="Line 35"/>
          <p:cNvSpPr>
            <a:spLocks noChangeShapeType="1"/>
          </p:cNvSpPr>
          <p:nvPr/>
        </p:nvSpPr>
        <p:spPr bwMode="auto">
          <a:xfrm flipH="1">
            <a:off x="1219200" y="4191000"/>
            <a:ext cx="533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3571" name="AutoShape 37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3572" name="AutoShape 38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3573" name="AutoShape 39"/>
          <p:cNvCxnSpPr>
            <a:cxnSpLocks noChangeShapeType="1"/>
            <a:stCxn id="23571" idx="0"/>
            <a:endCxn id="23570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4" name="AutoShape 40"/>
          <p:cNvCxnSpPr>
            <a:cxnSpLocks noChangeShapeType="1"/>
            <a:stCxn id="23572" idx="0"/>
            <a:endCxn id="23570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2494D8A-03CB-5044-AB2A-A846780BC5F7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…, base case, join</a:t>
            </a:r>
          </a:p>
        </p:txBody>
      </p:sp>
      <p:sp>
        <p:nvSpPr>
          <p:cNvPr id="24581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4582" name="AutoShape 22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4583" name="AutoShape 23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4584" name="AutoShape 26"/>
          <p:cNvCxnSpPr>
            <a:cxnSpLocks noChangeShapeType="1"/>
            <a:stCxn id="24582" idx="0"/>
            <a:endCxn id="24581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85" name="AutoShape 27"/>
          <p:cNvCxnSpPr>
            <a:cxnSpLocks noChangeShapeType="1"/>
            <a:stCxn id="24583" idx="0"/>
            <a:endCxn id="24581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586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4587" name="AutoShape 33"/>
          <p:cNvCxnSpPr>
            <a:cxnSpLocks noChangeShapeType="1"/>
            <a:stCxn id="24593" idx="0"/>
            <a:endCxn id="24586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88" name="AutoShape 34"/>
          <p:cNvCxnSpPr>
            <a:cxnSpLocks noChangeShapeType="1"/>
            <a:stCxn id="24581" idx="0"/>
            <a:endCxn id="24586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89" name="AutoShape 36"/>
          <p:cNvCxnSpPr>
            <a:cxnSpLocks noChangeShapeType="1"/>
            <a:stCxn id="24594" idx="0"/>
            <a:endCxn id="24593" idx="2"/>
          </p:cNvCxnSpPr>
          <p:nvPr/>
        </p:nvCxnSpPr>
        <p:spPr bwMode="auto">
          <a:xfrm flipV="1">
            <a:off x="1524000" y="4064000"/>
            <a:ext cx="981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0" name="AutoShape 37"/>
          <p:cNvCxnSpPr>
            <a:cxnSpLocks noChangeShapeType="1"/>
            <a:stCxn id="24595" idx="0"/>
            <a:endCxn id="24593" idx="2"/>
          </p:cNvCxnSpPr>
          <p:nvPr/>
        </p:nvCxnSpPr>
        <p:spPr bwMode="auto">
          <a:xfrm flipH="1" flipV="1">
            <a:off x="2505075" y="4064000"/>
            <a:ext cx="106680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1" name="AutoShape 38"/>
          <p:cNvCxnSpPr>
            <a:cxnSpLocks noChangeShapeType="1"/>
            <a:stCxn id="24596" idx="0"/>
            <a:endCxn id="24595" idx="2"/>
          </p:cNvCxnSpPr>
          <p:nvPr/>
        </p:nvCxnSpPr>
        <p:spPr bwMode="auto">
          <a:xfrm flipV="1">
            <a:off x="3092450" y="5081588"/>
            <a:ext cx="4794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2" name="AutoShape 39"/>
          <p:cNvCxnSpPr>
            <a:cxnSpLocks noChangeShapeType="1"/>
            <a:stCxn id="24595" idx="2"/>
            <a:endCxn id="24597" idx="0"/>
          </p:cNvCxnSpPr>
          <p:nvPr/>
        </p:nvCxnSpPr>
        <p:spPr bwMode="auto">
          <a:xfrm>
            <a:off x="3571875" y="5081588"/>
            <a:ext cx="5048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593" name="AutoShape 4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4594" name="AutoShape 41"/>
          <p:cNvSpPr>
            <a:spLocks noChangeArrowheads="1"/>
          </p:cNvSpPr>
          <p:nvPr/>
        </p:nvSpPr>
        <p:spPr bwMode="auto">
          <a:xfrm>
            <a:off x="1066800" y="4645025"/>
            <a:ext cx="914400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4595" name="AutoShape 42"/>
          <p:cNvSpPr>
            <a:spLocks noChangeArrowheads="1"/>
          </p:cNvSpPr>
          <p:nvPr/>
        </p:nvSpPr>
        <p:spPr bwMode="auto">
          <a:xfrm>
            <a:off x="2824163" y="4645025"/>
            <a:ext cx="1495425" cy="427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4596" name="AutoShape 43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4597" name="AutoShape 44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4598" name="Line 46"/>
          <p:cNvSpPr>
            <a:spLocks noChangeShapeType="1"/>
          </p:cNvSpPr>
          <p:nvPr/>
        </p:nvSpPr>
        <p:spPr bwMode="auto">
          <a:xfrm flipH="1">
            <a:off x="11430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Line 47"/>
          <p:cNvSpPr>
            <a:spLocks noChangeShapeType="1"/>
          </p:cNvSpPr>
          <p:nvPr/>
        </p:nvSpPr>
        <p:spPr bwMode="auto">
          <a:xfrm>
            <a:off x="3276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9BCF54D-88EA-5545-942C-8B129BA4C5B4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pivot selection</a:t>
            </a:r>
          </a:p>
        </p:txBody>
      </p:sp>
      <p:sp>
        <p:nvSpPr>
          <p:cNvPr id="25605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7  9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>
                <a:solidFill>
                  <a:schemeClr val="accent1"/>
                </a:solidFill>
              </a:rPr>
              <a:t>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5606" name="AutoShape 40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5607" name="AutoShape 43"/>
          <p:cNvCxnSpPr>
            <a:cxnSpLocks noChangeShapeType="1"/>
            <a:stCxn id="25606" idx="0"/>
            <a:endCxn id="25605" idx="2"/>
          </p:cNvCxnSpPr>
          <p:nvPr/>
        </p:nvCxnSpPr>
        <p:spPr bwMode="auto">
          <a:xfrm flipV="1">
            <a:off x="5834063" y="4064000"/>
            <a:ext cx="1090612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08" name="AutoShape 44"/>
          <p:cNvCxnSpPr>
            <a:cxnSpLocks noChangeShapeType="1"/>
            <a:stCxn id="25622" idx="0"/>
            <a:endCxn id="25605" idx="2"/>
          </p:cNvCxnSpPr>
          <p:nvPr/>
        </p:nvCxnSpPr>
        <p:spPr bwMode="auto">
          <a:xfrm flipH="1" flipV="1">
            <a:off x="6924675" y="4064000"/>
            <a:ext cx="1042988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09" name="AutoShape 49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5610" name="AutoShape 50"/>
          <p:cNvCxnSpPr>
            <a:cxnSpLocks noChangeShapeType="1"/>
            <a:stCxn id="25616" idx="0"/>
            <a:endCxn id="25609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1" name="AutoShape 51"/>
          <p:cNvCxnSpPr>
            <a:cxnSpLocks noChangeShapeType="1"/>
            <a:stCxn id="25605" idx="0"/>
            <a:endCxn id="25609" idx="2"/>
          </p:cNvCxnSpPr>
          <p:nvPr/>
        </p:nvCxnSpPr>
        <p:spPr bwMode="auto">
          <a:xfrm flipH="1" flipV="1">
            <a:off x="4724400" y="3030538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2" name="AutoShape 52"/>
          <p:cNvCxnSpPr>
            <a:cxnSpLocks noChangeShapeType="1"/>
            <a:stCxn id="25617" idx="0"/>
            <a:endCxn id="25616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3" name="AutoShape 53"/>
          <p:cNvCxnSpPr>
            <a:cxnSpLocks noChangeShapeType="1"/>
            <a:stCxn id="25618" idx="0"/>
            <a:endCxn id="25616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4" name="AutoShape 54"/>
          <p:cNvCxnSpPr>
            <a:cxnSpLocks noChangeShapeType="1"/>
            <a:stCxn id="25619" idx="0"/>
            <a:endCxn id="25618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5" name="AutoShape 55"/>
          <p:cNvCxnSpPr>
            <a:cxnSpLocks noChangeShapeType="1"/>
            <a:stCxn id="25618" idx="2"/>
            <a:endCxn id="25620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16" name="AutoShape 56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5617" name="AutoShape 57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5618" name="AutoShape 58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5619" name="AutoShape 5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5620" name="AutoShape 6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5621" name="Line 63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AutoShape 64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E8497F9-DB7C-A641-B603-628C2CD9F453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Partition, …, recursive call, base case</a:t>
            </a:r>
          </a:p>
        </p:txBody>
      </p:sp>
      <p:sp>
        <p:nvSpPr>
          <p:cNvPr id="26629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7  9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>
                <a:solidFill>
                  <a:schemeClr val="accent1"/>
                </a:solidFill>
              </a:rPr>
              <a:t>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6630" name="AutoShape 37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6631" name="AutoShape 38"/>
          <p:cNvCxnSpPr>
            <a:cxnSpLocks noChangeShapeType="1"/>
            <a:stCxn id="26630" idx="0"/>
            <a:endCxn id="26629" idx="2"/>
          </p:cNvCxnSpPr>
          <p:nvPr/>
        </p:nvCxnSpPr>
        <p:spPr bwMode="auto">
          <a:xfrm flipV="1">
            <a:off x="5834063" y="4054475"/>
            <a:ext cx="10906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2" name="AutoShape 39"/>
          <p:cNvCxnSpPr>
            <a:cxnSpLocks noChangeShapeType="1"/>
            <a:stCxn id="26646" idx="0"/>
            <a:endCxn id="26629" idx="2"/>
          </p:cNvCxnSpPr>
          <p:nvPr/>
        </p:nvCxnSpPr>
        <p:spPr bwMode="auto">
          <a:xfrm flipH="1" flipV="1">
            <a:off x="6924675" y="4054475"/>
            <a:ext cx="1042988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33" name="AutoShape 4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6634" name="AutoShape 41"/>
          <p:cNvCxnSpPr>
            <a:cxnSpLocks noChangeShapeType="1"/>
            <a:stCxn id="26640" idx="0"/>
            <a:endCxn id="26633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5" name="AutoShape 42"/>
          <p:cNvCxnSpPr>
            <a:cxnSpLocks noChangeShapeType="1"/>
            <a:stCxn id="26629" idx="0"/>
            <a:endCxn id="26633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6" name="AutoShape 43"/>
          <p:cNvCxnSpPr>
            <a:cxnSpLocks noChangeShapeType="1"/>
            <a:stCxn id="26641" idx="0"/>
            <a:endCxn id="26640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7" name="AutoShape 44"/>
          <p:cNvCxnSpPr>
            <a:cxnSpLocks noChangeShapeType="1"/>
            <a:stCxn id="26642" idx="0"/>
            <a:endCxn id="26640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8" name="AutoShape 45"/>
          <p:cNvCxnSpPr>
            <a:cxnSpLocks noChangeShapeType="1"/>
            <a:stCxn id="26643" idx="0"/>
            <a:endCxn id="26642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9" name="AutoShape 46"/>
          <p:cNvCxnSpPr>
            <a:cxnSpLocks noChangeShapeType="1"/>
            <a:stCxn id="26642" idx="2"/>
            <a:endCxn id="26644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40" name="AutoShape 47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6641" name="AutoShape 48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6642" name="AutoShape 49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6643" name="AutoShape 5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6644" name="AutoShape 5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6645" name="Line 52"/>
          <p:cNvSpPr>
            <a:spLocks noChangeShapeType="1"/>
          </p:cNvSpPr>
          <p:nvPr/>
        </p:nvSpPr>
        <p:spPr bwMode="auto">
          <a:xfrm rot="793333">
            <a:off x="7467600" y="4191000"/>
            <a:ext cx="6858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AutoShape 53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F8D88D4-D359-D14F-AE14-001E0FCABFC7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Join, join</a:t>
            </a:r>
          </a:p>
        </p:txBody>
      </p:sp>
      <p:sp>
        <p:nvSpPr>
          <p:cNvPr id="27653" name="AutoShape 35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rgbClr val="000000"/>
                </a:solidFill>
              </a:rPr>
              <a:t>7</a:t>
            </a:r>
            <a:r>
              <a:rPr lang="en-US" sz="1800"/>
              <a:t>  9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</a:t>
            </a:r>
            <a:r>
              <a:rPr lang="en-US" sz="1800">
                <a:solidFill>
                  <a:srgbClr val="000000"/>
                </a:solidFill>
              </a:rPr>
              <a:t>7</a:t>
            </a:r>
            <a:r>
              <a:rPr lang="en-US" sz="1800"/>
              <a:t>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/>
              <a:t> 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7654" name="AutoShape 36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7655" name="AutoShape 37"/>
          <p:cNvCxnSpPr>
            <a:cxnSpLocks noChangeShapeType="1"/>
            <a:stCxn id="27654" idx="0"/>
            <a:endCxn id="27653" idx="2"/>
          </p:cNvCxnSpPr>
          <p:nvPr/>
        </p:nvCxnSpPr>
        <p:spPr bwMode="auto">
          <a:xfrm flipV="1">
            <a:off x="5834063" y="4054475"/>
            <a:ext cx="10906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56" name="AutoShape 38"/>
          <p:cNvCxnSpPr>
            <a:cxnSpLocks noChangeShapeType="1"/>
            <a:stCxn id="27669" idx="0"/>
            <a:endCxn id="27653" idx="2"/>
          </p:cNvCxnSpPr>
          <p:nvPr/>
        </p:nvCxnSpPr>
        <p:spPr bwMode="auto">
          <a:xfrm flipH="1" flipV="1">
            <a:off x="6924675" y="4054475"/>
            <a:ext cx="1042988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657" name="AutoShape 39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/>
              <a:t> </a:t>
            </a:r>
            <a:r>
              <a:rPr lang="en-US" sz="1800">
                <a:solidFill>
                  <a:schemeClr val="tx2"/>
                </a:solidFill>
              </a:rPr>
              <a:t>1  2  3  4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7  7  9</a:t>
            </a:r>
          </a:p>
        </p:txBody>
      </p:sp>
      <p:cxnSp>
        <p:nvCxnSpPr>
          <p:cNvPr id="27658" name="AutoShape 40"/>
          <p:cNvCxnSpPr>
            <a:cxnSpLocks noChangeShapeType="1"/>
            <a:stCxn id="27664" idx="0"/>
            <a:endCxn id="27657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59" name="AutoShape 41"/>
          <p:cNvCxnSpPr>
            <a:cxnSpLocks noChangeShapeType="1"/>
            <a:stCxn id="27653" idx="0"/>
            <a:endCxn id="27657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60" name="AutoShape 42"/>
          <p:cNvCxnSpPr>
            <a:cxnSpLocks noChangeShapeType="1"/>
            <a:stCxn id="27665" idx="0"/>
            <a:endCxn id="27664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61" name="AutoShape 43"/>
          <p:cNvCxnSpPr>
            <a:cxnSpLocks noChangeShapeType="1"/>
            <a:stCxn id="27666" idx="0"/>
            <a:endCxn id="27664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62" name="AutoShape 44"/>
          <p:cNvCxnSpPr>
            <a:cxnSpLocks noChangeShapeType="1"/>
            <a:stCxn id="27667" idx="0"/>
            <a:endCxn id="27666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63" name="AutoShape 45"/>
          <p:cNvCxnSpPr>
            <a:cxnSpLocks noChangeShapeType="1"/>
            <a:stCxn id="27666" idx="2"/>
            <a:endCxn id="27668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664" name="AutoShape 46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7665" name="AutoShape 47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7666" name="AutoShape 48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7667" name="AutoShape 4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7668" name="AutoShape 5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7669" name="AutoShape 52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7670" name="Line 53"/>
          <p:cNvSpPr>
            <a:spLocks noChangeShapeType="1"/>
          </p:cNvSpPr>
          <p:nvPr/>
        </p:nvSpPr>
        <p:spPr bwMode="auto">
          <a:xfrm flipH="1">
            <a:off x="27432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Line 54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D582DE4-C4C3-4344-9C14-82E272D19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Quick-Sort Running Time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F136B8A-E673-F34B-A302-0EC6F711D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12.2.x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A5270-0743-E140-BE23-19C2632194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9C24B-F961-B649-9A0E-FEA665A2ED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38D063-FF14-F341-A122-38D55948A44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97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E5C3B1D-C3B5-BC44-A4A7-30719CD8F0AF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Worst-case Running Time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01000" cy="22860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The worst case for quick-sort occurs when the pivot is the unique minimum or maximum element</a:t>
            </a:r>
          </a:p>
          <a:p>
            <a:pPr eaLnBrk="1" hangingPunct="1"/>
            <a:r>
              <a:rPr lang="en-US" sz="2000">
                <a:latin typeface="Tahoma" charset="0"/>
              </a:rPr>
              <a:t>One of </a:t>
            </a:r>
            <a:r>
              <a:rPr lang="en-US" sz="2000" b="1" i="1">
                <a:latin typeface="Times New Roman" charset="0"/>
              </a:rPr>
              <a:t>L</a:t>
            </a:r>
            <a:r>
              <a:rPr lang="en-US" sz="2000">
                <a:latin typeface="Tahoma" charset="0"/>
              </a:rPr>
              <a:t> and </a:t>
            </a:r>
            <a:r>
              <a:rPr lang="en-US" sz="2000" b="1" i="1">
                <a:latin typeface="Times New Roman" charset="0"/>
              </a:rPr>
              <a:t>G</a:t>
            </a:r>
            <a:r>
              <a:rPr lang="en-US" sz="2000">
                <a:latin typeface="Tahoma" charset="0"/>
              </a:rPr>
              <a:t> has size </a:t>
            </a:r>
            <a:r>
              <a:rPr lang="en-US" sz="2000" b="1" i="1">
                <a:latin typeface="Times New Roman" charset="0"/>
              </a:rPr>
              <a:t>n </a:t>
            </a:r>
            <a:r>
              <a:rPr lang="en-US" sz="2000">
                <a:latin typeface="Symbol" charset="0"/>
              </a:rPr>
              <a:t>- </a:t>
            </a:r>
            <a:r>
              <a:rPr lang="en-US" sz="2000">
                <a:latin typeface="Times New Roman" charset="0"/>
              </a:rPr>
              <a:t>1 </a:t>
            </a:r>
            <a:r>
              <a:rPr lang="en-US" sz="2000">
                <a:latin typeface="Tahoma" charset="0"/>
              </a:rPr>
              <a:t>and the other has size </a:t>
            </a:r>
            <a:r>
              <a:rPr lang="en-US" sz="2000">
                <a:latin typeface="Times New Roman" charset="0"/>
              </a:rPr>
              <a:t>0</a:t>
            </a:r>
          </a:p>
          <a:p>
            <a:pPr eaLnBrk="1" hangingPunct="1"/>
            <a:r>
              <a:rPr lang="en-US" sz="2000">
                <a:latin typeface="Tahoma" charset="0"/>
              </a:rPr>
              <a:t>The running time is proportional to the sum</a:t>
            </a:r>
          </a:p>
          <a:p>
            <a:pPr algn="ctr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  <a:sym typeface="Symbol" charset="0"/>
              </a:rPr>
              <a:t>n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Symbol" charset="0"/>
                <a:sym typeface="Symbol" charset="0"/>
              </a:rPr>
              <a:t>+</a:t>
            </a:r>
            <a:r>
              <a:rPr lang="en-US" sz="2000">
                <a:latin typeface="Times New Roman" charset="0"/>
                <a:sym typeface="Symbol" charset="0"/>
              </a:rPr>
              <a:t> (</a:t>
            </a:r>
            <a:r>
              <a:rPr lang="en-US" sz="2000" b="1" i="1">
                <a:latin typeface="Times New Roman" charset="0"/>
                <a:sym typeface="Symbol" charset="0"/>
              </a:rPr>
              <a:t>n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Symbol" charset="0"/>
                <a:sym typeface="Symbol" charset="0"/>
              </a:rPr>
              <a:t>-</a:t>
            </a:r>
            <a:r>
              <a:rPr lang="en-US" sz="2000">
                <a:latin typeface="Times New Roman" charset="0"/>
                <a:sym typeface="Symbol" charset="0"/>
              </a:rPr>
              <a:t> 1) </a:t>
            </a:r>
            <a:r>
              <a:rPr lang="en-US" sz="2000">
                <a:latin typeface="Symbol" charset="0"/>
                <a:sym typeface="Symbol" charset="0"/>
              </a:rPr>
              <a:t>+ </a:t>
            </a:r>
            <a:r>
              <a:rPr lang="en-US" sz="2000">
                <a:latin typeface="Times New Roman" charset="0"/>
                <a:sym typeface="Symbol" charset="0"/>
              </a:rPr>
              <a:t>… </a:t>
            </a:r>
            <a:r>
              <a:rPr lang="en-US" sz="2000">
                <a:latin typeface="Symbol" charset="0"/>
                <a:sym typeface="Symbol" charset="0"/>
              </a:rPr>
              <a:t>+</a:t>
            </a:r>
            <a:r>
              <a:rPr lang="en-US" sz="2000">
                <a:latin typeface="Times New Roman" charset="0"/>
                <a:sym typeface="Symbol" charset="0"/>
              </a:rPr>
              <a:t> 2 </a:t>
            </a:r>
            <a:r>
              <a:rPr lang="en-US" sz="2000">
                <a:latin typeface="Symbol" charset="0"/>
                <a:sym typeface="Symbol" charset="0"/>
              </a:rPr>
              <a:t>+ 1</a:t>
            </a:r>
            <a:endParaRPr lang="en-US" sz="2000">
              <a:latin typeface="Tahoma" charset="0"/>
            </a:endParaRPr>
          </a:p>
          <a:p>
            <a:pPr eaLnBrk="1" hangingPunct="1"/>
            <a:r>
              <a:rPr lang="en-US" sz="2000">
                <a:latin typeface="Tahoma" charset="0"/>
              </a:rPr>
              <a:t>Thus, the worst-case running time of quick-sort is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 baseline="30000">
                <a:latin typeface="Times New Roman" charset="0"/>
              </a:rPr>
              <a:t>2</a:t>
            </a:r>
            <a:r>
              <a:rPr lang="en-US" sz="2000">
                <a:latin typeface="Times New Roman" charset="0"/>
              </a:rPr>
              <a:t>)</a:t>
            </a:r>
          </a:p>
        </p:txBody>
      </p:sp>
      <p:sp>
        <p:nvSpPr>
          <p:cNvPr id="28677" name="AutoShape 11"/>
          <p:cNvSpPr>
            <a:spLocks noChangeArrowheads="1"/>
          </p:cNvSpPr>
          <p:nvPr/>
        </p:nvSpPr>
        <p:spPr bwMode="auto">
          <a:xfrm>
            <a:off x="5992813" y="4791075"/>
            <a:ext cx="1304925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8678" name="AutoShape 16"/>
          <p:cNvSpPr>
            <a:spLocks noChangeArrowheads="1"/>
          </p:cNvSpPr>
          <p:nvPr/>
        </p:nvSpPr>
        <p:spPr bwMode="auto">
          <a:xfrm>
            <a:off x="7340600" y="5600700"/>
            <a:ext cx="762000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8679" name="AutoShape 20"/>
          <p:cNvSpPr>
            <a:spLocks noChangeArrowheads="1"/>
          </p:cNvSpPr>
          <p:nvPr/>
        </p:nvSpPr>
        <p:spPr bwMode="auto">
          <a:xfrm>
            <a:off x="4191000" y="4791075"/>
            <a:ext cx="360363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28680" name="AutoShape 23"/>
          <p:cNvSpPr>
            <a:spLocks noChangeArrowheads="1"/>
          </p:cNvSpPr>
          <p:nvPr/>
        </p:nvSpPr>
        <p:spPr bwMode="auto">
          <a:xfrm>
            <a:off x="5943600" y="5327650"/>
            <a:ext cx="352425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28681" name="AutoShape 24"/>
          <p:cNvSpPr>
            <a:spLocks noChangeArrowheads="1"/>
          </p:cNvSpPr>
          <p:nvPr/>
        </p:nvSpPr>
        <p:spPr bwMode="auto">
          <a:xfrm>
            <a:off x="7297738" y="6107113"/>
            <a:ext cx="358775" cy="21748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28682" name="AutoShape 25"/>
          <p:cNvSpPr>
            <a:spLocks noChangeArrowheads="1"/>
          </p:cNvSpPr>
          <p:nvPr/>
        </p:nvSpPr>
        <p:spPr bwMode="auto">
          <a:xfrm>
            <a:off x="7802563" y="6107113"/>
            <a:ext cx="350837" cy="21748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cxnSp>
        <p:nvCxnSpPr>
          <p:cNvPr id="28683" name="AutoShape 26"/>
          <p:cNvCxnSpPr>
            <a:cxnSpLocks noChangeShapeType="1"/>
            <a:stCxn id="28680" idx="0"/>
            <a:endCxn id="28677" idx="2"/>
          </p:cNvCxnSpPr>
          <p:nvPr/>
        </p:nvCxnSpPr>
        <p:spPr bwMode="auto">
          <a:xfrm flipV="1">
            <a:off x="6119813" y="5008563"/>
            <a:ext cx="525462" cy="3190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4" name="AutoShape 27"/>
          <p:cNvCxnSpPr>
            <a:cxnSpLocks noChangeShapeType="1"/>
            <a:endCxn id="28677" idx="2"/>
          </p:cNvCxnSpPr>
          <p:nvPr/>
        </p:nvCxnSpPr>
        <p:spPr bwMode="auto">
          <a:xfrm flipH="1" flipV="1">
            <a:off x="6645275" y="5008563"/>
            <a:ext cx="593725" cy="2778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5" name="AutoShape 29"/>
          <p:cNvCxnSpPr>
            <a:cxnSpLocks noChangeShapeType="1"/>
            <a:stCxn id="28681" idx="0"/>
            <a:endCxn id="28678" idx="2"/>
          </p:cNvCxnSpPr>
          <p:nvPr/>
        </p:nvCxnSpPr>
        <p:spPr bwMode="auto">
          <a:xfrm flipV="1">
            <a:off x="7477125" y="5818188"/>
            <a:ext cx="244475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6" name="AutoShape 31"/>
          <p:cNvCxnSpPr>
            <a:cxnSpLocks noChangeShapeType="1"/>
            <a:stCxn id="28678" idx="2"/>
            <a:endCxn id="28682" idx="0"/>
          </p:cNvCxnSpPr>
          <p:nvPr/>
        </p:nvCxnSpPr>
        <p:spPr bwMode="auto">
          <a:xfrm>
            <a:off x="7721600" y="5818188"/>
            <a:ext cx="257175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687" name="AutoShape 32"/>
          <p:cNvSpPr>
            <a:spLocks noChangeArrowheads="1"/>
          </p:cNvSpPr>
          <p:nvPr/>
        </p:nvSpPr>
        <p:spPr bwMode="auto">
          <a:xfrm>
            <a:off x="4283075" y="4267200"/>
            <a:ext cx="24828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accent1"/>
              </a:solidFill>
            </a:endParaRPr>
          </a:p>
        </p:txBody>
      </p:sp>
      <p:cxnSp>
        <p:nvCxnSpPr>
          <p:cNvPr id="28688" name="AutoShape 33"/>
          <p:cNvCxnSpPr>
            <a:cxnSpLocks noChangeShapeType="1"/>
            <a:stCxn id="28679" idx="0"/>
            <a:endCxn id="28687" idx="2"/>
          </p:cNvCxnSpPr>
          <p:nvPr/>
        </p:nvCxnSpPr>
        <p:spPr bwMode="auto">
          <a:xfrm flipV="1">
            <a:off x="4371975" y="4486275"/>
            <a:ext cx="115252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9" name="AutoShape 34"/>
          <p:cNvCxnSpPr>
            <a:cxnSpLocks noChangeShapeType="1"/>
            <a:stCxn id="28677" idx="0"/>
            <a:endCxn id="28687" idx="2"/>
          </p:cNvCxnSpPr>
          <p:nvPr/>
        </p:nvCxnSpPr>
        <p:spPr bwMode="auto">
          <a:xfrm flipH="1" flipV="1">
            <a:off x="5524500" y="4486275"/>
            <a:ext cx="112077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62010" name="Group 218"/>
          <p:cNvGraphicFramePr>
            <a:graphicFrameLocks noGrp="1"/>
          </p:cNvGraphicFramePr>
          <p:nvPr/>
        </p:nvGraphicFramePr>
        <p:xfrm>
          <a:off x="2438400" y="3810000"/>
          <a:ext cx="1371600" cy="2590801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depth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time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sym typeface="Symbol" charset="0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sym typeface="Symbol" charset="0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701" name="Text Box 167"/>
          <p:cNvSpPr txBox="1">
            <a:spLocks noChangeArrowheads="1"/>
          </p:cNvSpPr>
          <p:nvPr/>
        </p:nvSpPr>
        <p:spPr bwMode="auto">
          <a:xfrm rot="2305880">
            <a:off x="7250113" y="5138738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96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8A5A0AE-46C1-D249-BFEE-55CBD67230E2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Expected Running Time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33425" y="1600200"/>
            <a:ext cx="8029575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Consider a recursive call of quick-sort on a sequence of size </a:t>
            </a:r>
            <a:r>
              <a:rPr lang="en-US" sz="2000" b="1" i="1">
                <a:latin typeface="Times New Roman" charset="0"/>
              </a:rPr>
              <a:t>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chemeClr val="tx2"/>
                </a:solidFill>
                <a:latin typeface="Tahoma" charset="0"/>
              </a:rPr>
              <a:t>Good call</a:t>
            </a:r>
            <a:r>
              <a:rPr lang="en-US" sz="1800" b="1">
                <a:latin typeface="Tahoma" charset="0"/>
              </a:rPr>
              <a:t>:</a:t>
            </a:r>
            <a:r>
              <a:rPr lang="en-US" sz="1800">
                <a:latin typeface="Tahoma" charset="0"/>
              </a:rPr>
              <a:t> the sizes of </a:t>
            </a:r>
            <a:r>
              <a:rPr lang="en-US" sz="1800" b="1" i="1">
                <a:latin typeface="Times New Roman" charset="0"/>
              </a:rPr>
              <a:t>L</a:t>
            </a:r>
            <a:r>
              <a:rPr lang="en-US" sz="1800">
                <a:latin typeface="Tahoma" charset="0"/>
              </a:rPr>
              <a:t> and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>
                <a:latin typeface="Tahoma" charset="0"/>
              </a:rPr>
              <a:t> are each less than </a:t>
            </a:r>
            <a:r>
              <a:rPr lang="en-US" sz="1800">
                <a:latin typeface="Times New Roman" charset="0"/>
              </a:rPr>
              <a:t>3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>
                <a:latin typeface="Symbol" charset="0"/>
              </a:rPr>
              <a:t>/</a:t>
            </a:r>
            <a:r>
              <a:rPr lang="en-US" sz="1800">
                <a:latin typeface="Times New Roman" charset="0"/>
              </a:rPr>
              <a:t>4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chemeClr val="tx2"/>
                </a:solidFill>
                <a:latin typeface="Tahoma" charset="0"/>
              </a:rPr>
              <a:t>Bad call</a:t>
            </a:r>
            <a:r>
              <a:rPr lang="en-US" sz="1800" b="1">
                <a:latin typeface="Tahoma" charset="0"/>
              </a:rPr>
              <a:t>:</a:t>
            </a:r>
            <a:r>
              <a:rPr lang="en-US" sz="1800">
                <a:latin typeface="Tahoma" charset="0"/>
              </a:rPr>
              <a:t> one of </a:t>
            </a:r>
            <a:r>
              <a:rPr lang="en-US" sz="1800" b="1" i="1">
                <a:latin typeface="Times New Roman" charset="0"/>
              </a:rPr>
              <a:t>L</a:t>
            </a:r>
            <a:r>
              <a:rPr lang="en-US" sz="1800">
                <a:latin typeface="Tahoma" charset="0"/>
              </a:rPr>
              <a:t> and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>
                <a:latin typeface="Tahoma" charset="0"/>
              </a:rPr>
              <a:t> has size greater than </a:t>
            </a:r>
            <a:r>
              <a:rPr lang="en-US" sz="1800">
                <a:latin typeface="Times New Roman" charset="0"/>
              </a:rPr>
              <a:t>3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>
                <a:latin typeface="Symbol" charset="0"/>
              </a:rPr>
              <a:t>/</a:t>
            </a:r>
            <a:r>
              <a:rPr lang="en-US" sz="1800">
                <a:latin typeface="Times New Roman" charset="0"/>
              </a:rPr>
              <a:t>4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 call is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good</a:t>
            </a:r>
            <a:r>
              <a:rPr lang="en-US" sz="2000">
                <a:latin typeface="Tahoma" charset="0"/>
              </a:rPr>
              <a:t> with probability </a:t>
            </a:r>
            <a:r>
              <a:rPr lang="en-US" sz="2000">
                <a:latin typeface="Times New Roman" charset="0"/>
              </a:rPr>
              <a:t>1</a:t>
            </a:r>
            <a:r>
              <a:rPr lang="en-US" sz="2000">
                <a:latin typeface="Symbol" charset="0"/>
              </a:rPr>
              <a:t>/</a:t>
            </a:r>
            <a:r>
              <a:rPr lang="en-US" sz="2000">
                <a:latin typeface="Times New Roman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1/2 of the possible pivots cause good calls:</a:t>
            </a:r>
          </a:p>
        </p:txBody>
      </p:sp>
      <p:sp>
        <p:nvSpPr>
          <p:cNvPr id="29701" name="AutoShape 6"/>
          <p:cNvSpPr>
            <a:spLocks noChangeArrowheads="1"/>
          </p:cNvSpPr>
          <p:nvPr/>
        </p:nvSpPr>
        <p:spPr bwMode="auto">
          <a:xfrm>
            <a:off x="3390900" y="3286125"/>
            <a:ext cx="1257300" cy="225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7  9  7</a:t>
            </a:r>
            <a:r>
              <a:rPr lang="en-US" sz="1200">
                <a:solidFill>
                  <a:schemeClr val="accent1"/>
                </a:solidFill>
              </a:rPr>
              <a:t>  1  </a:t>
            </a:r>
            <a:r>
              <a:rPr lang="en-US" sz="12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200">
                <a:solidFill>
                  <a:schemeClr val="accent1"/>
                </a:solidFill>
              </a:rPr>
              <a:t>  1</a:t>
            </a:r>
          </a:p>
        </p:txBody>
      </p:sp>
      <p:sp>
        <p:nvSpPr>
          <p:cNvPr id="29702" name="AutoShape 7"/>
          <p:cNvSpPr>
            <a:spLocks noChangeArrowheads="1"/>
          </p:cNvSpPr>
          <p:nvPr/>
        </p:nvSpPr>
        <p:spPr bwMode="auto">
          <a:xfrm>
            <a:off x="1744663" y="2743200"/>
            <a:ext cx="2392362" cy="2270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7  2  9  4 3  7  </a:t>
            </a:r>
            <a:r>
              <a:rPr lang="en-US" sz="1200" u="sng">
                <a:solidFill>
                  <a:srgbClr val="000000"/>
                </a:solidFill>
              </a:rPr>
              <a:t>6</a:t>
            </a:r>
            <a:r>
              <a:rPr lang="en-US" sz="1200"/>
              <a:t>  1</a:t>
            </a:r>
            <a:r>
              <a:rPr lang="en-US" sz="1200">
                <a:solidFill>
                  <a:schemeClr val="accent1"/>
                </a:solidFill>
              </a:rPr>
              <a:t> 9</a:t>
            </a:r>
          </a:p>
        </p:txBody>
      </p:sp>
      <p:cxnSp>
        <p:nvCxnSpPr>
          <p:cNvPr id="29703" name="AutoShape 8"/>
          <p:cNvCxnSpPr>
            <a:cxnSpLocks noChangeShapeType="1"/>
            <a:stCxn id="29705" idx="0"/>
            <a:endCxn id="29702" idx="2"/>
          </p:cNvCxnSpPr>
          <p:nvPr/>
        </p:nvCxnSpPr>
        <p:spPr bwMode="auto">
          <a:xfrm flipV="1">
            <a:off x="1852613" y="2974975"/>
            <a:ext cx="1087437" cy="306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4" name="AutoShape 9"/>
          <p:cNvCxnSpPr>
            <a:cxnSpLocks noChangeShapeType="1"/>
            <a:stCxn id="29701" idx="0"/>
            <a:endCxn id="29702" idx="2"/>
          </p:cNvCxnSpPr>
          <p:nvPr/>
        </p:nvCxnSpPr>
        <p:spPr bwMode="auto">
          <a:xfrm flipH="1" flipV="1">
            <a:off x="2941638" y="2979738"/>
            <a:ext cx="1077912" cy="296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05" name="AutoShape 10"/>
          <p:cNvSpPr>
            <a:spLocks noChangeArrowheads="1"/>
          </p:cNvSpPr>
          <p:nvPr/>
        </p:nvSpPr>
        <p:spPr bwMode="auto">
          <a:xfrm>
            <a:off x="1223963" y="3286125"/>
            <a:ext cx="1257300" cy="225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200"/>
              <a:t>2  4  3  1 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29706" name="Line 11"/>
          <p:cNvSpPr>
            <a:spLocks noChangeShapeType="1"/>
          </p:cNvSpPr>
          <p:nvPr/>
        </p:nvSpPr>
        <p:spPr bwMode="auto">
          <a:xfrm>
            <a:off x="3576638" y="3025775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12"/>
          <p:cNvSpPr>
            <a:spLocks noChangeShapeType="1"/>
          </p:cNvSpPr>
          <p:nvPr/>
        </p:nvSpPr>
        <p:spPr bwMode="auto">
          <a:xfrm flipH="1">
            <a:off x="2006600" y="3025775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AutoShape 14"/>
          <p:cNvSpPr>
            <a:spLocks noChangeArrowheads="1"/>
          </p:cNvSpPr>
          <p:nvPr/>
        </p:nvSpPr>
        <p:spPr bwMode="auto">
          <a:xfrm>
            <a:off x="7153275" y="3267075"/>
            <a:ext cx="1304925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7 2 9 4 3 7 6</a:t>
            </a:r>
          </a:p>
        </p:txBody>
      </p:sp>
      <p:sp>
        <p:nvSpPr>
          <p:cNvPr id="29709" name="AutoShape 15"/>
          <p:cNvSpPr>
            <a:spLocks noChangeArrowheads="1"/>
          </p:cNvSpPr>
          <p:nvPr/>
        </p:nvSpPr>
        <p:spPr bwMode="auto">
          <a:xfrm>
            <a:off x="5351463" y="3267075"/>
            <a:ext cx="360362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1</a:t>
            </a:r>
          </a:p>
        </p:txBody>
      </p:sp>
      <p:sp>
        <p:nvSpPr>
          <p:cNvPr id="29710" name="AutoShape 16"/>
          <p:cNvSpPr>
            <a:spLocks noChangeArrowheads="1"/>
          </p:cNvSpPr>
          <p:nvPr/>
        </p:nvSpPr>
        <p:spPr bwMode="auto">
          <a:xfrm>
            <a:off x="5443538" y="2743200"/>
            <a:ext cx="24828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 </a:t>
            </a:r>
            <a:r>
              <a:rPr lang="en-US" sz="1200" u="sng">
                <a:solidFill>
                  <a:srgbClr val="000000"/>
                </a:solidFill>
              </a:rPr>
              <a:t>2 </a:t>
            </a:r>
            <a:r>
              <a:rPr lang="en-US" sz="1200"/>
              <a:t> 9  4 3  7  6  1</a:t>
            </a:r>
            <a:endParaRPr lang="en-US" sz="1200" b="1">
              <a:solidFill>
                <a:schemeClr val="accent1"/>
              </a:solidFill>
              <a:sym typeface="Symbol" charset="0"/>
            </a:endParaRPr>
          </a:p>
        </p:txBody>
      </p:sp>
      <p:cxnSp>
        <p:nvCxnSpPr>
          <p:cNvPr id="29711" name="AutoShape 17"/>
          <p:cNvCxnSpPr>
            <a:cxnSpLocks noChangeShapeType="1"/>
            <a:stCxn id="29709" idx="0"/>
            <a:endCxn id="29710" idx="2"/>
          </p:cNvCxnSpPr>
          <p:nvPr/>
        </p:nvCxnSpPr>
        <p:spPr bwMode="auto">
          <a:xfrm flipV="1">
            <a:off x="5532438" y="2962275"/>
            <a:ext cx="115252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12" name="AutoShape 18"/>
          <p:cNvCxnSpPr>
            <a:cxnSpLocks noChangeShapeType="1"/>
            <a:stCxn id="29708" idx="0"/>
            <a:endCxn id="29710" idx="2"/>
          </p:cNvCxnSpPr>
          <p:nvPr/>
        </p:nvCxnSpPr>
        <p:spPr bwMode="auto">
          <a:xfrm flipH="1" flipV="1">
            <a:off x="6684963" y="2962275"/>
            <a:ext cx="112077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13" name="Line 19"/>
          <p:cNvSpPr>
            <a:spLocks noChangeShapeType="1"/>
          </p:cNvSpPr>
          <p:nvPr/>
        </p:nvSpPr>
        <p:spPr bwMode="auto">
          <a:xfrm>
            <a:off x="7435850" y="3048000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20"/>
          <p:cNvSpPr>
            <a:spLocks noChangeShapeType="1"/>
          </p:cNvSpPr>
          <p:nvPr/>
        </p:nvSpPr>
        <p:spPr bwMode="auto">
          <a:xfrm flipH="1">
            <a:off x="5759450" y="3003550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Text Box 21"/>
          <p:cNvSpPr txBox="1">
            <a:spLocks noChangeArrowheads="1"/>
          </p:cNvSpPr>
          <p:nvPr/>
        </p:nvSpPr>
        <p:spPr bwMode="auto">
          <a:xfrm>
            <a:off x="2209800" y="3657600"/>
            <a:ext cx="1241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Good call</a:t>
            </a:r>
          </a:p>
        </p:txBody>
      </p:sp>
      <p:sp>
        <p:nvSpPr>
          <p:cNvPr id="29716" name="Text Box 22"/>
          <p:cNvSpPr txBox="1">
            <a:spLocks noChangeArrowheads="1"/>
          </p:cNvSpPr>
          <p:nvPr/>
        </p:nvSpPr>
        <p:spPr bwMode="auto">
          <a:xfrm>
            <a:off x="6096000" y="3657600"/>
            <a:ext cx="1082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Bad call</a:t>
            </a:r>
          </a:p>
        </p:txBody>
      </p:sp>
      <p:grpSp>
        <p:nvGrpSpPr>
          <p:cNvPr id="29717" name="Group 27"/>
          <p:cNvGrpSpPr>
            <a:grpSpLocks/>
          </p:cNvGrpSpPr>
          <p:nvPr/>
        </p:nvGrpSpPr>
        <p:grpSpPr bwMode="auto">
          <a:xfrm>
            <a:off x="2819400" y="4953000"/>
            <a:ext cx="4343400" cy="381000"/>
            <a:chOff x="1776" y="3264"/>
            <a:chExt cx="2736" cy="240"/>
          </a:xfrm>
        </p:grpSpPr>
        <p:sp>
          <p:nvSpPr>
            <p:cNvPr id="29724" name="AutoShape 25"/>
            <p:cNvSpPr>
              <a:spLocks noChangeArrowheads="1"/>
            </p:cNvSpPr>
            <p:nvPr/>
          </p:nvSpPr>
          <p:spPr bwMode="auto">
            <a:xfrm>
              <a:off x="3600" y="3264"/>
              <a:ext cx="912" cy="24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5" name="AutoShape 24"/>
            <p:cNvSpPr>
              <a:spLocks noChangeArrowheads="1"/>
            </p:cNvSpPr>
            <p:nvPr/>
          </p:nvSpPr>
          <p:spPr bwMode="auto">
            <a:xfrm>
              <a:off x="1776" y="3264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6" name="Rectangle 26"/>
            <p:cNvSpPr>
              <a:spLocks noChangeArrowheads="1"/>
            </p:cNvSpPr>
            <p:nvPr/>
          </p:nvSpPr>
          <p:spPr bwMode="auto">
            <a:xfrm>
              <a:off x="2352" y="3264"/>
              <a:ext cx="1296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7" name="AutoShape 23"/>
            <p:cNvSpPr>
              <a:spLocks noChangeArrowheads="1"/>
            </p:cNvSpPr>
            <p:nvPr/>
          </p:nvSpPr>
          <p:spPr bwMode="auto">
            <a:xfrm>
              <a:off x="1776" y="3264"/>
              <a:ext cx="2736" cy="24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/>
                <a:t>1 2 3 4 5 6 7 8 9 10 11 12 13 14 15 16</a:t>
              </a:r>
              <a:endParaRPr lang="en-US" sz="1800">
                <a:solidFill>
                  <a:schemeClr val="accent1"/>
                </a:solidFill>
              </a:endParaRPr>
            </a:p>
          </p:txBody>
        </p:sp>
      </p:grpSp>
      <p:sp>
        <p:nvSpPr>
          <p:cNvPr id="29718" name="Text Box 28"/>
          <p:cNvSpPr txBox="1">
            <a:spLocks noChangeArrowheads="1"/>
          </p:cNvSpPr>
          <p:nvPr/>
        </p:nvSpPr>
        <p:spPr bwMode="auto">
          <a:xfrm>
            <a:off x="3963988" y="5638800"/>
            <a:ext cx="1546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Good pivots</a:t>
            </a:r>
          </a:p>
        </p:txBody>
      </p:sp>
      <p:sp>
        <p:nvSpPr>
          <p:cNvPr id="29719" name="Text Box 29"/>
          <p:cNvSpPr txBox="1">
            <a:spLocks noChangeArrowheads="1"/>
          </p:cNvSpPr>
          <p:nvPr/>
        </p:nvSpPr>
        <p:spPr bwMode="auto">
          <a:xfrm>
            <a:off x="2438400" y="5638800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Bad pivots</a:t>
            </a:r>
          </a:p>
        </p:txBody>
      </p:sp>
      <p:sp>
        <p:nvSpPr>
          <p:cNvPr id="29720" name="Text Box 30"/>
          <p:cNvSpPr txBox="1">
            <a:spLocks noChangeArrowheads="1"/>
          </p:cNvSpPr>
          <p:nvPr/>
        </p:nvSpPr>
        <p:spPr bwMode="auto">
          <a:xfrm>
            <a:off x="5775325" y="5638800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Bad pivots</a:t>
            </a:r>
          </a:p>
        </p:txBody>
      </p:sp>
      <p:sp>
        <p:nvSpPr>
          <p:cNvPr id="29721" name="AutoShape 31"/>
          <p:cNvSpPr>
            <a:spLocks/>
          </p:cNvSpPr>
          <p:nvPr/>
        </p:nvSpPr>
        <p:spPr bwMode="auto">
          <a:xfrm rot="-5400000">
            <a:off x="4610100" y="4533900"/>
            <a:ext cx="228600" cy="1981200"/>
          </a:xfrm>
          <a:prstGeom prst="leftBrace">
            <a:avLst>
              <a:gd name="adj1" fmla="val 72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AutoShape 32"/>
          <p:cNvSpPr>
            <a:spLocks/>
          </p:cNvSpPr>
          <p:nvPr/>
        </p:nvSpPr>
        <p:spPr bwMode="auto">
          <a:xfrm rot="-5400000">
            <a:off x="3124200" y="51054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AutoShape 33"/>
          <p:cNvSpPr>
            <a:spLocks/>
          </p:cNvSpPr>
          <p:nvPr/>
        </p:nvSpPr>
        <p:spPr bwMode="auto">
          <a:xfrm rot="-5400000">
            <a:off x="6400800" y="4876800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337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666AA75-8AA0-1541-805C-CC92DE0347E0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3379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Summary of Sorting Algorithms</a:t>
            </a:r>
          </a:p>
        </p:txBody>
      </p:sp>
      <p:graphicFrame>
        <p:nvGraphicFramePr>
          <p:cNvPr id="144644" name="Group 1284"/>
          <p:cNvGraphicFramePr>
            <a:graphicFrameLocks noGrp="1"/>
          </p:cNvGraphicFramePr>
          <p:nvPr/>
        </p:nvGraphicFramePr>
        <p:xfrm>
          <a:off x="857250" y="1628775"/>
          <a:ext cx="7905750" cy="4564063"/>
        </p:xfrm>
        <a:graphic>
          <a:graphicData uri="http://schemas.openxmlformats.org/drawingml/2006/table">
            <a:tbl>
              <a:tblPr/>
              <a:tblGrid>
                <a:gridCol w="237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Algorithm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Time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Notes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selection-sort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slow (good for small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insertion-sort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slow (good for small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0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quick-sort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expected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in-place, randomized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fastest (good for large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6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heap-sort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fast (good for large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merge-sort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sequential data access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fast  (good for huge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7531078-E16C-9845-AD76-654F36970633}"/>
              </a:ext>
            </a:extLst>
          </p:cNvPr>
          <p:cNvSpPr txBox="1"/>
          <p:nvPr/>
        </p:nvSpPr>
        <p:spPr>
          <a:xfrm>
            <a:off x="-4381336" y="-154577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B36ADF6-E9A1-D944-8BF4-AE00DEAD12DF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7411" name="Rectangle 50"/>
          <p:cNvSpPr>
            <a:spLocks noChangeArrowheads="1"/>
          </p:cNvSpPr>
          <p:nvPr/>
        </p:nvSpPr>
        <p:spPr bwMode="auto">
          <a:xfrm>
            <a:off x="5816600" y="5670550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Quick-Sort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4114800" cy="4572000"/>
          </a:xfrm>
        </p:spPr>
        <p:txBody>
          <a:bodyPr/>
          <a:lstStyle/>
          <a:p>
            <a:pPr eaLnBrk="1" hangingPunct="1"/>
            <a:r>
              <a:rPr lang="en-US" sz="2400">
                <a:solidFill>
                  <a:schemeClr val="tx2"/>
                </a:solidFill>
                <a:latin typeface="Tahoma" charset="0"/>
              </a:rPr>
              <a:t>Quick-sort</a:t>
            </a:r>
            <a:r>
              <a:rPr lang="en-US" sz="2400">
                <a:latin typeface="Tahoma" charset="0"/>
              </a:rPr>
              <a:t> is a randomized sorting algorithm based on the divide-and-conquer paradigm:</a:t>
            </a: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Divide</a:t>
            </a:r>
            <a:r>
              <a:rPr lang="en-US" sz="2000">
                <a:latin typeface="Tahoma" charset="0"/>
              </a:rPr>
              <a:t>: pick a random element 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>
                <a:latin typeface="Tahoma" charset="0"/>
              </a:rPr>
              <a:t> (called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pivot</a:t>
            </a:r>
            <a:r>
              <a:rPr lang="en-US" sz="2000">
                <a:latin typeface="Tahoma" charset="0"/>
              </a:rPr>
              <a:t>) and partition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into </a:t>
            </a:r>
          </a:p>
          <a:p>
            <a:pPr lvl="2" eaLnBrk="1" hangingPunct="1"/>
            <a:r>
              <a:rPr lang="en-US" sz="1800" b="1" i="1">
                <a:latin typeface="Times New Roman" charset="0"/>
              </a:rPr>
              <a:t>L </a:t>
            </a:r>
            <a:r>
              <a:rPr lang="en-US" sz="1800">
                <a:latin typeface="Tahoma" charset="0"/>
              </a:rPr>
              <a:t>elements less than </a:t>
            </a:r>
            <a:r>
              <a:rPr lang="en-US" sz="1800" b="1" i="1">
                <a:latin typeface="Times New Roman" charset="0"/>
              </a:rPr>
              <a:t>x</a:t>
            </a:r>
          </a:p>
          <a:p>
            <a:pPr lvl="2" eaLnBrk="1" hangingPunct="1"/>
            <a:r>
              <a:rPr lang="en-US" sz="1800" b="1" i="1">
                <a:latin typeface="Times New Roman" charset="0"/>
              </a:rPr>
              <a:t>E </a:t>
            </a:r>
            <a:r>
              <a:rPr lang="en-US" sz="1800">
                <a:latin typeface="Tahoma" charset="0"/>
              </a:rPr>
              <a:t>elements equal </a:t>
            </a:r>
            <a:r>
              <a:rPr lang="en-US" sz="1800" b="1" i="1">
                <a:latin typeface="Times New Roman" charset="0"/>
              </a:rPr>
              <a:t>x</a:t>
            </a:r>
            <a:endParaRPr lang="en-US" sz="1800">
              <a:latin typeface="Tahoma" charset="0"/>
            </a:endParaRPr>
          </a:p>
          <a:p>
            <a:pPr lvl="2" eaLnBrk="1" hangingPunct="1"/>
            <a:r>
              <a:rPr lang="en-US" sz="1800" b="1" i="1">
                <a:latin typeface="Times New Roman" charset="0"/>
              </a:rPr>
              <a:t>G </a:t>
            </a:r>
            <a:r>
              <a:rPr lang="en-US" sz="1800">
                <a:latin typeface="Tahoma" charset="0"/>
              </a:rPr>
              <a:t>elements greater than </a:t>
            </a:r>
            <a:r>
              <a:rPr lang="en-US" sz="1800" b="1" i="1">
                <a:latin typeface="Times New Roman" charset="0"/>
              </a:rPr>
              <a:t>x</a:t>
            </a:r>
            <a:endParaRPr lang="en-US" sz="1800">
              <a:latin typeface="Tahoma" charset="0"/>
            </a:endParaRP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Recur</a:t>
            </a:r>
            <a:r>
              <a:rPr lang="en-US" sz="2000">
                <a:latin typeface="Tahoma" charset="0"/>
              </a:rPr>
              <a:t>: sort </a:t>
            </a:r>
            <a:r>
              <a:rPr lang="en-US" sz="2000" b="1" i="1">
                <a:latin typeface="Times New Roman" charset="0"/>
              </a:rPr>
              <a:t>L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</a:rPr>
              <a:t>G</a:t>
            </a:r>
            <a:endParaRPr lang="en-US" sz="2000">
              <a:latin typeface="Tahoma" charset="0"/>
            </a:endParaRP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Conquer</a:t>
            </a:r>
            <a:r>
              <a:rPr lang="en-US" sz="2000">
                <a:latin typeface="Tahoma" charset="0"/>
              </a:rPr>
              <a:t>: join </a:t>
            </a:r>
            <a:r>
              <a:rPr lang="en-US" sz="2000" b="1" i="1">
                <a:latin typeface="Times New Roman" charset="0"/>
              </a:rPr>
              <a:t>L</a:t>
            </a:r>
            <a:r>
              <a:rPr lang="en-US" sz="2000">
                <a:latin typeface="Tahoma" charset="0"/>
              </a:rPr>
              <a:t>, </a:t>
            </a:r>
            <a:r>
              <a:rPr lang="en-US" sz="2000" b="1" i="1">
                <a:latin typeface="Times New Roman" charset="0"/>
              </a:rPr>
              <a:t>E</a:t>
            </a:r>
            <a:r>
              <a:rPr lang="en-US" sz="2000" b="1" i="1">
                <a:latin typeface="Tahoma" charset="0"/>
              </a:rPr>
              <a:t>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</a:rPr>
              <a:t>G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410200" y="16351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816600" y="2238375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6629400" y="2409825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7035800" y="206692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>
                <a:latin typeface="Times New Roman" charset="0"/>
              </a:rPr>
              <a:t>x</a:t>
            </a:r>
          </a:p>
        </p:txBody>
      </p:sp>
      <p:sp>
        <p:nvSpPr>
          <p:cNvPr id="17418" name="Rectangle 11"/>
          <p:cNvSpPr>
            <a:spLocks noChangeArrowheads="1"/>
          </p:cNvSpPr>
          <p:nvPr/>
        </p:nvSpPr>
        <p:spPr bwMode="auto">
          <a:xfrm>
            <a:off x="7442200" y="17240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7848600" y="2352675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Rectangle 23"/>
          <p:cNvSpPr>
            <a:spLocks noChangeArrowheads="1"/>
          </p:cNvSpPr>
          <p:nvPr/>
        </p:nvSpPr>
        <p:spPr bwMode="auto">
          <a:xfrm>
            <a:off x="6223000" y="18954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Rectangle 24"/>
          <p:cNvSpPr>
            <a:spLocks noChangeArrowheads="1"/>
          </p:cNvSpPr>
          <p:nvPr/>
        </p:nvSpPr>
        <p:spPr bwMode="auto">
          <a:xfrm>
            <a:off x="7543800" y="30956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Rectangle 25"/>
          <p:cNvSpPr>
            <a:spLocks noChangeArrowheads="1"/>
          </p:cNvSpPr>
          <p:nvPr/>
        </p:nvSpPr>
        <p:spPr bwMode="auto">
          <a:xfrm>
            <a:off x="8382000" y="31845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Rectangle 26"/>
          <p:cNvSpPr>
            <a:spLocks noChangeArrowheads="1"/>
          </p:cNvSpPr>
          <p:nvPr/>
        </p:nvSpPr>
        <p:spPr bwMode="auto">
          <a:xfrm>
            <a:off x="7962900" y="33559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24" name="Group 31"/>
          <p:cNvGrpSpPr>
            <a:grpSpLocks/>
          </p:cNvGrpSpPr>
          <p:nvPr/>
        </p:nvGrpSpPr>
        <p:grpSpPr bwMode="auto">
          <a:xfrm>
            <a:off x="5111750" y="3705225"/>
            <a:ext cx="1054100" cy="457200"/>
            <a:chOff x="3320" y="2304"/>
            <a:chExt cx="664" cy="384"/>
          </a:xfrm>
        </p:grpSpPr>
        <p:sp>
          <p:nvSpPr>
            <p:cNvPr id="17435" name="Rectangle 27"/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Rectangle 28"/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Rectangle 29"/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25" name="Rectangle 30"/>
          <p:cNvSpPr>
            <a:spLocks noChangeArrowheads="1"/>
          </p:cNvSpPr>
          <p:nvPr/>
        </p:nvSpPr>
        <p:spPr bwMode="auto">
          <a:xfrm>
            <a:off x="6743700" y="353377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>
                <a:latin typeface="Times New Roman" charset="0"/>
              </a:rPr>
              <a:t>x</a:t>
            </a:r>
          </a:p>
        </p:txBody>
      </p:sp>
      <p:sp>
        <p:nvSpPr>
          <p:cNvPr id="17426" name="AutoShape 33"/>
          <p:cNvSpPr>
            <a:spLocks/>
          </p:cNvSpPr>
          <p:nvPr/>
        </p:nvSpPr>
        <p:spPr bwMode="auto">
          <a:xfrm rot="-5400000">
            <a:off x="54864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L</a:t>
            </a:r>
          </a:p>
        </p:txBody>
      </p:sp>
      <p:sp>
        <p:nvSpPr>
          <p:cNvPr id="17427" name="AutoShape 35"/>
          <p:cNvSpPr>
            <a:spLocks/>
          </p:cNvSpPr>
          <p:nvPr/>
        </p:nvSpPr>
        <p:spPr bwMode="auto">
          <a:xfrm rot="-5400000">
            <a:off x="79248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G</a:t>
            </a:r>
          </a:p>
        </p:txBody>
      </p:sp>
      <p:sp>
        <p:nvSpPr>
          <p:cNvPr id="17428" name="AutoShape 36"/>
          <p:cNvSpPr>
            <a:spLocks/>
          </p:cNvSpPr>
          <p:nvPr/>
        </p:nvSpPr>
        <p:spPr bwMode="auto">
          <a:xfrm rot="-5400000">
            <a:off x="6705600" y="3990975"/>
            <a:ext cx="304800" cy="609600"/>
          </a:xfrm>
          <a:prstGeom prst="leftBrace">
            <a:avLst>
              <a:gd name="adj1" fmla="val 1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E</a:t>
            </a:r>
          </a:p>
        </p:txBody>
      </p:sp>
      <p:sp>
        <p:nvSpPr>
          <p:cNvPr id="17429" name="Rectangle 38"/>
          <p:cNvSpPr>
            <a:spLocks noChangeArrowheads="1"/>
          </p:cNvSpPr>
          <p:nvPr/>
        </p:nvSpPr>
        <p:spPr bwMode="auto">
          <a:xfrm>
            <a:off x="7442200" y="5041900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Rectangle 39"/>
          <p:cNvSpPr>
            <a:spLocks noChangeArrowheads="1"/>
          </p:cNvSpPr>
          <p:nvPr/>
        </p:nvSpPr>
        <p:spPr bwMode="auto">
          <a:xfrm>
            <a:off x="7848600" y="4953000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Rectangle 42"/>
          <p:cNvSpPr>
            <a:spLocks noChangeArrowheads="1"/>
          </p:cNvSpPr>
          <p:nvPr/>
        </p:nvSpPr>
        <p:spPr bwMode="auto">
          <a:xfrm>
            <a:off x="6223000" y="5556250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Rectangle 45"/>
          <p:cNvSpPr>
            <a:spLocks noChangeArrowheads="1"/>
          </p:cNvSpPr>
          <p:nvPr/>
        </p:nvSpPr>
        <p:spPr bwMode="auto">
          <a:xfrm>
            <a:off x="6629400" y="5384800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>
                <a:latin typeface="Times New Roman" charset="0"/>
              </a:rPr>
              <a:t>x</a:t>
            </a:r>
          </a:p>
        </p:txBody>
      </p:sp>
      <p:sp>
        <p:nvSpPr>
          <p:cNvPr id="17433" name="Rectangle 49"/>
          <p:cNvSpPr>
            <a:spLocks noChangeArrowheads="1"/>
          </p:cNvSpPr>
          <p:nvPr/>
        </p:nvSpPr>
        <p:spPr bwMode="auto">
          <a:xfrm>
            <a:off x="5410200" y="5727700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Rectangle 51"/>
          <p:cNvSpPr>
            <a:spLocks noChangeArrowheads="1"/>
          </p:cNvSpPr>
          <p:nvPr/>
        </p:nvSpPr>
        <p:spPr bwMode="auto">
          <a:xfrm>
            <a:off x="7035800" y="5213350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840BAD2-0CC9-E54C-85C7-8037B782A140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Partition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95438"/>
            <a:ext cx="3657600" cy="4652962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We partition an input sequence as follows:</a:t>
            </a:r>
          </a:p>
          <a:p>
            <a:pPr lvl="1" eaLnBrk="1" hangingPunct="1"/>
            <a:r>
              <a:rPr lang="en-US" sz="1800">
                <a:latin typeface="Tahoma" charset="0"/>
              </a:rPr>
              <a:t>We remove, in turn, each element </a:t>
            </a:r>
            <a:r>
              <a:rPr lang="en-US" sz="1800" b="1" i="1">
                <a:latin typeface="Times New Roman" charset="0"/>
              </a:rPr>
              <a:t>y</a:t>
            </a:r>
            <a:r>
              <a:rPr lang="en-US" sz="1800">
                <a:latin typeface="Tahoma" charset="0"/>
              </a:rPr>
              <a:t> from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>
                <a:latin typeface="Tahoma" charset="0"/>
              </a:rPr>
              <a:t> and </a:t>
            </a:r>
          </a:p>
          <a:p>
            <a:pPr lvl="1" eaLnBrk="1" hangingPunct="1"/>
            <a:r>
              <a:rPr lang="en-US" sz="1800">
                <a:latin typeface="Tahoma" charset="0"/>
              </a:rPr>
              <a:t>We insert </a:t>
            </a:r>
            <a:r>
              <a:rPr lang="en-US" sz="1800" b="1" i="1">
                <a:latin typeface="Times New Roman" charset="0"/>
              </a:rPr>
              <a:t>y</a:t>
            </a:r>
            <a:r>
              <a:rPr lang="en-US" sz="1800">
                <a:latin typeface="Tahoma" charset="0"/>
              </a:rPr>
              <a:t> into </a:t>
            </a:r>
            <a:r>
              <a:rPr lang="en-US" sz="1800" b="1" i="1">
                <a:latin typeface="Times New Roman" charset="0"/>
              </a:rPr>
              <a:t>L</a:t>
            </a:r>
            <a:r>
              <a:rPr lang="en-US" sz="1800">
                <a:latin typeface="Tahoma" charset="0"/>
              </a:rPr>
              <a:t>, </a:t>
            </a:r>
            <a:r>
              <a:rPr lang="en-US" sz="1800" b="1" i="1">
                <a:latin typeface="Times New Roman" charset="0"/>
              </a:rPr>
              <a:t>E</a:t>
            </a:r>
            <a:r>
              <a:rPr lang="en-US" sz="1800" b="1" i="1">
                <a:latin typeface="Tahoma" charset="0"/>
              </a:rPr>
              <a:t> </a:t>
            </a:r>
            <a:r>
              <a:rPr lang="en-US" sz="1800">
                <a:latin typeface="Tahoma" charset="0"/>
              </a:rPr>
              <a:t>or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>
                <a:latin typeface="Tahoma" charset="0"/>
              </a:rPr>
              <a:t>,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depending on the result of the comparison with the pivot </a:t>
            </a:r>
            <a:r>
              <a:rPr lang="en-US" sz="1800" b="1" i="1">
                <a:latin typeface="Times New Roman" charset="0"/>
              </a:rPr>
              <a:t>x</a:t>
            </a:r>
          </a:p>
          <a:p>
            <a:pPr eaLnBrk="1" hangingPunct="1"/>
            <a:r>
              <a:rPr lang="en-US" sz="2000">
                <a:latin typeface="Tahoma" charset="0"/>
              </a:rPr>
              <a:t>Each insertion and removal is at the beginning or at the end of a sequence, and hence takes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(1)</a:t>
            </a:r>
            <a:r>
              <a:rPr lang="en-US" sz="2000">
                <a:latin typeface="Tahoma" charset="0"/>
              </a:rPr>
              <a:t> time</a:t>
            </a:r>
          </a:p>
          <a:p>
            <a:pPr eaLnBrk="1" hangingPunct="1"/>
            <a:r>
              <a:rPr lang="en-US" sz="2000">
                <a:latin typeface="Tahoma" charset="0"/>
              </a:rPr>
              <a:t>Thus, the partition step of quick-sort takes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time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4648200" y="1595438"/>
            <a:ext cx="4114800" cy="478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partition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S,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p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, position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of pivot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subsequences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E, G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of the </a:t>
            </a:r>
            <a:br>
              <a:rPr lang="en-US" sz="180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elements of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less than, equal to,</a:t>
            </a:r>
            <a:br>
              <a:rPr lang="en-US" sz="180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or greater than the pivot, resp.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E, G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empty sequences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x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S.remove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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S.isEmpty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S.remove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S.first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&lt;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x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L.addLast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 if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=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x</a:t>
            </a:r>
            <a:endParaRPr lang="en-US" sz="180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E.addLast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</a:rPr>
              <a:t>{ </a:t>
            </a:r>
            <a:r>
              <a:rPr lang="en-US" sz="1800" b="1" i="1">
                <a:latin typeface="Times New Roman" charset="0"/>
              </a:rPr>
              <a:t>y</a:t>
            </a:r>
            <a:r>
              <a:rPr lang="en-US" sz="1800">
                <a:latin typeface="Times New Roman" charset="0"/>
                <a:sym typeface="Symbol" charset="0"/>
              </a:rPr>
              <a:t> &gt; </a:t>
            </a:r>
            <a:r>
              <a:rPr lang="en-US" sz="1800" b="1" i="1">
                <a:latin typeface="Times New Roman" charset="0"/>
              </a:rPr>
              <a:t>x </a:t>
            </a:r>
            <a:r>
              <a:rPr lang="en-US" sz="1800">
                <a:latin typeface="Times New Roman" charset="0"/>
              </a:rPr>
              <a:t>}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G.addLast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return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E, G</a:t>
            </a:r>
          </a:p>
        </p:txBody>
      </p:sp>
      <p:graphicFrame>
        <p:nvGraphicFramePr>
          <p:cNvPr id="18438" name="Object 5"/>
          <p:cNvGraphicFramePr>
            <a:graphicFrameLocks noChangeAspect="1"/>
          </p:cNvGraphicFramePr>
          <p:nvPr/>
        </p:nvGraphicFramePr>
        <p:xfrm>
          <a:off x="7597775" y="228600"/>
          <a:ext cx="11652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Clip" r:id="rId3" imgW="1779705" imgH="1865621" progId="MS_ClipArt_Gallery.5">
                  <p:embed/>
                </p:oleObj>
              </mc:Choice>
              <mc:Fallback>
                <p:oleObj name="Clip" r:id="rId3" imgW="1779705" imgH="1865621" progId="MS_ClipArt_Gallery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7775" y="228600"/>
                        <a:ext cx="11652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7620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Java 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3D9723-22A9-6748-8FC3-FEDF1D64306C}" type="slidenum">
              <a:rPr lang="en-US" sz="1400"/>
              <a:pPr eaLnBrk="1" hangingPunct="1"/>
              <a:t>4</a:t>
            </a:fld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03915"/>
            <a:ext cx="6248400" cy="57532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A725-A472-1949-BAF9-BD97F6AB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86888"/>
            <a:ext cx="8001000" cy="1143000"/>
          </a:xfrm>
        </p:spPr>
        <p:txBody>
          <a:bodyPr/>
          <a:lstStyle/>
          <a:p>
            <a:r>
              <a:rPr lang="en-US" sz="3600" dirty="0"/>
              <a:t>Quick-Sort Example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C264-7AF9-784B-97C1-5B26F7DCF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59767"/>
            <a:ext cx="7676485" cy="3086100"/>
          </a:xfrm>
        </p:spPr>
        <p:txBody>
          <a:bodyPr>
            <a:normAutofit/>
          </a:bodyPr>
          <a:lstStyle/>
          <a:p>
            <a:r>
              <a:rPr lang="en-US" sz="2400" dirty="0"/>
              <a:t>Open up DSAJ-</a:t>
            </a:r>
            <a:r>
              <a:rPr lang="en-US" sz="2400" dirty="0" err="1"/>
              <a:t>sourcecode</a:t>
            </a:r>
            <a:r>
              <a:rPr lang="en-US" sz="2400" dirty="0"/>
              <a:t> with </a:t>
            </a:r>
            <a:r>
              <a:rPr lang="en-US" sz="2400" dirty="0" err="1"/>
              <a:t>BlueJ</a:t>
            </a:r>
            <a:endParaRPr lang="en-US" sz="2400" dirty="0"/>
          </a:p>
          <a:p>
            <a:r>
              <a:rPr lang="en-US" sz="2400" dirty="0"/>
              <a:t>find package </a:t>
            </a:r>
            <a:r>
              <a:rPr lang="en-US" sz="2400" b="1" dirty="0" err="1">
                <a:latin typeface="Courier" pitchFamily="2" charset="0"/>
              </a:rPr>
              <a:t>dsaj.sorting</a:t>
            </a:r>
            <a:endParaRPr lang="en-US" sz="2400" b="1" dirty="0">
              <a:latin typeface="Courier" pitchFamily="2" charset="0"/>
            </a:endParaRPr>
          </a:p>
          <a:p>
            <a:pPr lvl="1"/>
            <a:r>
              <a:rPr lang="en-US" sz="2100" dirty="0"/>
              <a:t>Open </a:t>
            </a:r>
            <a:r>
              <a:rPr lang="en-US" sz="1800" dirty="0"/>
              <a:t>file </a:t>
            </a:r>
            <a:r>
              <a:rPr lang="en-US" sz="1800" b="1" dirty="0" err="1">
                <a:latin typeface="Courier" pitchFamily="2" charset="0"/>
              </a:rPr>
              <a:t>QuickSort.java</a:t>
            </a:r>
            <a:endParaRPr lang="en-US" sz="1800" b="1" dirty="0">
              <a:latin typeface="Courier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4D71-CC40-7540-964A-618C1EE6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731D8D87-E40A-5E42-ACF8-0B28D5D0C7A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7A1CC-8BA6-444E-B7CE-016671989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743200"/>
            <a:ext cx="4495800" cy="26162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2390E66D-7D6A-6A4A-8276-70C98ED1CBA3}"/>
              </a:ext>
            </a:extLst>
          </p:cNvPr>
          <p:cNvSpPr/>
          <p:nvPr/>
        </p:nvSpPr>
        <p:spPr bwMode="auto">
          <a:xfrm flipH="1">
            <a:off x="7439358" y="3518225"/>
            <a:ext cx="571500" cy="268061"/>
          </a:xfrm>
          <a:prstGeom prst="righ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1664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987B14-A6C5-1842-B82C-D051F239A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Quick-Sort Example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9CF2CF1-2670-C24F-87E9-9E89AB1C22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12.2.x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711E7-E865-8B42-9EAC-AB43637139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C53C3-3480-BD41-B8C3-09A12272B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38D063-FF14-F341-A122-38D55948A44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4251465-C792-904A-BA88-DA5B4F233F82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Quick-Sort Tree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24800" cy="22860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An execution of quick-sort is depicted by a binary tree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Each node represents a recursive call of quick-sort and stores</a:t>
            </a:r>
          </a:p>
          <a:p>
            <a:pPr lvl="2" eaLnBrk="1" hangingPunct="1"/>
            <a:r>
              <a:rPr lang="en-US" sz="1800">
                <a:latin typeface="Tahoma" charset="0"/>
              </a:rPr>
              <a:t>Unsorted sequence before the execution and its pivot</a:t>
            </a:r>
          </a:p>
          <a:p>
            <a:pPr lvl="2" eaLnBrk="1" hangingPunct="1"/>
            <a:r>
              <a:rPr lang="en-US" sz="1800">
                <a:latin typeface="Tahoma" charset="0"/>
              </a:rPr>
              <a:t>Sorted sequence at the end of the execution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root is the initial call 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leaves are calls on subsequences of size 0 or 1</a:t>
            </a:r>
            <a:endParaRPr lang="en-US" sz="2400">
              <a:latin typeface="Tahoma" charset="0"/>
            </a:endParaRPr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2425700" y="3962400"/>
            <a:ext cx="4267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7  4  9  </a:t>
            </a:r>
            <a:r>
              <a:rPr lang="en-US" u="sng">
                <a:solidFill>
                  <a:srgbClr val="000000"/>
                </a:solidFill>
              </a:rPr>
              <a:t>6</a:t>
            </a:r>
            <a:r>
              <a:rPr lang="en-US"/>
              <a:t>  2 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 </a:t>
            </a:r>
            <a:r>
              <a:rPr lang="en-US">
                <a:solidFill>
                  <a:schemeClr val="tx2"/>
                </a:solidFill>
              </a:rPr>
              <a:t>2  4  </a:t>
            </a:r>
            <a:r>
              <a:rPr lang="en-US" u="sng">
                <a:solidFill>
                  <a:srgbClr val="000000"/>
                </a:solidFill>
              </a:rPr>
              <a:t>6</a:t>
            </a:r>
            <a:r>
              <a:rPr lang="en-US">
                <a:solidFill>
                  <a:schemeClr val="tx2"/>
                </a:solidFill>
              </a:rPr>
              <a:t>  7  9</a:t>
            </a:r>
          </a:p>
        </p:txBody>
      </p:sp>
      <p:sp>
        <p:nvSpPr>
          <p:cNvPr id="20486" name="AutoShape 5"/>
          <p:cNvSpPr>
            <a:spLocks noChangeArrowheads="1"/>
          </p:cNvSpPr>
          <p:nvPr/>
        </p:nvSpPr>
        <p:spPr bwMode="auto">
          <a:xfrm>
            <a:off x="1981200" y="4876800"/>
            <a:ext cx="2133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u="sng">
                <a:solidFill>
                  <a:srgbClr val="000000"/>
                </a:solidFill>
              </a:rPr>
              <a:t>4</a:t>
            </a:r>
            <a:r>
              <a:rPr lang="en-US"/>
              <a:t>  2 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 </a:t>
            </a:r>
            <a:r>
              <a:rPr lang="en-US">
                <a:solidFill>
                  <a:schemeClr val="tx2"/>
                </a:solidFill>
              </a:rPr>
              <a:t>2  </a:t>
            </a:r>
            <a:r>
              <a:rPr lang="en-US" u="sng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0487" name="AutoShape 6"/>
          <p:cNvSpPr>
            <a:spLocks noChangeArrowheads="1"/>
          </p:cNvSpPr>
          <p:nvPr/>
        </p:nvSpPr>
        <p:spPr bwMode="auto">
          <a:xfrm>
            <a:off x="5029200" y="4876800"/>
            <a:ext cx="2133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u="sng">
                <a:solidFill>
                  <a:srgbClr val="000000"/>
                </a:solidFill>
              </a:rPr>
              <a:t>7</a:t>
            </a:r>
            <a:r>
              <a:rPr lang="en-US"/>
              <a:t>  9 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 </a:t>
            </a:r>
            <a:r>
              <a:rPr lang="en-US" u="sng">
                <a:solidFill>
                  <a:srgbClr val="000000"/>
                </a:solidFill>
              </a:rPr>
              <a:t>7</a:t>
            </a:r>
            <a:r>
              <a:rPr lang="en-US">
                <a:solidFill>
                  <a:schemeClr val="tx2"/>
                </a:solidFill>
              </a:rPr>
              <a:t>  9</a:t>
            </a:r>
          </a:p>
        </p:txBody>
      </p:sp>
      <p:sp>
        <p:nvSpPr>
          <p:cNvPr id="20488" name="AutoShape 7"/>
          <p:cNvSpPr>
            <a:spLocks noChangeArrowheads="1"/>
          </p:cNvSpPr>
          <p:nvPr/>
        </p:nvSpPr>
        <p:spPr bwMode="auto">
          <a:xfrm>
            <a:off x="1866900" y="5791200"/>
            <a:ext cx="102870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2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0489" name="AutoShape 8"/>
          <p:cNvSpPr>
            <a:spLocks noChangeArrowheads="1"/>
          </p:cNvSpPr>
          <p:nvPr/>
        </p:nvSpPr>
        <p:spPr bwMode="auto">
          <a:xfrm>
            <a:off x="3276600" y="5791200"/>
            <a:ext cx="99060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0490" name="AutoShape 9"/>
          <p:cNvSpPr>
            <a:spLocks noChangeArrowheads="1"/>
          </p:cNvSpPr>
          <p:nvPr/>
        </p:nvSpPr>
        <p:spPr bwMode="auto">
          <a:xfrm>
            <a:off x="4905375" y="5791200"/>
            <a:ext cx="100965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0491" name="AutoShape 10"/>
          <p:cNvSpPr>
            <a:spLocks noChangeArrowheads="1"/>
          </p:cNvSpPr>
          <p:nvPr/>
        </p:nvSpPr>
        <p:spPr bwMode="auto">
          <a:xfrm>
            <a:off x="6324600" y="5791200"/>
            <a:ext cx="981075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9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9</a:t>
            </a:r>
          </a:p>
        </p:txBody>
      </p:sp>
      <p:cxnSp>
        <p:nvCxnSpPr>
          <p:cNvPr id="20492" name="AutoShape 11"/>
          <p:cNvCxnSpPr>
            <a:cxnSpLocks noChangeShapeType="1"/>
            <a:stCxn id="20486" idx="0"/>
            <a:endCxn id="20485" idx="2"/>
          </p:cNvCxnSpPr>
          <p:nvPr/>
        </p:nvCxnSpPr>
        <p:spPr bwMode="auto">
          <a:xfrm flipV="1">
            <a:off x="3048000" y="4429125"/>
            <a:ext cx="15113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3" name="AutoShape 12"/>
          <p:cNvCxnSpPr>
            <a:cxnSpLocks noChangeShapeType="1"/>
            <a:stCxn id="20487" idx="0"/>
            <a:endCxn id="20485" idx="2"/>
          </p:cNvCxnSpPr>
          <p:nvPr/>
        </p:nvCxnSpPr>
        <p:spPr bwMode="auto">
          <a:xfrm flipH="1" flipV="1">
            <a:off x="4559300" y="4429125"/>
            <a:ext cx="15367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4" name="AutoShape 13"/>
          <p:cNvCxnSpPr>
            <a:cxnSpLocks noChangeShapeType="1"/>
            <a:stCxn id="20488" idx="0"/>
            <a:endCxn id="20486" idx="2"/>
          </p:cNvCxnSpPr>
          <p:nvPr/>
        </p:nvCxnSpPr>
        <p:spPr bwMode="auto">
          <a:xfrm flipV="1">
            <a:off x="2381250" y="5343525"/>
            <a:ext cx="6667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5" name="AutoShape 14"/>
          <p:cNvCxnSpPr>
            <a:cxnSpLocks noChangeShapeType="1"/>
            <a:stCxn id="20490" idx="0"/>
            <a:endCxn id="20487" idx="2"/>
          </p:cNvCxnSpPr>
          <p:nvPr/>
        </p:nvCxnSpPr>
        <p:spPr bwMode="auto">
          <a:xfrm flipV="1">
            <a:off x="5410200" y="5343525"/>
            <a:ext cx="6858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6" name="AutoShape 15"/>
          <p:cNvCxnSpPr>
            <a:cxnSpLocks noChangeShapeType="1"/>
            <a:stCxn id="20486" idx="2"/>
            <a:endCxn id="20489" idx="0"/>
          </p:cNvCxnSpPr>
          <p:nvPr/>
        </p:nvCxnSpPr>
        <p:spPr bwMode="auto">
          <a:xfrm>
            <a:off x="3048000" y="5343525"/>
            <a:ext cx="7239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7" name="AutoShape 16"/>
          <p:cNvCxnSpPr>
            <a:cxnSpLocks noChangeShapeType="1"/>
            <a:stCxn id="20487" idx="2"/>
            <a:endCxn id="20491" idx="0"/>
          </p:cNvCxnSpPr>
          <p:nvPr/>
        </p:nvCxnSpPr>
        <p:spPr bwMode="auto">
          <a:xfrm>
            <a:off x="6096000" y="5343525"/>
            <a:ext cx="719138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9E1DD67-0595-974D-8EE4-3B3B47CDD392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Pivot selection</a:t>
            </a:r>
          </a:p>
        </p:txBody>
      </p:sp>
      <p:cxnSp>
        <p:nvCxnSpPr>
          <p:cNvPr id="21509" name="AutoShape 4"/>
          <p:cNvCxnSpPr>
            <a:cxnSpLocks noChangeShapeType="1"/>
            <a:stCxn id="21512" idx="0"/>
            <a:endCxn id="21511" idx="2"/>
          </p:cNvCxnSpPr>
          <p:nvPr/>
        </p:nvCxnSpPr>
        <p:spPr bwMode="auto">
          <a:xfrm flipV="1">
            <a:off x="1414463" y="4054475"/>
            <a:ext cx="1090612" cy="584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0" name="AutoShape 5"/>
          <p:cNvCxnSpPr>
            <a:cxnSpLocks noChangeShapeType="1"/>
            <a:stCxn id="21523" idx="0"/>
            <a:endCxn id="21511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11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7  2  9  4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1512" name="AutoShape 20"/>
          <p:cNvSpPr>
            <a:spLocks noChangeArrowheads="1"/>
          </p:cNvSpPr>
          <p:nvPr/>
        </p:nvSpPr>
        <p:spPr bwMode="auto">
          <a:xfrm>
            <a:off x="1066800" y="4648200"/>
            <a:ext cx="693738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2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2</a:t>
            </a:r>
          </a:p>
        </p:txBody>
      </p:sp>
      <p:sp>
        <p:nvSpPr>
          <p:cNvPr id="21513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1514" name="AutoShape 34"/>
          <p:cNvCxnSpPr>
            <a:cxnSpLocks noChangeShapeType="1"/>
            <a:stCxn id="21511" idx="0"/>
            <a:endCxn id="21513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5" name="AutoShape 35"/>
          <p:cNvCxnSpPr>
            <a:cxnSpLocks noChangeShapeType="1"/>
            <a:stCxn id="21516" idx="0"/>
            <a:endCxn id="21513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16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1517" name="AutoShape 37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1518" name="AutoShape 38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1519" name="AutoShape 39"/>
          <p:cNvCxnSpPr>
            <a:cxnSpLocks noChangeShapeType="1"/>
            <a:stCxn id="21517" idx="0"/>
            <a:endCxn id="21516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0" name="AutoShape 40"/>
          <p:cNvCxnSpPr>
            <a:cxnSpLocks noChangeShapeType="1"/>
            <a:stCxn id="21518" idx="0"/>
            <a:endCxn id="21516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1" name="AutoShape 41"/>
          <p:cNvCxnSpPr>
            <a:cxnSpLocks noChangeShapeType="1"/>
            <a:stCxn id="21524" idx="0"/>
            <a:endCxn id="21523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2" name="AutoShape 42"/>
          <p:cNvCxnSpPr>
            <a:cxnSpLocks noChangeShapeType="1"/>
            <a:stCxn id="21523" idx="2"/>
            <a:endCxn id="21525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23" name="AutoShape 4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1524" name="AutoShape 44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1525" name="AutoShape 45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5A302DD-3B05-8149-81F1-4C9C6764E09A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Partition, recursive call, pivot selection</a:t>
            </a:r>
          </a:p>
        </p:txBody>
      </p:sp>
      <p:cxnSp>
        <p:nvCxnSpPr>
          <p:cNvPr id="22533" name="AutoShape 4"/>
          <p:cNvCxnSpPr>
            <a:cxnSpLocks noChangeShapeType="1"/>
            <a:stCxn id="22550" idx="0"/>
            <a:endCxn id="22537" idx="2"/>
          </p:cNvCxnSpPr>
          <p:nvPr/>
        </p:nvCxnSpPr>
        <p:spPr bwMode="auto">
          <a:xfrm flipV="1">
            <a:off x="1414463" y="4064000"/>
            <a:ext cx="1090612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34" name="AutoShape 5"/>
          <p:cNvCxnSpPr>
            <a:cxnSpLocks noChangeShapeType="1"/>
            <a:stCxn id="22538" idx="0"/>
            <a:endCxn id="22537" idx="2"/>
          </p:cNvCxnSpPr>
          <p:nvPr/>
        </p:nvCxnSpPr>
        <p:spPr bwMode="auto">
          <a:xfrm flipH="1" flipV="1">
            <a:off x="25050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35" name="AutoShape 7"/>
          <p:cNvCxnSpPr>
            <a:cxnSpLocks noChangeShapeType="1"/>
            <a:stCxn id="22539" idx="0"/>
            <a:endCxn id="22538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36" name="AutoShape 9"/>
          <p:cNvCxnSpPr>
            <a:cxnSpLocks noChangeShapeType="1"/>
            <a:stCxn id="22538" idx="2"/>
            <a:endCxn id="22540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37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2538" name="AutoShape 15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2539" name="AutoShape 21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2540" name="AutoShape 22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2541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2542" name="AutoShape 34"/>
          <p:cNvCxnSpPr>
            <a:cxnSpLocks noChangeShapeType="1"/>
            <a:stCxn id="22537" idx="0"/>
            <a:endCxn id="22541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3" name="AutoShape 35"/>
          <p:cNvCxnSpPr>
            <a:cxnSpLocks noChangeShapeType="1"/>
            <a:stCxn id="22545" idx="0"/>
            <a:endCxn id="22541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44" name="Line 37"/>
          <p:cNvSpPr>
            <a:spLocks noChangeShapeType="1"/>
          </p:cNvSpPr>
          <p:nvPr/>
        </p:nvSpPr>
        <p:spPr bwMode="auto">
          <a:xfrm flipH="1">
            <a:off x="2438400" y="3200400"/>
            <a:ext cx="533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AutoShape 39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2546" name="AutoShape 40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2547" name="AutoShape 41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2548" name="AutoShape 42"/>
          <p:cNvCxnSpPr>
            <a:cxnSpLocks noChangeShapeType="1"/>
            <a:stCxn id="22546" idx="0"/>
            <a:endCxn id="22545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9" name="AutoShape 43"/>
          <p:cNvCxnSpPr>
            <a:cxnSpLocks noChangeShapeType="1"/>
            <a:stCxn id="22547" idx="0"/>
            <a:endCxn id="22545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50" name="AutoShape 44"/>
          <p:cNvSpPr>
            <a:spLocks noChangeArrowheads="1"/>
          </p:cNvSpPr>
          <p:nvPr/>
        </p:nvSpPr>
        <p:spPr bwMode="auto">
          <a:xfrm>
            <a:off x="1066800" y="4648200"/>
            <a:ext cx="693738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2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7245</TotalTime>
  <Words>1092</Words>
  <Application>Microsoft Office PowerPoint</Application>
  <PresentationFormat>On-screen Show (4:3)</PresentationFormat>
  <Paragraphs>242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Courier</vt:lpstr>
      <vt:lpstr>Symbol</vt:lpstr>
      <vt:lpstr>Tahoma</vt:lpstr>
      <vt:lpstr>Times New Roman</vt:lpstr>
      <vt:lpstr>Wingdings</vt:lpstr>
      <vt:lpstr>Blueprint</vt:lpstr>
      <vt:lpstr>Clip</vt:lpstr>
      <vt:lpstr>Quick-Sort</vt:lpstr>
      <vt:lpstr>Quick-Sort</vt:lpstr>
      <vt:lpstr>Partition</vt:lpstr>
      <vt:lpstr>Java Implementation</vt:lpstr>
      <vt:lpstr>Quick-Sort Example in Java</vt:lpstr>
      <vt:lpstr>Quick-Sort Example</vt:lpstr>
      <vt:lpstr>Quick-Sort Tree</vt:lpstr>
      <vt:lpstr>Execution Example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Quick-Sort Running Time</vt:lpstr>
      <vt:lpstr>Worst-case Running Time</vt:lpstr>
      <vt:lpstr>Expected Running Time</vt:lpstr>
      <vt:lpstr>Summary of Sorting Algorithms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Kimberly Davis</cp:lastModifiedBy>
  <cp:revision>1051</cp:revision>
  <cp:lastPrinted>2019-05-20T03:25:34Z</cp:lastPrinted>
  <dcterms:created xsi:type="dcterms:W3CDTF">2002-01-21T02:22:10Z</dcterms:created>
  <dcterms:modified xsi:type="dcterms:W3CDTF">2019-11-26T23:26:47Z</dcterms:modified>
</cp:coreProperties>
</file>