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3"/>
  </p:notesMasterIdLst>
  <p:handoutMasterIdLst>
    <p:handoutMasterId r:id="rId24"/>
  </p:handoutMasterIdLst>
  <p:sldIdLst>
    <p:sldId id="256" r:id="rId2"/>
    <p:sldId id="371" r:id="rId3"/>
    <p:sldId id="366" r:id="rId4"/>
    <p:sldId id="335" r:id="rId5"/>
    <p:sldId id="441" r:id="rId6"/>
    <p:sldId id="344" r:id="rId7"/>
    <p:sldId id="372" r:id="rId8"/>
    <p:sldId id="345" r:id="rId9"/>
    <p:sldId id="343" r:id="rId10"/>
    <p:sldId id="383" r:id="rId11"/>
    <p:sldId id="346" r:id="rId12"/>
    <p:sldId id="384" r:id="rId13"/>
    <p:sldId id="385" r:id="rId14"/>
    <p:sldId id="347" r:id="rId15"/>
    <p:sldId id="348" r:id="rId16"/>
    <p:sldId id="386" r:id="rId17"/>
    <p:sldId id="349" r:id="rId18"/>
    <p:sldId id="390" r:id="rId19"/>
    <p:sldId id="367" r:id="rId20"/>
    <p:sldId id="387" r:id="rId21"/>
    <p:sldId id="389" r:id="rId22"/>
  </p:sldIdLst>
  <p:sldSz cx="9144000" cy="6858000" type="screen4x3"/>
  <p:notesSz cx="7302500" cy="9588500"/>
  <p:defaultTextStyle>
    <a:defPPr>
      <a:defRPr lang="en-US"/>
    </a:defPPr>
    <a:lvl1pPr algn="ctr" rtl="0" fontAlgn="base">
      <a:spcBef>
        <a:spcPct val="0"/>
      </a:spcBef>
      <a:spcAft>
        <a:spcPct val="0"/>
      </a:spcAft>
      <a:defRPr sz="2400" kern="1200">
        <a:solidFill>
          <a:schemeClr val="tx1"/>
        </a:solidFill>
        <a:latin typeface="Tahoma" charset="0"/>
        <a:ea typeface="ＭＳ Ｐゴシック" charset="0"/>
        <a:cs typeface="+mn-cs"/>
      </a:defRPr>
    </a:lvl1pPr>
    <a:lvl2pPr marL="457200" algn="ctr" rtl="0" fontAlgn="base">
      <a:spcBef>
        <a:spcPct val="0"/>
      </a:spcBef>
      <a:spcAft>
        <a:spcPct val="0"/>
      </a:spcAft>
      <a:defRPr sz="2400" kern="1200">
        <a:solidFill>
          <a:schemeClr val="tx1"/>
        </a:solidFill>
        <a:latin typeface="Tahoma" charset="0"/>
        <a:ea typeface="ＭＳ Ｐゴシック" charset="0"/>
        <a:cs typeface="+mn-cs"/>
      </a:defRPr>
    </a:lvl2pPr>
    <a:lvl3pPr marL="914400" algn="ctr" rtl="0" fontAlgn="base">
      <a:spcBef>
        <a:spcPct val="0"/>
      </a:spcBef>
      <a:spcAft>
        <a:spcPct val="0"/>
      </a:spcAft>
      <a:defRPr sz="2400" kern="1200">
        <a:solidFill>
          <a:schemeClr val="tx1"/>
        </a:solidFill>
        <a:latin typeface="Tahoma" charset="0"/>
        <a:ea typeface="ＭＳ Ｐゴシック" charset="0"/>
        <a:cs typeface="+mn-cs"/>
      </a:defRPr>
    </a:lvl3pPr>
    <a:lvl4pPr marL="1371600" algn="ctr" rtl="0" fontAlgn="base">
      <a:spcBef>
        <a:spcPct val="0"/>
      </a:spcBef>
      <a:spcAft>
        <a:spcPct val="0"/>
      </a:spcAft>
      <a:defRPr sz="2400" kern="1200">
        <a:solidFill>
          <a:schemeClr val="tx1"/>
        </a:solidFill>
        <a:latin typeface="Tahoma" charset="0"/>
        <a:ea typeface="ＭＳ Ｐゴシック" charset="0"/>
        <a:cs typeface="+mn-cs"/>
      </a:defRPr>
    </a:lvl4pPr>
    <a:lvl5pPr marL="1828800" algn="ctr" rtl="0" fontAlgn="base">
      <a:spcBef>
        <a:spcPct val="0"/>
      </a:spcBef>
      <a:spcAft>
        <a:spcPct val="0"/>
      </a:spcAft>
      <a:defRPr sz="2400" kern="1200">
        <a:solidFill>
          <a:schemeClr val="tx1"/>
        </a:solidFill>
        <a:latin typeface="Tahoma" charset="0"/>
        <a:ea typeface="ＭＳ Ｐゴシック" charset="0"/>
        <a:cs typeface="+mn-cs"/>
      </a:defRPr>
    </a:lvl5pPr>
    <a:lvl6pPr marL="2286000" algn="l" defTabSz="457200" rtl="0" eaLnBrk="1" latinLnBrk="0" hangingPunct="1">
      <a:defRPr sz="2400" kern="1200">
        <a:solidFill>
          <a:schemeClr val="tx1"/>
        </a:solidFill>
        <a:latin typeface="Tahoma" charset="0"/>
        <a:ea typeface="ＭＳ Ｐゴシック" charset="0"/>
        <a:cs typeface="+mn-cs"/>
      </a:defRPr>
    </a:lvl6pPr>
    <a:lvl7pPr marL="2743200" algn="l" defTabSz="457200" rtl="0" eaLnBrk="1" latinLnBrk="0" hangingPunct="1">
      <a:defRPr sz="2400" kern="1200">
        <a:solidFill>
          <a:schemeClr val="tx1"/>
        </a:solidFill>
        <a:latin typeface="Tahoma" charset="0"/>
        <a:ea typeface="ＭＳ Ｐゴシック" charset="0"/>
        <a:cs typeface="+mn-cs"/>
      </a:defRPr>
    </a:lvl7pPr>
    <a:lvl8pPr marL="3200400" algn="l" defTabSz="457200" rtl="0" eaLnBrk="1" latinLnBrk="0" hangingPunct="1">
      <a:defRPr sz="2400" kern="1200">
        <a:solidFill>
          <a:schemeClr val="tx1"/>
        </a:solidFill>
        <a:latin typeface="Tahoma" charset="0"/>
        <a:ea typeface="ＭＳ Ｐゴシック" charset="0"/>
        <a:cs typeface="+mn-cs"/>
      </a:defRPr>
    </a:lvl8pPr>
    <a:lvl9pPr marL="3657600" algn="l" defTabSz="457200" rtl="0" eaLnBrk="1" latinLnBrk="0" hangingPunct="1">
      <a:defRPr sz="2400" kern="1200">
        <a:solidFill>
          <a:schemeClr val="tx1"/>
        </a:solidFill>
        <a:latin typeface="Tahoma" charset="0"/>
        <a:ea typeface="ＭＳ Ｐゴシック" charset="0"/>
        <a:cs typeface="+mn-cs"/>
      </a:defRPr>
    </a:lvl9pPr>
  </p:defaultTextStyle>
  <p:extLst>
    <p:ext uri="{521415D9-36F7-43E2-AB2F-B90AF26B5E84}">
      <p14:sectionLst xmlns:p14="http://schemas.microsoft.com/office/powerpoint/2010/main">
        <p14:section name="Default Section" id="{085D34C5-F4AF-9043-8CEA-2ED094E8CF0C}">
          <p14:sldIdLst>
            <p14:sldId id="256"/>
          </p14:sldIdLst>
        </p14:section>
        <p14:section name="Priority Queues 9.3.1 The Heap Data Structure" id="{E6683654-92F4-2F4E-8AB7-6C4047E60C9E}">
          <p14:sldIdLst>
            <p14:sldId id="371"/>
            <p14:sldId id="366"/>
            <p14:sldId id="335"/>
            <p14:sldId id="441"/>
            <p14:sldId id="344"/>
          </p14:sldIdLst>
        </p14:section>
        <p14:section name="Priority Queues 9.3.2 Implementing a Priority Queue with a Heap" id="{35CF385F-827D-CD4A-86A4-772D8866D6B6}">
          <p14:sldIdLst>
            <p14:sldId id="372"/>
            <p14:sldId id="345"/>
            <p14:sldId id="343"/>
            <p14:sldId id="383"/>
            <p14:sldId id="346"/>
            <p14:sldId id="384"/>
            <p14:sldId id="385"/>
            <p14:sldId id="347"/>
            <p14:sldId id="348"/>
            <p14:sldId id="386"/>
            <p14:sldId id="349"/>
            <p14:sldId id="390"/>
            <p14:sldId id="367"/>
          </p14:sldIdLst>
        </p14:section>
        <p14:section name="PriorityQueues 9.3.3 Analysis of a Heap-based Priority Queue" id="{815D8BC0-CF17-4248-9C47-A4D5166C2809}">
          <p14:sldIdLst>
            <p14:sldId id="387"/>
            <p14:sldId id="38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74F6"/>
    <a:srgbClr val="6289F8"/>
    <a:srgbClr val="8097F8"/>
    <a:srgbClr val="2C61F6"/>
    <a:srgbClr val="F8F0D0"/>
    <a:srgbClr val="F2E4AA"/>
    <a:srgbClr val="000000"/>
    <a:srgbClr val="F4E9B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3"/>
  </p:normalViewPr>
  <p:slideViewPr>
    <p:cSldViewPr>
      <p:cViewPr varScale="1">
        <p:scale>
          <a:sx n="109" d="100"/>
          <a:sy n="109" d="100"/>
        </p:scale>
        <p:origin x="1674" y="10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l" defTabSz="965200">
              <a:defRPr sz="1300" smtClean="0">
                <a:latin typeface="Tahoma" pitchFamily="34" charset="0"/>
                <a:ea typeface="+mn-ea"/>
              </a:defRPr>
            </a:lvl1pPr>
          </a:lstStyle>
          <a:p>
            <a:pPr>
              <a:defRPr/>
            </a:pPr>
            <a:r>
              <a:rPr lang="en-US"/>
              <a:t>Heaps</a:t>
            </a:r>
          </a:p>
        </p:txBody>
      </p:sp>
      <p:sp>
        <p:nvSpPr>
          <p:cNvPr id="15363" name="Rectangle 3"/>
          <p:cNvSpPr>
            <a:spLocks noGrp="1" noChangeArrowheads="1"/>
          </p:cNvSpPr>
          <p:nvPr>
            <p:ph type="dt" sz="quarter" idx="1"/>
          </p:nvPr>
        </p:nvSpPr>
        <p:spPr bwMode="auto">
          <a:xfrm>
            <a:off x="4138613" y="0"/>
            <a:ext cx="3163887"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r" defTabSz="965200">
              <a:defRPr sz="1300"/>
            </a:lvl1pPr>
          </a:lstStyle>
          <a:p>
            <a:fld id="{3B95A86F-F681-954A-A757-8A0833D6D3C8}" type="datetime1">
              <a:rPr lang="en-US" smtClean="0"/>
              <a:t>11/14/2019</a:t>
            </a:fld>
            <a:endParaRPr lang="en-US"/>
          </a:p>
        </p:txBody>
      </p:sp>
      <p:sp>
        <p:nvSpPr>
          <p:cNvPr id="15364" name="Rectangle 4"/>
          <p:cNvSpPr>
            <a:spLocks noGrp="1" noChangeArrowheads="1"/>
          </p:cNvSpPr>
          <p:nvPr>
            <p:ph type="ftr" sz="quarter" idx="2"/>
          </p:nvPr>
        </p:nvSpPr>
        <p:spPr bwMode="auto">
          <a:xfrm>
            <a:off x="0" y="9109075"/>
            <a:ext cx="3163888"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l" defTabSz="965200">
              <a:defRPr sz="1300" smtClean="0">
                <a:latin typeface="Tahoma" pitchFamily="34" charset="0"/>
                <a:ea typeface="+mn-ea"/>
              </a:defRPr>
            </a:lvl1pPr>
          </a:lstStyle>
          <a:p>
            <a:pPr>
              <a:defRPr/>
            </a:pPr>
            <a:endParaRPr lang="en-US"/>
          </a:p>
        </p:txBody>
      </p:sp>
      <p:sp>
        <p:nvSpPr>
          <p:cNvPr id="15365" name="Rectangle 5"/>
          <p:cNvSpPr>
            <a:spLocks noGrp="1" noChangeArrowheads="1"/>
          </p:cNvSpPr>
          <p:nvPr>
            <p:ph type="sldNum" sz="quarter" idx="3"/>
          </p:nvPr>
        </p:nvSpPr>
        <p:spPr bwMode="auto">
          <a:xfrm>
            <a:off x="4138613" y="9109075"/>
            <a:ext cx="3163887"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r" defTabSz="965200">
              <a:defRPr sz="1300"/>
            </a:lvl1pPr>
          </a:lstStyle>
          <a:p>
            <a:fld id="{69A16545-DEDB-9C4A-9B34-BB7C4F855B7B}" type="slidenum">
              <a:rPr lang="en-US"/>
              <a:pPr/>
              <a:t>‹#›</a:t>
            </a:fld>
            <a:endParaRPr lang="en-US"/>
          </a:p>
        </p:txBody>
      </p:sp>
    </p:spTree>
    <p:extLst>
      <p:ext uri="{BB962C8B-B14F-4D97-AF65-F5344CB8AC3E}">
        <p14:creationId xmlns:p14="http://schemas.microsoft.com/office/powerpoint/2010/main" val="23639365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l" defTabSz="965200">
              <a:defRPr sz="1300" smtClean="0">
                <a:latin typeface="Tahoma" pitchFamily="34" charset="0"/>
                <a:ea typeface="+mn-ea"/>
              </a:defRPr>
            </a:lvl1pPr>
          </a:lstStyle>
          <a:p>
            <a:pPr>
              <a:defRPr/>
            </a:pPr>
            <a:r>
              <a:rPr lang="en-US"/>
              <a:t>Heaps</a:t>
            </a:r>
          </a:p>
        </p:txBody>
      </p:sp>
      <p:sp>
        <p:nvSpPr>
          <p:cNvPr id="1027" name="Rectangle 3"/>
          <p:cNvSpPr>
            <a:spLocks noGrp="1" noChangeArrowheads="1"/>
          </p:cNvSpPr>
          <p:nvPr>
            <p:ph type="dt" idx="1"/>
          </p:nvPr>
        </p:nvSpPr>
        <p:spPr bwMode="auto">
          <a:xfrm>
            <a:off x="4138613" y="0"/>
            <a:ext cx="3163887"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r" defTabSz="965200">
              <a:defRPr sz="1300"/>
            </a:lvl1pPr>
          </a:lstStyle>
          <a:p>
            <a:fld id="{D51CA412-BE08-3946-B2E1-85C120A2BB3A}" type="datetime1">
              <a:rPr lang="en-US" smtClean="0"/>
              <a:t>11/14/2019</a:t>
            </a:fld>
            <a:endParaRPr lang="en-US"/>
          </a:p>
        </p:txBody>
      </p:sp>
      <p:sp>
        <p:nvSpPr>
          <p:cNvPr id="23556" name="Rectangle 4"/>
          <p:cNvSpPr>
            <a:spLocks noGrp="1" noRot="1" noChangeAspect="1" noChangeArrowheads="1" noTextEdit="1"/>
          </p:cNvSpPr>
          <p:nvPr>
            <p:ph type="sldImg" idx="2"/>
          </p:nvPr>
        </p:nvSpPr>
        <p:spPr bwMode="auto">
          <a:xfrm>
            <a:off x="1255713" y="720725"/>
            <a:ext cx="4792662" cy="35941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29" name="Rectangle 5"/>
          <p:cNvSpPr>
            <a:spLocks noGrp="1" noChangeArrowheads="1"/>
          </p:cNvSpPr>
          <p:nvPr>
            <p:ph type="body" sz="quarter" idx="3"/>
          </p:nvPr>
        </p:nvSpPr>
        <p:spPr bwMode="auto">
          <a:xfrm>
            <a:off x="973138" y="4554538"/>
            <a:ext cx="5356225" cy="4313237"/>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9109075"/>
            <a:ext cx="3163888"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l" defTabSz="965200">
              <a:defRPr sz="1300" smtClean="0">
                <a:latin typeface="Tahoma" pitchFamily="34" charset="0"/>
                <a:ea typeface="+mn-ea"/>
              </a:defRPr>
            </a:lvl1pPr>
          </a:lstStyle>
          <a:p>
            <a:pPr>
              <a:defRPr/>
            </a:pPr>
            <a:endParaRPr lang="en-US"/>
          </a:p>
        </p:txBody>
      </p:sp>
      <p:sp>
        <p:nvSpPr>
          <p:cNvPr id="1031" name="Rectangle 7"/>
          <p:cNvSpPr>
            <a:spLocks noGrp="1" noChangeArrowheads="1"/>
          </p:cNvSpPr>
          <p:nvPr>
            <p:ph type="sldNum" sz="quarter" idx="5"/>
          </p:nvPr>
        </p:nvSpPr>
        <p:spPr bwMode="auto">
          <a:xfrm>
            <a:off x="4138613" y="9109075"/>
            <a:ext cx="3163887"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r" defTabSz="965200">
              <a:defRPr sz="1300"/>
            </a:lvl1pPr>
          </a:lstStyle>
          <a:p>
            <a:fld id="{7544E4A1-34FD-3D45-922C-27D04A5622AB}" type="slidenum">
              <a:rPr lang="en-US"/>
              <a:pPr/>
              <a:t>‹#›</a:t>
            </a:fld>
            <a:endParaRPr lang="en-US"/>
          </a:p>
        </p:txBody>
      </p:sp>
    </p:spTree>
    <p:extLst>
      <p:ext uri="{BB962C8B-B14F-4D97-AF65-F5344CB8AC3E}">
        <p14:creationId xmlns:p14="http://schemas.microsoft.com/office/powerpoint/2010/main" val="518577666"/>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300"/>
              <a:t>Heaps</a:t>
            </a:r>
          </a:p>
        </p:txBody>
      </p:sp>
      <p:sp>
        <p:nvSpPr>
          <p:cNvPr id="24579" name="Rectangle 3"/>
          <p:cNvSpPr>
            <a:spLocks noGrp="1" noChangeArrowheads="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B05BBE59-6FB8-A14F-ACA9-8FCEBE8E1954}" type="datetime1">
              <a:rPr lang="en-US" sz="1300" smtClean="0"/>
              <a:t>11/14/2019</a:t>
            </a:fld>
            <a:endParaRPr lang="en-US" sz="1300"/>
          </a:p>
        </p:txBody>
      </p:sp>
      <p:sp>
        <p:nvSpPr>
          <p:cNvPr id="2458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42D8042F-B0B8-3141-AB7D-23D2D809E907}" type="slidenum">
              <a:rPr lang="en-US" sz="1300"/>
              <a:pPr eaLnBrk="1" hangingPunct="1"/>
              <a:t>1</a:t>
            </a:fld>
            <a:endParaRPr lang="en-US" sz="1300"/>
          </a:p>
        </p:txBody>
      </p:sp>
      <p:sp>
        <p:nvSpPr>
          <p:cNvPr id="24581" name="Rectangle 2"/>
          <p:cNvSpPr>
            <a:spLocks noGrp="1" noRot="1" noChangeAspect="1" noChangeArrowheads="1" noTextEdit="1"/>
          </p:cNvSpPr>
          <p:nvPr>
            <p:ph type="sldImg"/>
          </p:nvPr>
        </p:nvSpPr>
        <p:spPr>
          <a:ln/>
        </p:spPr>
      </p:sp>
      <p:sp>
        <p:nvSpPr>
          <p:cNvPr id="2458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300"/>
              <a:t>Heaps</a:t>
            </a:r>
          </a:p>
        </p:txBody>
      </p:sp>
      <p:sp>
        <p:nvSpPr>
          <p:cNvPr id="25603" name="Rectangle 3"/>
          <p:cNvSpPr>
            <a:spLocks noGrp="1" noChangeArrowheads="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B0191816-F5B1-F84A-A20D-039BF56175FA}" type="datetime1">
              <a:rPr lang="en-US" sz="1300" smtClean="0"/>
              <a:t>11/14/2019</a:t>
            </a:fld>
            <a:endParaRPr lang="en-US" sz="1300"/>
          </a:p>
        </p:txBody>
      </p:sp>
      <p:sp>
        <p:nvSpPr>
          <p:cNvPr id="2560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C667481D-A0D9-C844-88D4-6B4E53C86C9C}" type="slidenum">
              <a:rPr lang="en-US" sz="1300"/>
              <a:pPr eaLnBrk="1" hangingPunct="1"/>
              <a:t>4</a:t>
            </a:fld>
            <a:endParaRPr lang="en-US" sz="1300"/>
          </a:p>
        </p:txBody>
      </p:sp>
      <p:sp>
        <p:nvSpPr>
          <p:cNvPr id="25605" name="Rectangle 2"/>
          <p:cNvSpPr>
            <a:spLocks noGrp="1" noRot="1" noChangeAspect="1" noChangeArrowheads="1" noTextEdit="1"/>
          </p:cNvSpPr>
          <p:nvPr>
            <p:ph type="sldImg"/>
          </p:nvPr>
        </p:nvSpPr>
        <p:spPr>
          <a:ln/>
        </p:spPr>
      </p:sp>
      <p:sp>
        <p:nvSpPr>
          <p:cNvPr id="2560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300"/>
              <a:t>Heaps</a:t>
            </a:r>
          </a:p>
        </p:txBody>
      </p:sp>
      <p:sp>
        <p:nvSpPr>
          <p:cNvPr id="25603" name="Rectangle 3"/>
          <p:cNvSpPr>
            <a:spLocks noGrp="1" noChangeArrowheads="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B0191816-F5B1-F84A-A20D-039BF56175FA}" type="datetime1">
              <a:rPr lang="en-US" sz="1300" smtClean="0"/>
              <a:t>11/14/2019</a:t>
            </a:fld>
            <a:endParaRPr lang="en-US" sz="1300"/>
          </a:p>
        </p:txBody>
      </p:sp>
      <p:sp>
        <p:nvSpPr>
          <p:cNvPr id="2560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C667481D-A0D9-C844-88D4-6B4E53C86C9C}" type="slidenum">
              <a:rPr lang="en-US" sz="1300"/>
              <a:pPr eaLnBrk="1" hangingPunct="1"/>
              <a:t>5</a:t>
            </a:fld>
            <a:endParaRPr lang="en-US" sz="1300"/>
          </a:p>
        </p:txBody>
      </p:sp>
      <p:sp>
        <p:nvSpPr>
          <p:cNvPr id="25605" name="Rectangle 2"/>
          <p:cNvSpPr>
            <a:spLocks noGrp="1" noRot="1" noChangeAspect="1" noChangeArrowheads="1" noTextEdit="1"/>
          </p:cNvSpPr>
          <p:nvPr>
            <p:ph type="sldImg"/>
          </p:nvPr>
        </p:nvSpPr>
        <p:spPr>
          <a:ln/>
        </p:spPr>
      </p:sp>
      <p:sp>
        <p:nvSpPr>
          <p:cNvPr id="2560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extLst>
      <p:ext uri="{BB962C8B-B14F-4D97-AF65-F5344CB8AC3E}">
        <p14:creationId xmlns:p14="http://schemas.microsoft.com/office/powerpoint/2010/main" val="3850122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w="9525">
                <a:noFill/>
                <a:miter lim="800000"/>
                <a:headEnd/>
                <a:tailEnd/>
              </a:ln>
              <a:effectLst/>
            </p:spPr>
            <p:txBody>
              <a:bodyPr wrap="none" anchor="ctr"/>
              <a:lstStyle/>
              <a:p>
                <a:pPr>
                  <a:defRPr/>
                </a:pPr>
                <a:endParaRPr lang="en-US">
                  <a:latin typeface="Tahoma" pitchFamily="34" charset="0"/>
                  <a:ea typeface="+mn-ea"/>
                </a:endParaRPr>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14"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10" name="Arc 66"/>
              <p:cNvSpPr>
                <a:spLocks/>
              </p:cNvSpPr>
              <p:nvPr/>
            </p:nvSpPr>
            <p:spPr bwMode="ltGray">
              <a:xfrm rot="5400000">
                <a:off x="5097" y="3347"/>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grpSp>
      </p:grpSp>
      <p:sp>
        <p:nvSpPr>
          <p:cNvPr id="5187" name="Rectangle 67"/>
          <p:cNvSpPr>
            <a:spLocks noGrp="1" noChangeArrowheads="1"/>
          </p:cNvSpPr>
          <p:nvPr>
            <p:ph type="ctrTitle"/>
          </p:nvPr>
        </p:nvSpPr>
        <p:spPr>
          <a:xfrm>
            <a:off x="990600" y="1752600"/>
            <a:ext cx="7772400" cy="1143000"/>
          </a:xfrm>
        </p:spPr>
        <p:txBody>
          <a:bodyPr/>
          <a:lstStyle>
            <a:lvl1pPr>
              <a:defRPr/>
            </a:lvl1pPr>
          </a:lstStyle>
          <a:p>
            <a:r>
              <a:rPr lang="en-US"/>
              <a:t>Click to edit Master title style</a:t>
            </a:r>
          </a:p>
        </p:txBody>
      </p:sp>
      <p:sp>
        <p:nvSpPr>
          <p:cNvPr id="5188"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en-US"/>
              <a:t>Click to edit Master subtitle style</a:t>
            </a:r>
          </a:p>
        </p:txBody>
      </p:sp>
      <p:sp>
        <p:nvSpPr>
          <p:cNvPr id="69" name="Date Placeholder 72"/>
          <p:cNvSpPr>
            <a:spLocks noGrp="1"/>
          </p:cNvSpPr>
          <p:nvPr>
            <p:ph type="dt" sz="half" idx="10"/>
          </p:nvPr>
        </p:nvSpPr>
        <p:spPr/>
        <p:txBody>
          <a:bodyPr/>
          <a:lstStyle>
            <a:lvl1pPr>
              <a:defRPr/>
            </a:lvl1pPr>
          </a:lstStyle>
          <a:p>
            <a:r>
              <a:rPr lang="en-US"/>
              <a:t>© 2014 Goodrich, Tamassia, Goldwasser</a:t>
            </a:r>
          </a:p>
        </p:txBody>
      </p:sp>
      <p:sp>
        <p:nvSpPr>
          <p:cNvPr id="70" name="Slide Number Placeholder 73"/>
          <p:cNvSpPr>
            <a:spLocks noGrp="1"/>
          </p:cNvSpPr>
          <p:nvPr>
            <p:ph type="sldNum" sz="quarter" idx="11"/>
          </p:nvPr>
        </p:nvSpPr>
        <p:spPr/>
        <p:txBody>
          <a:bodyPr/>
          <a:lstStyle>
            <a:lvl1pPr>
              <a:defRPr/>
            </a:lvl1pPr>
          </a:lstStyle>
          <a:p>
            <a:fld id="{AF492A62-E320-604B-B9AC-99AD972031E8}" type="slidenum">
              <a:rPr lang="en-US"/>
              <a:pPr/>
              <a:t>‹#›</a:t>
            </a:fld>
            <a:endParaRPr lang="en-US"/>
          </a:p>
        </p:txBody>
      </p:sp>
      <p:sp>
        <p:nvSpPr>
          <p:cNvPr id="71" name="Footer Placeholder 74"/>
          <p:cNvSpPr>
            <a:spLocks noGrp="1"/>
          </p:cNvSpPr>
          <p:nvPr>
            <p:ph type="ftr" sz="quarter" idx="12"/>
          </p:nvPr>
        </p:nvSpPr>
        <p:spPr/>
        <p:txBody>
          <a:bodyPr/>
          <a:lstStyle>
            <a:lvl1pPr>
              <a:defRPr/>
            </a:lvl1pPr>
          </a:lstStyle>
          <a:p>
            <a:pPr>
              <a:defRPr/>
            </a:pPr>
            <a:r>
              <a:rPr lang="en-US"/>
              <a:t>Heaps</a:t>
            </a:r>
          </a:p>
        </p:txBody>
      </p:sp>
    </p:spTree>
    <p:extLst>
      <p:ext uri="{BB962C8B-B14F-4D97-AF65-F5344CB8AC3E}">
        <p14:creationId xmlns:p14="http://schemas.microsoft.com/office/powerpoint/2010/main" val="1362020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ln/>
        </p:spPr>
        <p:txBody>
          <a:bodyPr/>
          <a:lstStyle>
            <a:lvl1pPr>
              <a:defRPr/>
            </a:lvl1pPr>
          </a:lstStyle>
          <a:p>
            <a:r>
              <a:rPr lang="en-US"/>
              <a:t>© 2014 Goodrich, Tamassia, Goldwasser</a:t>
            </a:r>
          </a:p>
        </p:txBody>
      </p:sp>
      <p:sp>
        <p:nvSpPr>
          <p:cNvPr id="5" name="Rectangle 66"/>
          <p:cNvSpPr>
            <a:spLocks noGrp="1" noChangeArrowheads="1"/>
          </p:cNvSpPr>
          <p:nvPr>
            <p:ph type="ftr" sz="quarter" idx="11"/>
          </p:nvPr>
        </p:nvSpPr>
        <p:spPr>
          <a:ln/>
        </p:spPr>
        <p:txBody>
          <a:bodyPr/>
          <a:lstStyle>
            <a:lvl1pPr>
              <a:defRPr/>
            </a:lvl1pPr>
          </a:lstStyle>
          <a:p>
            <a:pPr>
              <a:defRPr/>
            </a:pPr>
            <a:r>
              <a:rPr lang="en-US"/>
              <a:t>Heaps</a:t>
            </a:r>
          </a:p>
        </p:txBody>
      </p:sp>
      <p:sp>
        <p:nvSpPr>
          <p:cNvPr id="6" name="Rectangle 67"/>
          <p:cNvSpPr>
            <a:spLocks noGrp="1" noChangeArrowheads="1"/>
          </p:cNvSpPr>
          <p:nvPr>
            <p:ph type="sldNum" sz="quarter" idx="12"/>
          </p:nvPr>
        </p:nvSpPr>
        <p:spPr>
          <a:ln/>
        </p:spPr>
        <p:txBody>
          <a:bodyPr/>
          <a:lstStyle>
            <a:lvl1pPr>
              <a:defRPr/>
            </a:lvl1pPr>
          </a:lstStyle>
          <a:p>
            <a:fld id="{652DFAA5-40DE-F04E-B4D0-4E1214B18BD6}" type="slidenum">
              <a:rPr lang="en-US"/>
              <a:pPr/>
              <a:t>‹#›</a:t>
            </a:fld>
            <a:endParaRPr lang="en-US"/>
          </a:p>
        </p:txBody>
      </p:sp>
    </p:spTree>
    <p:extLst>
      <p:ext uri="{BB962C8B-B14F-4D97-AF65-F5344CB8AC3E}">
        <p14:creationId xmlns:p14="http://schemas.microsoft.com/office/powerpoint/2010/main" val="3809977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5"/>
          <p:cNvSpPr>
            <a:spLocks noGrp="1" noChangeArrowheads="1"/>
          </p:cNvSpPr>
          <p:nvPr>
            <p:ph type="dt" sz="half" idx="10"/>
          </p:nvPr>
        </p:nvSpPr>
        <p:spPr>
          <a:ln/>
        </p:spPr>
        <p:txBody>
          <a:bodyPr/>
          <a:lstStyle>
            <a:lvl1pPr>
              <a:defRPr/>
            </a:lvl1pPr>
          </a:lstStyle>
          <a:p>
            <a:r>
              <a:rPr lang="en-US"/>
              <a:t>© 2014 Goodrich, Tamassia, Goldwasser</a:t>
            </a:r>
          </a:p>
        </p:txBody>
      </p:sp>
      <p:sp>
        <p:nvSpPr>
          <p:cNvPr id="6" name="Rectangle 66"/>
          <p:cNvSpPr>
            <a:spLocks noGrp="1" noChangeArrowheads="1"/>
          </p:cNvSpPr>
          <p:nvPr>
            <p:ph type="ftr" sz="quarter" idx="11"/>
          </p:nvPr>
        </p:nvSpPr>
        <p:spPr>
          <a:ln/>
        </p:spPr>
        <p:txBody>
          <a:bodyPr/>
          <a:lstStyle>
            <a:lvl1pPr>
              <a:defRPr/>
            </a:lvl1pPr>
          </a:lstStyle>
          <a:p>
            <a:pPr>
              <a:defRPr/>
            </a:pPr>
            <a:r>
              <a:rPr lang="en-US"/>
              <a:t>Heaps</a:t>
            </a:r>
          </a:p>
        </p:txBody>
      </p:sp>
      <p:sp>
        <p:nvSpPr>
          <p:cNvPr id="7" name="Rectangle 67"/>
          <p:cNvSpPr>
            <a:spLocks noGrp="1" noChangeArrowheads="1"/>
          </p:cNvSpPr>
          <p:nvPr>
            <p:ph type="sldNum" sz="quarter" idx="12"/>
          </p:nvPr>
        </p:nvSpPr>
        <p:spPr>
          <a:ln/>
        </p:spPr>
        <p:txBody>
          <a:bodyPr/>
          <a:lstStyle>
            <a:lvl1pPr>
              <a:defRPr/>
            </a:lvl1pPr>
          </a:lstStyle>
          <a:p>
            <a:fld id="{303DB1A6-166F-6F4B-AA8F-E566CC24FADA}" type="slidenum">
              <a:rPr lang="en-US"/>
              <a:pPr/>
              <a:t>‹#›</a:t>
            </a:fld>
            <a:endParaRPr lang="en-US"/>
          </a:p>
        </p:txBody>
      </p:sp>
    </p:spTree>
    <p:extLst>
      <p:ext uri="{BB962C8B-B14F-4D97-AF65-F5344CB8AC3E}">
        <p14:creationId xmlns:p14="http://schemas.microsoft.com/office/powerpoint/2010/main" val="1781570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5"/>
          <p:cNvSpPr>
            <a:spLocks noGrp="1" noChangeArrowheads="1"/>
          </p:cNvSpPr>
          <p:nvPr>
            <p:ph type="dt" sz="half" idx="10"/>
          </p:nvPr>
        </p:nvSpPr>
        <p:spPr>
          <a:ln/>
        </p:spPr>
        <p:txBody>
          <a:bodyPr/>
          <a:lstStyle>
            <a:lvl1pPr>
              <a:defRPr/>
            </a:lvl1pPr>
          </a:lstStyle>
          <a:p>
            <a:r>
              <a:rPr lang="en-US"/>
              <a:t>© 2014 Goodrich, Tamassia, Goldwasser</a:t>
            </a:r>
          </a:p>
        </p:txBody>
      </p:sp>
      <p:sp>
        <p:nvSpPr>
          <p:cNvPr id="4" name="Rectangle 66"/>
          <p:cNvSpPr>
            <a:spLocks noGrp="1" noChangeArrowheads="1"/>
          </p:cNvSpPr>
          <p:nvPr>
            <p:ph type="ftr" sz="quarter" idx="11"/>
          </p:nvPr>
        </p:nvSpPr>
        <p:spPr>
          <a:ln/>
        </p:spPr>
        <p:txBody>
          <a:bodyPr/>
          <a:lstStyle>
            <a:lvl1pPr>
              <a:defRPr/>
            </a:lvl1pPr>
          </a:lstStyle>
          <a:p>
            <a:pPr>
              <a:defRPr/>
            </a:pPr>
            <a:r>
              <a:rPr lang="en-US"/>
              <a:t>Heaps</a:t>
            </a:r>
          </a:p>
        </p:txBody>
      </p:sp>
      <p:sp>
        <p:nvSpPr>
          <p:cNvPr id="5" name="Rectangle 67"/>
          <p:cNvSpPr>
            <a:spLocks noGrp="1" noChangeArrowheads="1"/>
          </p:cNvSpPr>
          <p:nvPr>
            <p:ph type="sldNum" sz="quarter" idx="12"/>
          </p:nvPr>
        </p:nvSpPr>
        <p:spPr>
          <a:ln/>
        </p:spPr>
        <p:txBody>
          <a:bodyPr/>
          <a:lstStyle>
            <a:lvl1pPr>
              <a:defRPr/>
            </a:lvl1pPr>
          </a:lstStyle>
          <a:p>
            <a:fld id="{AD399182-932D-0B47-AC5E-612C9F93A5DA}" type="slidenum">
              <a:rPr lang="en-US"/>
              <a:pPr/>
              <a:t>‹#›</a:t>
            </a:fld>
            <a:endParaRPr lang="en-US"/>
          </a:p>
        </p:txBody>
      </p:sp>
    </p:spTree>
    <p:extLst>
      <p:ext uri="{BB962C8B-B14F-4D97-AF65-F5344CB8AC3E}">
        <p14:creationId xmlns:p14="http://schemas.microsoft.com/office/powerpoint/2010/main" val="18370366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46" name="Group 2"/>
          <p:cNvGrpSpPr>
            <a:grpSpLocks/>
          </p:cNvGrpSpPr>
          <p:nvPr/>
        </p:nvGrpSpPr>
        <p:grpSpPr bwMode="auto">
          <a:xfrm>
            <a:off x="0" y="0"/>
            <a:ext cx="9144000" cy="6858000"/>
            <a:chOff x="0" y="0"/>
            <a:chExt cx="5760" cy="4320"/>
          </a:xfrm>
        </p:grpSpPr>
        <p:grpSp>
          <p:nvGrpSpPr>
            <p:cNvPr id="6152" name="Group 3"/>
            <p:cNvGrpSpPr>
              <a:grpSpLocks/>
            </p:cNvGrpSpPr>
            <p:nvPr/>
          </p:nvGrpSpPr>
          <p:grpSpPr bwMode="auto">
            <a:xfrm>
              <a:off x="0" y="0"/>
              <a:ext cx="5760" cy="4320"/>
              <a:chOff x="0" y="0"/>
              <a:chExt cx="5760" cy="4320"/>
            </a:xfrm>
          </p:grpSpPr>
          <p:grpSp>
            <p:nvGrpSpPr>
              <p:cNvPr id="6159" name="Group 4"/>
              <p:cNvGrpSpPr>
                <a:grpSpLocks/>
              </p:cNvGrpSpPr>
              <p:nvPr/>
            </p:nvGrpSpPr>
            <p:grpSpPr bwMode="auto">
              <a:xfrm>
                <a:off x="0" y="192"/>
                <a:ext cx="5760" cy="4032"/>
                <a:chOff x="0" y="192"/>
                <a:chExt cx="5760" cy="4032"/>
              </a:xfrm>
            </p:grpSpPr>
            <p:sp>
              <p:nvSpPr>
                <p:cNvPr id="4101"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2"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3"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4"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5"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6"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7"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8"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9"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0"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1"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2"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3"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4"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5"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6"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7"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8"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9"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0"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1"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2"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grpSp>
          <p:grpSp>
            <p:nvGrpSpPr>
              <p:cNvPr id="6160" name="Group 27"/>
              <p:cNvGrpSpPr>
                <a:grpSpLocks/>
              </p:cNvGrpSpPr>
              <p:nvPr/>
            </p:nvGrpSpPr>
            <p:grpSpPr bwMode="auto">
              <a:xfrm>
                <a:off x="192" y="0"/>
                <a:ext cx="5376" cy="4320"/>
                <a:chOff x="192" y="0"/>
                <a:chExt cx="5376" cy="4320"/>
              </a:xfrm>
            </p:grpSpPr>
            <p:sp>
              <p:nvSpPr>
                <p:cNvPr id="4124"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5"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6"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7"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8"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9"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0"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1"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2"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3"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4"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5"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6"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7"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8"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9"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0"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1"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2"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3"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4"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5"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6"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7"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8"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9"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50"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51"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52"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grpSp>
        </p:grpSp>
        <p:sp>
          <p:nvSpPr>
            <p:cNvPr id="4153"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w="9525">
              <a:noFill/>
              <a:miter lim="800000"/>
              <a:headEnd/>
              <a:tailEnd/>
            </a:ln>
            <a:effectLst/>
          </p:spPr>
          <p:txBody>
            <a:bodyPr wrap="none" anchor="ctr"/>
            <a:lstStyle/>
            <a:p>
              <a:pPr>
                <a:defRPr/>
              </a:pPr>
              <a:endParaRPr lang="en-US">
                <a:latin typeface="Tahoma" pitchFamily="34" charset="0"/>
                <a:ea typeface="+mn-ea"/>
              </a:endParaRPr>
            </a:p>
          </p:txBody>
        </p:sp>
        <p:sp>
          <p:nvSpPr>
            <p:cNvPr id="4154" name="Line 58"/>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grpSp>
          <p:nvGrpSpPr>
            <p:cNvPr id="6155" name="Group 59"/>
            <p:cNvGrpSpPr>
              <a:grpSpLocks/>
            </p:cNvGrpSpPr>
            <p:nvPr/>
          </p:nvGrpSpPr>
          <p:grpSpPr bwMode="auto">
            <a:xfrm>
              <a:off x="261" y="892"/>
              <a:ext cx="1124" cy="1464"/>
              <a:chOff x="96" y="916"/>
              <a:chExt cx="2208" cy="2876"/>
            </a:xfrm>
          </p:grpSpPr>
          <p:sp>
            <p:nvSpPr>
              <p:cNvPr id="4156" name="Line 60"/>
              <p:cNvSpPr>
                <a:spLocks noChangeShapeType="1"/>
              </p:cNvSpPr>
              <p:nvPr/>
            </p:nvSpPr>
            <p:spPr bwMode="ltGray">
              <a:xfrm flipH="1">
                <a:off x="96" y="1038"/>
                <a:ext cx="2208" cy="0"/>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4157" name="Line 61"/>
              <p:cNvSpPr>
                <a:spLocks noChangeShapeType="1"/>
              </p:cNvSpPr>
              <p:nvPr/>
            </p:nvSpPr>
            <p:spPr bwMode="ltGray">
              <a:xfrm>
                <a:off x="336" y="920"/>
                <a:ext cx="0" cy="2872"/>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4158" name="Arc 62"/>
              <p:cNvSpPr>
                <a:spLocks/>
              </p:cNvSpPr>
              <p:nvPr/>
            </p:nvSpPr>
            <p:spPr bwMode="ltGray">
              <a:xfrm flipH="1">
                <a:off x="218" y="916"/>
                <a:ext cx="238" cy="240"/>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grpSp>
      </p:grpSp>
      <p:sp>
        <p:nvSpPr>
          <p:cNvPr id="6147" name="Rectangle 63"/>
          <p:cNvSpPr>
            <a:spLocks noGrp="1" noChangeArrowheads="1"/>
          </p:cNvSpPr>
          <p:nvPr>
            <p:ph type="title"/>
          </p:nvPr>
        </p:nvSpPr>
        <p:spPr bwMode="auto">
          <a:xfrm>
            <a:off x="609600" y="304800"/>
            <a:ext cx="80010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6148" name="Rectangle 64" descr="Rectangle: Click to edit Master text styles&#10;Second level&#10;Third level&#10;Fourth level&#10;Fifth level"/>
          <p:cNvSpPr>
            <a:spLocks noGrp="1" noChangeArrowheads="1"/>
          </p:cNvSpPr>
          <p:nvPr>
            <p:ph type="body" idx="1"/>
          </p:nvPr>
        </p:nvSpPr>
        <p:spPr bwMode="auto">
          <a:xfrm>
            <a:off x="838200" y="1676400"/>
            <a:ext cx="7772400" cy="434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61" name="Rectangle 65"/>
          <p:cNvSpPr>
            <a:spLocks noGrp="1" noChangeArrowheads="1"/>
          </p:cNvSpPr>
          <p:nvPr>
            <p:ph type="dt" sz="half" idx="2"/>
          </p:nvPr>
        </p:nvSpPr>
        <p:spPr bwMode="auto">
          <a:xfrm>
            <a:off x="152400" y="6248400"/>
            <a:ext cx="3429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a:lvl1pPr>
          </a:lstStyle>
          <a:p>
            <a:r>
              <a:rPr lang="en-US"/>
              <a:t>© 2014 Goodrich, Tamassia, Goldwasser</a:t>
            </a:r>
            <a:endParaRPr lang="en-US" dirty="0"/>
          </a:p>
        </p:txBody>
      </p:sp>
      <p:sp>
        <p:nvSpPr>
          <p:cNvPr id="4162" name="Rectangle 6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latin typeface="Tahoma" pitchFamily="34" charset="0"/>
                <a:ea typeface="+mn-ea"/>
              </a:defRPr>
            </a:lvl1pPr>
          </a:lstStyle>
          <a:p>
            <a:pPr>
              <a:defRPr/>
            </a:pPr>
            <a:r>
              <a:rPr lang="en-US"/>
              <a:t>Heaps</a:t>
            </a:r>
          </a:p>
        </p:txBody>
      </p:sp>
      <p:sp>
        <p:nvSpPr>
          <p:cNvPr id="4163" name="Rectangle 67"/>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45B32F24-3C00-8240-8D8A-B0A3E872789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57" r:id="rId2"/>
    <p:sldLayoutId id="2147483658" r:id="rId3"/>
    <p:sldLayoutId id="2147483659" r:id="rId4"/>
  </p:sldLayoutIdLst>
  <p:hf hdr="0"/>
  <p:txStyles>
    <p:titleStyle>
      <a:lvl1pPr algn="l" rtl="0" eaLnBrk="0" fontAlgn="base" hangingPunct="0">
        <a:spcBef>
          <a:spcPct val="0"/>
        </a:spcBef>
        <a:spcAft>
          <a:spcPct val="0"/>
        </a:spcAft>
        <a:defRPr sz="4400">
          <a:solidFill>
            <a:schemeClr val="tx2"/>
          </a:solidFill>
          <a:latin typeface="+mj-lt"/>
          <a:ea typeface="ＭＳ Ｐゴシック" charset="0"/>
          <a:cs typeface="+mj-cs"/>
        </a:defRPr>
      </a:lvl1pPr>
      <a:lvl2pPr algn="l" rtl="0" eaLnBrk="0" fontAlgn="base" hangingPunct="0">
        <a:spcBef>
          <a:spcPct val="0"/>
        </a:spcBef>
        <a:spcAft>
          <a:spcPct val="0"/>
        </a:spcAft>
        <a:defRPr sz="4400">
          <a:solidFill>
            <a:schemeClr val="tx2"/>
          </a:solidFill>
          <a:latin typeface="Tahoma" pitchFamily="34" charset="0"/>
          <a:ea typeface="ＭＳ Ｐゴシック" charset="0"/>
        </a:defRPr>
      </a:lvl2pPr>
      <a:lvl3pPr algn="l" rtl="0" eaLnBrk="0" fontAlgn="base" hangingPunct="0">
        <a:spcBef>
          <a:spcPct val="0"/>
        </a:spcBef>
        <a:spcAft>
          <a:spcPct val="0"/>
        </a:spcAft>
        <a:defRPr sz="4400">
          <a:solidFill>
            <a:schemeClr val="tx2"/>
          </a:solidFill>
          <a:latin typeface="Tahoma" pitchFamily="34" charset="0"/>
          <a:ea typeface="ＭＳ Ｐゴシック" charset="0"/>
        </a:defRPr>
      </a:lvl3pPr>
      <a:lvl4pPr algn="l" rtl="0" eaLnBrk="0" fontAlgn="base" hangingPunct="0">
        <a:spcBef>
          <a:spcPct val="0"/>
        </a:spcBef>
        <a:spcAft>
          <a:spcPct val="0"/>
        </a:spcAft>
        <a:defRPr sz="4400">
          <a:solidFill>
            <a:schemeClr val="tx2"/>
          </a:solidFill>
          <a:latin typeface="Tahoma" pitchFamily="34" charset="0"/>
          <a:ea typeface="ＭＳ Ｐゴシック" charset="0"/>
        </a:defRPr>
      </a:lvl4pPr>
      <a:lvl5pPr algn="l" rtl="0" eaLnBrk="0" fontAlgn="base" hangingPunct="0">
        <a:spcBef>
          <a:spcPct val="0"/>
        </a:spcBef>
        <a:spcAft>
          <a:spcPct val="0"/>
        </a:spcAft>
        <a:defRPr sz="4400">
          <a:solidFill>
            <a:schemeClr val="tx2"/>
          </a:solidFill>
          <a:latin typeface="Tahoma" pitchFamily="34" charset="0"/>
          <a:ea typeface="ＭＳ Ｐゴシック"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tx1"/>
        </a:buClr>
        <a:buSzPct val="60000"/>
        <a:buFont typeface="Wingdings" charset="0"/>
        <a:buChar char="q"/>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lr>
          <a:schemeClr val="tx1"/>
        </a:buClr>
        <a:buSzPct val="60000"/>
        <a:buFont typeface="Wingdings" charset="0"/>
        <a:buChar char="n"/>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lr>
          <a:schemeClr val="hlink"/>
        </a:buClr>
        <a:buSzPct val="95000"/>
        <a:buFont typeface="Wingdings" charset="0"/>
        <a:buChar char="w"/>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lr>
          <a:schemeClr val="tx1"/>
        </a:buClr>
        <a:buSzPct val="65000"/>
        <a:buFont typeface="Wingdings" charset="0"/>
        <a:buChar char="n"/>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lr>
          <a:schemeClr val="hlink"/>
        </a:buClr>
        <a:buSzPct val="60000"/>
        <a:buFont typeface="Wingdings" charset="0"/>
        <a:buChar char="n"/>
        <a:defRPr sz="2000">
          <a:solidFill>
            <a:schemeClr val="tx1"/>
          </a:solidFill>
          <a:latin typeface="+mn-lt"/>
          <a:ea typeface="ＭＳ Ｐゴシック" charset="0"/>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0"/>
          <p:cNvSpPr>
            <a:spLocks noGrp="1" noChangeArrowheads="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8195" name="Rectangle 71"/>
          <p:cNvSpPr>
            <a:spLocks noGrp="1" noChangeArrowheads="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13FE2917-A07A-5046-8A34-BD614A70CCCF}" type="slidenum">
              <a:rPr lang="en-US" sz="1400"/>
              <a:pPr eaLnBrk="1" hangingPunct="1"/>
              <a:t>1</a:t>
            </a:fld>
            <a:endParaRPr lang="en-US" sz="1400"/>
          </a:p>
        </p:txBody>
      </p:sp>
      <p:sp>
        <p:nvSpPr>
          <p:cNvPr id="8196" name="Rectangle 2"/>
          <p:cNvSpPr>
            <a:spLocks noGrp="1" noChangeArrowheads="1"/>
          </p:cNvSpPr>
          <p:nvPr>
            <p:ph type="ctrTitle"/>
          </p:nvPr>
        </p:nvSpPr>
        <p:spPr>
          <a:xfrm>
            <a:off x="914400" y="1676400"/>
            <a:ext cx="7772400" cy="1143000"/>
          </a:xfrm>
        </p:spPr>
        <p:txBody>
          <a:bodyPr/>
          <a:lstStyle/>
          <a:p>
            <a:pPr eaLnBrk="1" hangingPunct="1"/>
            <a:r>
              <a:rPr lang="en-US">
                <a:latin typeface="Tahoma" charset="0"/>
              </a:rPr>
              <a:t>Heaps</a:t>
            </a:r>
          </a:p>
        </p:txBody>
      </p:sp>
      <p:grpSp>
        <p:nvGrpSpPr>
          <p:cNvPr id="8197" name="Group 14"/>
          <p:cNvGrpSpPr>
            <a:grpSpLocks/>
          </p:cNvGrpSpPr>
          <p:nvPr/>
        </p:nvGrpSpPr>
        <p:grpSpPr bwMode="auto">
          <a:xfrm>
            <a:off x="4049713" y="3429000"/>
            <a:ext cx="3182937" cy="1600200"/>
            <a:chOff x="4049713" y="3429000"/>
            <a:chExt cx="2566987" cy="1290638"/>
          </a:xfrm>
        </p:grpSpPr>
        <p:sp>
          <p:nvSpPr>
            <p:cNvPr id="8199" name="Oval 334"/>
            <p:cNvSpPr>
              <a:spLocks noChangeArrowheads="1"/>
            </p:cNvSpPr>
            <p:nvPr/>
          </p:nvSpPr>
          <p:spPr bwMode="auto">
            <a:xfrm>
              <a:off x="5530850" y="3429000"/>
              <a:ext cx="306388" cy="3079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2</a:t>
              </a:r>
            </a:p>
          </p:txBody>
        </p:sp>
        <p:sp>
          <p:nvSpPr>
            <p:cNvPr id="8200" name="Oval 335"/>
            <p:cNvSpPr>
              <a:spLocks noChangeArrowheads="1"/>
            </p:cNvSpPr>
            <p:nvPr/>
          </p:nvSpPr>
          <p:spPr bwMode="auto">
            <a:xfrm>
              <a:off x="6310313" y="3921125"/>
              <a:ext cx="306387" cy="3079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6</a:t>
              </a:r>
            </a:p>
          </p:txBody>
        </p:sp>
        <p:sp>
          <p:nvSpPr>
            <p:cNvPr id="8201" name="Oval 336"/>
            <p:cNvSpPr>
              <a:spLocks noChangeArrowheads="1"/>
            </p:cNvSpPr>
            <p:nvPr/>
          </p:nvSpPr>
          <p:spPr bwMode="auto">
            <a:xfrm>
              <a:off x="4613275" y="3921125"/>
              <a:ext cx="307975" cy="3079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5</a:t>
              </a:r>
            </a:p>
          </p:txBody>
        </p:sp>
        <p:sp>
          <p:nvSpPr>
            <p:cNvPr id="8202" name="Oval 337"/>
            <p:cNvSpPr>
              <a:spLocks noChangeArrowheads="1"/>
            </p:cNvSpPr>
            <p:nvPr/>
          </p:nvSpPr>
          <p:spPr bwMode="auto">
            <a:xfrm>
              <a:off x="5180013" y="4413250"/>
              <a:ext cx="306387" cy="306388"/>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7</a:t>
              </a:r>
            </a:p>
          </p:txBody>
        </p:sp>
        <p:cxnSp>
          <p:nvCxnSpPr>
            <p:cNvPr id="8203" name="AutoShape 342"/>
            <p:cNvCxnSpPr>
              <a:cxnSpLocks noChangeShapeType="1"/>
              <a:stCxn id="8199" idx="3"/>
              <a:endCxn id="8201" idx="7"/>
            </p:cNvCxnSpPr>
            <p:nvPr/>
          </p:nvCxnSpPr>
          <p:spPr bwMode="auto">
            <a:xfrm flipH="1">
              <a:off x="4876800" y="3698875"/>
              <a:ext cx="698500" cy="2587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8204" name="AutoShape 343"/>
            <p:cNvCxnSpPr>
              <a:cxnSpLocks noChangeShapeType="1"/>
              <a:stCxn id="8200" idx="1"/>
              <a:endCxn id="8199" idx="5"/>
            </p:cNvCxnSpPr>
            <p:nvPr/>
          </p:nvCxnSpPr>
          <p:spPr bwMode="auto">
            <a:xfrm flipH="1" flipV="1">
              <a:off x="5792788" y="3698875"/>
              <a:ext cx="561975" cy="2587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8205" name="AutoShape 348"/>
            <p:cNvCxnSpPr>
              <a:cxnSpLocks noChangeShapeType="1"/>
              <a:stCxn id="8207" idx="7"/>
              <a:endCxn id="8201" idx="3"/>
            </p:cNvCxnSpPr>
            <p:nvPr/>
          </p:nvCxnSpPr>
          <p:spPr bwMode="auto">
            <a:xfrm flipV="1">
              <a:off x="4311650" y="4191000"/>
              <a:ext cx="347663" cy="2587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8206" name="AutoShape 349"/>
            <p:cNvCxnSpPr>
              <a:cxnSpLocks noChangeShapeType="1"/>
              <a:stCxn id="8202" idx="1"/>
              <a:endCxn id="8201" idx="5"/>
            </p:cNvCxnSpPr>
            <p:nvPr/>
          </p:nvCxnSpPr>
          <p:spPr bwMode="auto">
            <a:xfrm flipH="1" flipV="1">
              <a:off x="4876800" y="4191000"/>
              <a:ext cx="347663" cy="2587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8207" name="Oval 350"/>
            <p:cNvSpPr>
              <a:spLocks noChangeArrowheads="1"/>
            </p:cNvSpPr>
            <p:nvPr/>
          </p:nvSpPr>
          <p:spPr bwMode="auto">
            <a:xfrm>
              <a:off x="4049713" y="4413250"/>
              <a:ext cx="306387" cy="306388"/>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grpSp>
      <p:sp>
        <p:nvSpPr>
          <p:cNvPr id="8198" name="Date Placeholder 1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
        <p:nvSpPr>
          <p:cNvPr id="16" name="Subtitle 1"/>
          <p:cNvSpPr>
            <a:spLocks noGrp="1"/>
          </p:cNvSpPr>
          <p:nvPr>
            <p:ph type="subTitle" idx="1"/>
          </p:nvPr>
        </p:nvSpPr>
        <p:spPr>
          <a:xfrm>
            <a:off x="914400" y="381000"/>
            <a:ext cx="6629400" cy="990600"/>
          </a:xfrm>
        </p:spPr>
        <p:txBody>
          <a:bodyPr>
            <a:normAutofit/>
          </a:bodyPr>
          <a:lstStyle/>
          <a:p>
            <a:r>
              <a:rPr lang="en-US" sz="1800" dirty="0"/>
              <a:t>Presentation for use with the textbook </a:t>
            </a:r>
            <a:r>
              <a:rPr lang="en-US" sz="1800" dirty="0">
                <a:solidFill>
                  <a:schemeClr val="tx2"/>
                </a:solidFill>
              </a:rPr>
              <a:t>Data Structures and Algorithms in Java, 6</a:t>
            </a:r>
            <a:r>
              <a:rPr lang="en-US" sz="1800" baseline="30000" dirty="0">
                <a:solidFill>
                  <a:schemeClr val="tx2"/>
                </a:solidFill>
              </a:rPr>
              <a:t>th</a:t>
            </a:r>
            <a:r>
              <a:rPr lang="en-US" sz="1800" dirty="0">
                <a:solidFill>
                  <a:schemeClr val="tx2"/>
                </a:solidFill>
              </a:rPr>
              <a:t> edition</a:t>
            </a:r>
            <a:r>
              <a:rPr lang="en-US" sz="1800" dirty="0"/>
              <a:t>, by M. T. Goodrich, R. Tamassia, and M. H. Goldwasser, Wiley, 2014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12291"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115C7F38-0B90-5C40-89B3-BAC99B5C0B7A}" type="slidenum">
              <a:rPr lang="en-US" sz="1400"/>
              <a:pPr eaLnBrk="1" hangingPunct="1"/>
              <a:t>10</a:t>
            </a:fld>
            <a:endParaRPr lang="en-US" sz="1400"/>
          </a:p>
        </p:txBody>
      </p:sp>
      <p:sp>
        <p:nvSpPr>
          <p:cNvPr id="12292" name="Rectangle 2"/>
          <p:cNvSpPr>
            <a:spLocks noGrp="1" noChangeArrowheads="1"/>
          </p:cNvSpPr>
          <p:nvPr>
            <p:ph type="title"/>
          </p:nvPr>
        </p:nvSpPr>
        <p:spPr>
          <a:xfrm>
            <a:off x="609600" y="304800"/>
            <a:ext cx="6027738" cy="1143000"/>
          </a:xfrm>
        </p:spPr>
        <p:txBody>
          <a:bodyPr/>
          <a:lstStyle/>
          <a:p>
            <a:pPr eaLnBrk="1" hangingPunct="1"/>
            <a:r>
              <a:rPr lang="en-US" dirty="0">
                <a:latin typeface="Tahoma" charset="0"/>
              </a:rPr>
              <a:t>Insertion into a </a:t>
            </a:r>
            <a:r>
              <a:rPr lang="en-US" dirty="0" smtClean="0">
                <a:latin typeface="Tahoma" charset="0"/>
              </a:rPr>
              <a:t>Heap</a:t>
            </a:r>
            <a:endParaRPr lang="en-US" dirty="0">
              <a:latin typeface="Tahoma" charset="0"/>
            </a:endParaRPr>
          </a:p>
        </p:txBody>
      </p:sp>
      <p:sp>
        <p:nvSpPr>
          <p:cNvPr id="12293" name="Rectangle 3" descr="Rectangle: Click to edit Master text styles&#10;Second level&#10;Third level&#10;Fourth level&#10;Fifth level"/>
          <p:cNvSpPr>
            <a:spLocks noGrp="1" noChangeArrowheads="1"/>
          </p:cNvSpPr>
          <p:nvPr>
            <p:ph type="body" sz="half" idx="1"/>
          </p:nvPr>
        </p:nvSpPr>
        <p:spPr>
          <a:xfrm>
            <a:off x="761999" y="1676400"/>
            <a:ext cx="4068763" cy="4648200"/>
          </a:xfrm>
        </p:spPr>
        <p:txBody>
          <a:bodyPr/>
          <a:lstStyle/>
          <a:p>
            <a:pPr eaLnBrk="1" hangingPunct="1"/>
            <a:r>
              <a:rPr lang="en-US" dirty="0">
                <a:latin typeface="Tahoma" charset="0"/>
              </a:rPr>
              <a:t>The </a:t>
            </a:r>
            <a:r>
              <a:rPr lang="en-US" dirty="0" smtClean="0">
                <a:latin typeface="Tahoma" charset="0"/>
              </a:rPr>
              <a:t>add algorithm </a:t>
            </a:r>
            <a:r>
              <a:rPr lang="en-US" dirty="0">
                <a:latin typeface="Tahoma" charset="0"/>
              </a:rPr>
              <a:t>consists of three </a:t>
            </a:r>
            <a:r>
              <a:rPr lang="en-US" dirty="0" smtClean="0">
                <a:latin typeface="Tahoma" charset="0"/>
              </a:rPr>
              <a:t>steps:</a:t>
            </a:r>
            <a:endParaRPr lang="en-US" dirty="0">
              <a:latin typeface="Tahoma" charset="0"/>
            </a:endParaRPr>
          </a:p>
          <a:p>
            <a:pPr lvl="1" eaLnBrk="1" hangingPunct="1"/>
            <a:r>
              <a:rPr lang="en-US" dirty="0">
                <a:latin typeface="Tahoma" charset="0"/>
              </a:rPr>
              <a:t>Find the </a:t>
            </a:r>
            <a:r>
              <a:rPr lang="en-US" dirty="0" smtClean="0">
                <a:latin typeface="Tahoma" charset="0"/>
              </a:rPr>
              <a:t>add </a:t>
            </a:r>
            <a:r>
              <a:rPr lang="en-US" dirty="0">
                <a:latin typeface="Tahoma" charset="0"/>
              </a:rPr>
              <a:t>node </a:t>
            </a:r>
            <a:r>
              <a:rPr lang="en-US" b="1" i="1" dirty="0">
                <a:latin typeface="Times New Roman" charset="0"/>
              </a:rPr>
              <a:t>z</a:t>
            </a:r>
            <a:r>
              <a:rPr lang="en-US" dirty="0">
                <a:latin typeface="Tahoma" charset="0"/>
              </a:rPr>
              <a:t> (the new last node)</a:t>
            </a:r>
          </a:p>
          <a:p>
            <a:pPr lvl="1" eaLnBrk="1" hangingPunct="1"/>
            <a:r>
              <a:rPr lang="en-US" dirty="0">
                <a:latin typeface="Tahoma" charset="0"/>
              </a:rPr>
              <a:t>Store </a:t>
            </a:r>
            <a:r>
              <a:rPr lang="en-US" b="1" i="1" dirty="0">
                <a:latin typeface="Times New Roman" charset="0"/>
              </a:rPr>
              <a:t>k</a:t>
            </a:r>
            <a:r>
              <a:rPr lang="en-US" dirty="0">
                <a:latin typeface="Tahoma" charset="0"/>
              </a:rPr>
              <a:t> at </a:t>
            </a:r>
            <a:r>
              <a:rPr lang="en-US" b="1" i="1" dirty="0">
                <a:latin typeface="Times New Roman" charset="0"/>
              </a:rPr>
              <a:t>z</a:t>
            </a:r>
            <a:endParaRPr lang="en-US" dirty="0">
              <a:latin typeface="Tahoma" charset="0"/>
            </a:endParaRPr>
          </a:p>
          <a:p>
            <a:pPr lvl="1" eaLnBrk="1" hangingPunct="1"/>
            <a:r>
              <a:rPr lang="en-US" dirty="0">
                <a:latin typeface="Tahoma" charset="0"/>
              </a:rPr>
              <a:t>Restore the heap-order property (discussed next)</a:t>
            </a:r>
          </a:p>
        </p:txBody>
      </p:sp>
      <p:sp>
        <p:nvSpPr>
          <p:cNvPr id="12294" name="Oval 5"/>
          <p:cNvSpPr>
            <a:spLocks noChangeArrowheads="1"/>
          </p:cNvSpPr>
          <p:nvPr/>
        </p:nvSpPr>
        <p:spPr bwMode="auto">
          <a:xfrm>
            <a:off x="6589713" y="1752600"/>
            <a:ext cx="320675" cy="319088"/>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2</a:t>
            </a:r>
          </a:p>
        </p:txBody>
      </p:sp>
      <p:sp>
        <p:nvSpPr>
          <p:cNvPr id="12295" name="Oval 6"/>
          <p:cNvSpPr>
            <a:spLocks noChangeArrowheads="1"/>
          </p:cNvSpPr>
          <p:nvPr/>
        </p:nvSpPr>
        <p:spPr bwMode="auto">
          <a:xfrm>
            <a:off x="7400925" y="2263775"/>
            <a:ext cx="319088"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6</a:t>
            </a:r>
          </a:p>
        </p:txBody>
      </p:sp>
      <p:sp>
        <p:nvSpPr>
          <p:cNvPr id="12296" name="Oval 7"/>
          <p:cNvSpPr>
            <a:spLocks noChangeArrowheads="1"/>
          </p:cNvSpPr>
          <p:nvPr/>
        </p:nvSpPr>
        <p:spPr bwMode="auto">
          <a:xfrm>
            <a:off x="5637213" y="2263775"/>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5</a:t>
            </a:r>
          </a:p>
        </p:txBody>
      </p:sp>
      <p:sp>
        <p:nvSpPr>
          <p:cNvPr id="12297" name="Oval 8"/>
          <p:cNvSpPr>
            <a:spLocks noChangeArrowheads="1"/>
          </p:cNvSpPr>
          <p:nvPr/>
        </p:nvSpPr>
        <p:spPr bwMode="auto">
          <a:xfrm>
            <a:off x="6224588" y="2774950"/>
            <a:ext cx="320675"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7</a:t>
            </a:r>
          </a:p>
        </p:txBody>
      </p:sp>
      <p:sp>
        <p:nvSpPr>
          <p:cNvPr id="12298" name="Rectangle 11"/>
          <p:cNvSpPr>
            <a:spLocks noChangeAspect="1" noChangeArrowheads="1"/>
          </p:cNvSpPr>
          <p:nvPr/>
        </p:nvSpPr>
        <p:spPr bwMode="auto">
          <a:xfrm>
            <a:off x="7151688" y="2774950"/>
            <a:ext cx="230187" cy="231775"/>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12299" name="AutoShape 13"/>
          <p:cNvCxnSpPr>
            <a:cxnSpLocks noChangeShapeType="1"/>
            <a:stCxn id="12294" idx="3"/>
            <a:endCxn id="12296" idx="7"/>
          </p:cNvCxnSpPr>
          <p:nvPr/>
        </p:nvCxnSpPr>
        <p:spPr bwMode="auto">
          <a:xfrm flipH="1">
            <a:off x="5910263" y="2033588"/>
            <a:ext cx="727075" cy="2698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2300" name="AutoShape 14"/>
          <p:cNvCxnSpPr>
            <a:cxnSpLocks noChangeShapeType="1"/>
            <a:stCxn id="12295" idx="1"/>
            <a:endCxn id="12294" idx="5"/>
          </p:cNvCxnSpPr>
          <p:nvPr/>
        </p:nvCxnSpPr>
        <p:spPr bwMode="auto">
          <a:xfrm flipH="1" flipV="1">
            <a:off x="6862763" y="2033588"/>
            <a:ext cx="584200" cy="2698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2301" name="AutoShape 16"/>
          <p:cNvCxnSpPr>
            <a:cxnSpLocks noChangeShapeType="1"/>
            <a:stCxn id="12298" idx="0"/>
            <a:endCxn id="12295" idx="3"/>
          </p:cNvCxnSpPr>
          <p:nvPr/>
        </p:nvCxnSpPr>
        <p:spPr bwMode="auto">
          <a:xfrm flipV="1">
            <a:off x="7267575" y="2544763"/>
            <a:ext cx="179388" cy="2222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2302" name="AutoShape 19"/>
          <p:cNvCxnSpPr>
            <a:cxnSpLocks noChangeShapeType="1"/>
            <a:stCxn id="12304" idx="7"/>
            <a:endCxn id="12296" idx="3"/>
          </p:cNvCxnSpPr>
          <p:nvPr/>
        </p:nvCxnSpPr>
        <p:spPr bwMode="auto">
          <a:xfrm flipV="1">
            <a:off x="5322888" y="2544763"/>
            <a:ext cx="360362" cy="2698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2303" name="AutoShape 20"/>
          <p:cNvCxnSpPr>
            <a:cxnSpLocks noChangeShapeType="1"/>
            <a:stCxn id="12297" idx="1"/>
            <a:endCxn id="12296" idx="5"/>
          </p:cNvCxnSpPr>
          <p:nvPr/>
        </p:nvCxnSpPr>
        <p:spPr bwMode="auto">
          <a:xfrm flipH="1" flipV="1">
            <a:off x="5910263" y="2544763"/>
            <a:ext cx="361950" cy="2698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2304" name="Oval 21"/>
          <p:cNvSpPr>
            <a:spLocks noChangeArrowheads="1"/>
          </p:cNvSpPr>
          <p:nvPr/>
        </p:nvSpPr>
        <p:spPr bwMode="auto">
          <a:xfrm>
            <a:off x="5049838" y="2774950"/>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12305" name="Freeform 26"/>
          <p:cNvSpPr>
            <a:spLocks/>
          </p:cNvSpPr>
          <p:nvPr/>
        </p:nvSpPr>
        <p:spPr bwMode="auto">
          <a:xfrm>
            <a:off x="7277100" y="3048000"/>
            <a:ext cx="600075" cy="457200"/>
          </a:xfrm>
          <a:custGeom>
            <a:avLst/>
            <a:gdLst>
              <a:gd name="T0" fmla="*/ 378 w 378"/>
              <a:gd name="T1" fmla="*/ 288 h 288"/>
              <a:gd name="T2" fmla="*/ 306 w 378"/>
              <a:gd name="T3" fmla="*/ 192 h 288"/>
              <a:gd name="T4" fmla="*/ 96 w 378"/>
              <a:gd name="T5" fmla="*/ 186 h 288"/>
              <a:gd name="T6" fmla="*/ 0 w 378"/>
              <a:gd name="T7" fmla="*/ 0 h 288"/>
              <a:gd name="T8" fmla="*/ 0 60000 65536"/>
              <a:gd name="T9" fmla="*/ 0 60000 65536"/>
              <a:gd name="T10" fmla="*/ 0 60000 65536"/>
              <a:gd name="T11" fmla="*/ 0 60000 65536"/>
              <a:gd name="T12" fmla="*/ 0 w 378"/>
              <a:gd name="T13" fmla="*/ 0 h 288"/>
              <a:gd name="T14" fmla="*/ 378 w 378"/>
              <a:gd name="T15" fmla="*/ 288 h 288"/>
            </a:gdLst>
            <a:ahLst/>
            <a:cxnLst>
              <a:cxn ang="T8">
                <a:pos x="T0" y="T1"/>
              </a:cxn>
              <a:cxn ang="T9">
                <a:pos x="T2" y="T3"/>
              </a:cxn>
              <a:cxn ang="T10">
                <a:pos x="T4" y="T5"/>
              </a:cxn>
              <a:cxn ang="T11">
                <a:pos x="T6" y="T7"/>
              </a:cxn>
            </a:cxnLst>
            <a:rect l="T12" t="T13" r="T14" b="T15"/>
            <a:pathLst>
              <a:path w="378" h="288">
                <a:moveTo>
                  <a:pt x="378" y="288"/>
                </a:moveTo>
                <a:cubicBezTo>
                  <a:pt x="366" y="272"/>
                  <a:pt x="353" y="209"/>
                  <a:pt x="306" y="192"/>
                </a:cubicBezTo>
                <a:cubicBezTo>
                  <a:pt x="259" y="175"/>
                  <a:pt x="147" y="218"/>
                  <a:pt x="96" y="186"/>
                </a:cubicBezTo>
                <a:cubicBezTo>
                  <a:pt x="45" y="154"/>
                  <a:pt x="20" y="39"/>
                  <a:pt x="0" y="0"/>
                </a:cubicBezTo>
              </a:path>
            </a:pathLst>
          </a:custGeom>
          <a:noFill/>
          <a:ln w="19050" cap="flat" cmpd="sng">
            <a:solidFill>
              <a:schemeClr val="tx1"/>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2306" name="Text Box 27"/>
          <p:cNvSpPr txBox="1">
            <a:spLocks noChangeArrowheads="1"/>
          </p:cNvSpPr>
          <p:nvPr/>
        </p:nvSpPr>
        <p:spPr bwMode="auto">
          <a:xfrm>
            <a:off x="6985000" y="3429000"/>
            <a:ext cx="17780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t>insertion node</a:t>
            </a:r>
          </a:p>
        </p:txBody>
      </p:sp>
      <p:sp>
        <p:nvSpPr>
          <p:cNvPr id="12307" name="Oval 30"/>
          <p:cNvSpPr>
            <a:spLocks noChangeArrowheads="1"/>
          </p:cNvSpPr>
          <p:nvPr/>
        </p:nvSpPr>
        <p:spPr bwMode="auto">
          <a:xfrm>
            <a:off x="6589713" y="3962400"/>
            <a:ext cx="320675" cy="319088"/>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2</a:t>
            </a:r>
          </a:p>
        </p:txBody>
      </p:sp>
      <p:sp>
        <p:nvSpPr>
          <p:cNvPr id="12308" name="Oval 31"/>
          <p:cNvSpPr>
            <a:spLocks noChangeArrowheads="1"/>
          </p:cNvSpPr>
          <p:nvPr/>
        </p:nvSpPr>
        <p:spPr bwMode="auto">
          <a:xfrm>
            <a:off x="8001000" y="4473575"/>
            <a:ext cx="319088"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6</a:t>
            </a:r>
          </a:p>
        </p:txBody>
      </p:sp>
      <p:sp>
        <p:nvSpPr>
          <p:cNvPr id="12309" name="Oval 32"/>
          <p:cNvSpPr>
            <a:spLocks noChangeArrowheads="1"/>
          </p:cNvSpPr>
          <p:nvPr/>
        </p:nvSpPr>
        <p:spPr bwMode="auto">
          <a:xfrm>
            <a:off x="5637213" y="4473575"/>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5</a:t>
            </a:r>
          </a:p>
        </p:txBody>
      </p:sp>
      <p:sp>
        <p:nvSpPr>
          <p:cNvPr id="12310" name="Oval 33"/>
          <p:cNvSpPr>
            <a:spLocks noChangeArrowheads="1"/>
          </p:cNvSpPr>
          <p:nvPr/>
        </p:nvSpPr>
        <p:spPr bwMode="auto">
          <a:xfrm>
            <a:off x="6224588" y="4968875"/>
            <a:ext cx="320675"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7</a:t>
            </a:r>
          </a:p>
        </p:txBody>
      </p:sp>
      <p:cxnSp>
        <p:nvCxnSpPr>
          <p:cNvPr id="12311" name="AutoShape 38"/>
          <p:cNvCxnSpPr>
            <a:cxnSpLocks noChangeShapeType="1"/>
            <a:stCxn id="12307" idx="3"/>
            <a:endCxn id="12309" idx="7"/>
          </p:cNvCxnSpPr>
          <p:nvPr/>
        </p:nvCxnSpPr>
        <p:spPr bwMode="auto">
          <a:xfrm flipH="1">
            <a:off x="5910263" y="4243388"/>
            <a:ext cx="727075" cy="2698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2312" name="AutoShape 39"/>
          <p:cNvCxnSpPr>
            <a:cxnSpLocks noChangeShapeType="1"/>
            <a:stCxn id="12308" idx="1"/>
            <a:endCxn id="12307" idx="5"/>
          </p:cNvCxnSpPr>
          <p:nvPr/>
        </p:nvCxnSpPr>
        <p:spPr bwMode="auto">
          <a:xfrm flipH="1" flipV="1">
            <a:off x="6862763" y="4244975"/>
            <a:ext cx="1184275" cy="26670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2313" name="AutoShape 41"/>
          <p:cNvCxnSpPr>
            <a:cxnSpLocks noChangeShapeType="1"/>
            <a:stCxn id="12317" idx="7"/>
            <a:endCxn id="12308" idx="3"/>
          </p:cNvCxnSpPr>
          <p:nvPr/>
        </p:nvCxnSpPr>
        <p:spPr bwMode="auto">
          <a:xfrm flipV="1">
            <a:off x="7780338" y="4756150"/>
            <a:ext cx="266700" cy="24130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2314" name="AutoShape 44"/>
          <p:cNvCxnSpPr>
            <a:cxnSpLocks noChangeShapeType="1"/>
            <a:stCxn id="12316" idx="7"/>
            <a:endCxn id="12309" idx="3"/>
          </p:cNvCxnSpPr>
          <p:nvPr/>
        </p:nvCxnSpPr>
        <p:spPr bwMode="auto">
          <a:xfrm flipV="1">
            <a:off x="5322888" y="4756150"/>
            <a:ext cx="360362" cy="2508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2315" name="AutoShape 45"/>
          <p:cNvCxnSpPr>
            <a:cxnSpLocks noChangeShapeType="1"/>
            <a:stCxn id="12310" idx="1"/>
            <a:endCxn id="12309" idx="5"/>
          </p:cNvCxnSpPr>
          <p:nvPr/>
        </p:nvCxnSpPr>
        <p:spPr bwMode="auto">
          <a:xfrm flipH="1" flipV="1">
            <a:off x="5910263" y="4756150"/>
            <a:ext cx="361950" cy="2508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2316" name="Oval 46"/>
          <p:cNvSpPr>
            <a:spLocks noChangeArrowheads="1"/>
          </p:cNvSpPr>
          <p:nvPr/>
        </p:nvSpPr>
        <p:spPr bwMode="auto">
          <a:xfrm>
            <a:off x="5049838" y="4968875"/>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12317" name="Oval 51"/>
          <p:cNvSpPr>
            <a:spLocks noChangeArrowheads="1"/>
          </p:cNvSpPr>
          <p:nvPr/>
        </p:nvSpPr>
        <p:spPr bwMode="auto">
          <a:xfrm>
            <a:off x="7507288" y="4968875"/>
            <a:ext cx="320675"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a:solidFill>
                  <a:schemeClr val="tx2"/>
                </a:solidFill>
                <a:latin typeface="Times New Roman" charset="0"/>
                <a:sym typeface="Symbol" charset="0"/>
              </a:rPr>
              <a:t>1</a:t>
            </a:r>
          </a:p>
        </p:txBody>
      </p:sp>
      <p:sp>
        <p:nvSpPr>
          <p:cNvPr id="12318" name="Text Box 57"/>
          <p:cNvSpPr txBox="1">
            <a:spLocks noChangeArrowheads="1"/>
          </p:cNvSpPr>
          <p:nvPr/>
        </p:nvSpPr>
        <p:spPr bwMode="auto">
          <a:xfrm>
            <a:off x="6935788" y="2327275"/>
            <a:ext cx="30321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b="1" i="1">
                <a:latin typeface="Times New Roman" charset="0"/>
              </a:rPr>
              <a:t>z</a:t>
            </a:r>
          </a:p>
        </p:txBody>
      </p:sp>
      <p:sp>
        <p:nvSpPr>
          <p:cNvPr id="12319" name="Text Box 58"/>
          <p:cNvSpPr txBox="1">
            <a:spLocks noChangeArrowheads="1"/>
          </p:cNvSpPr>
          <p:nvPr/>
        </p:nvSpPr>
        <p:spPr bwMode="auto">
          <a:xfrm>
            <a:off x="7240588" y="4724400"/>
            <a:ext cx="30321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b="1" i="1">
                <a:latin typeface="Times New Roman" charset="0"/>
              </a:rPr>
              <a:t>z</a:t>
            </a:r>
          </a:p>
        </p:txBody>
      </p:sp>
      <p:sp>
        <p:nvSpPr>
          <p:cNvPr id="12320" name="Date Placeholder 31"/>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extLst>
      <p:ext uri="{BB962C8B-B14F-4D97-AF65-F5344CB8AC3E}">
        <p14:creationId xmlns:p14="http://schemas.microsoft.com/office/powerpoint/2010/main" val="3242621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1331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45EF0A6D-586C-3540-AE58-109209DC0787}" type="slidenum">
              <a:rPr lang="en-US" sz="1400"/>
              <a:pPr eaLnBrk="1" hangingPunct="1"/>
              <a:t>11</a:t>
            </a:fld>
            <a:endParaRPr lang="en-US" sz="1400"/>
          </a:p>
        </p:txBody>
      </p:sp>
      <p:sp>
        <p:nvSpPr>
          <p:cNvPr id="13316" name="Rectangle 2"/>
          <p:cNvSpPr>
            <a:spLocks noGrp="1" noChangeArrowheads="1"/>
          </p:cNvSpPr>
          <p:nvPr>
            <p:ph type="title"/>
          </p:nvPr>
        </p:nvSpPr>
        <p:spPr/>
        <p:txBody>
          <a:bodyPr/>
          <a:lstStyle/>
          <a:p>
            <a:pPr eaLnBrk="1" hangingPunct="1"/>
            <a:r>
              <a:rPr lang="en-US" dirty="0">
                <a:latin typeface="Tahoma" charset="0"/>
              </a:rPr>
              <a:t>Upheap 1</a:t>
            </a:r>
          </a:p>
        </p:txBody>
      </p:sp>
      <p:sp>
        <p:nvSpPr>
          <p:cNvPr id="13317" name="Rectangle 3" descr="Rectangle: Click to edit Master text styles&#10;Second level&#10;Third level&#10;Fourth level&#10;Fifth level"/>
          <p:cNvSpPr>
            <a:spLocks noGrp="1" noChangeArrowheads="1"/>
          </p:cNvSpPr>
          <p:nvPr>
            <p:ph type="body" idx="1"/>
          </p:nvPr>
        </p:nvSpPr>
        <p:spPr>
          <a:xfrm>
            <a:off x="685800" y="1600200"/>
            <a:ext cx="8077200" cy="2438400"/>
          </a:xfrm>
        </p:spPr>
        <p:txBody>
          <a:bodyPr/>
          <a:lstStyle/>
          <a:p>
            <a:pPr eaLnBrk="1" hangingPunct="1"/>
            <a:r>
              <a:rPr lang="en-US" sz="2400" dirty="0">
                <a:latin typeface="Tahoma" charset="0"/>
              </a:rPr>
              <a:t>After the insertion of a </a:t>
            </a:r>
            <a:r>
              <a:rPr lang="en-US" sz="2400" dirty="0" smtClean="0">
                <a:latin typeface="Tahoma" charset="0"/>
              </a:rPr>
              <a:t>new element, </a:t>
            </a:r>
            <a:r>
              <a:rPr lang="en-US" sz="2400" dirty="0">
                <a:latin typeface="Tahoma" charset="0"/>
              </a:rPr>
              <a:t>the heap-order property may be violated</a:t>
            </a:r>
          </a:p>
        </p:txBody>
      </p:sp>
      <p:sp>
        <p:nvSpPr>
          <p:cNvPr id="13345" name="Date Placeholder 32"/>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
        <p:nvSpPr>
          <p:cNvPr id="34" name="Oval 30">
            <a:extLst>
              <a:ext uri="{FF2B5EF4-FFF2-40B4-BE49-F238E27FC236}">
                <a16:creationId xmlns:a16="http://schemas.microsoft.com/office/drawing/2014/main" id="{18979986-3758-0347-AE2C-E441E2631FF3}"/>
              </a:ext>
            </a:extLst>
          </p:cNvPr>
          <p:cNvSpPr>
            <a:spLocks noChangeAspect="1" noChangeArrowheads="1"/>
          </p:cNvSpPr>
          <p:nvPr/>
        </p:nvSpPr>
        <p:spPr bwMode="auto">
          <a:xfrm>
            <a:off x="4130675" y="3048000"/>
            <a:ext cx="320675" cy="319088"/>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2</a:t>
            </a:r>
          </a:p>
        </p:txBody>
      </p:sp>
      <p:sp>
        <p:nvSpPr>
          <p:cNvPr id="35" name="Oval 31">
            <a:extLst>
              <a:ext uri="{FF2B5EF4-FFF2-40B4-BE49-F238E27FC236}">
                <a16:creationId xmlns:a16="http://schemas.microsoft.com/office/drawing/2014/main" id="{369722C8-BB80-3B44-BC4F-64D6E2A104BE}"/>
              </a:ext>
            </a:extLst>
          </p:cNvPr>
          <p:cNvSpPr>
            <a:spLocks noChangeAspect="1" noChangeArrowheads="1"/>
          </p:cNvSpPr>
          <p:nvPr/>
        </p:nvSpPr>
        <p:spPr bwMode="auto">
          <a:xfrm>
            <a:off x="5541962" y="3559175"/>
            <a:ext cx="319088"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6</a:t>
            </a:r>
          </a:p>
        </p:txBody>
      </p:sp>
      <p:sp>
        <p:nvSpPr>
          <p:cNvPr id="36" name="Oval 32">
            <a:extLst>
              <a:ext uri="{FF2B5EF4-FFF2-40B4-BE49-F238E27FC236}">
                <a16:creationId xmlns:a16="http://schemas.microsoft.com/office/drawing/2014/main" id="{BBF32099-5686-8F45-AA4C-0E5C59C1F696}"/>
              </a:ext>
            </a:extLst>
          </p:cNvPr>
          <p:cNvSpPr>
            <a:spLocks noChangeAspect="1" noChangeArrowheads="1"/>
          </p:cNvSpPr>
          <p:nvPr/>
        </p:nvSpPr>
        <p:spPr bwMode="auto">
          <a:xfrm>
            <a:off x="3178175" y="3559175"/>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5</a:t>
            </a:r>
          </a:p>
        </p:txBody>
      </p:sp>
      <p:sp>
        <p:nvSpPr>
          <p:cNvPr id="37" name="Oval 33">
            <a:extLst>
              <a:ext uri="{FF2B5EF4-FFF2-40B4-BE49-F238E27FC236}">
                <a16:creationId xmlns:a16="http://schemas.microsoft.com/office/drawing/2014/main" id="{CEB7E8FD-8CB2-FC4E-B071-AA7B9CB3A362}"/>
              </a:ext>
            </a:extLst>
          </p:cNvPr>
          <p:cNvSpPr>
            <a:spLocks noChangeAspect="1" noChangeArrowheads="1"/>
          </p:cNvSpPr>
          <p:nvPr/>
        </p:nvSpPr>
        <p:spPr bwMode="auto">
          <a:xfrm>
            <a:off x="3765550" y="4054475"/>
            <a:ext cx="320675"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7</a:t>
            </a:r>
          </a:p>
        </p:txBody>
      </p:sp>
      <p:cxnSp>
        <p:nvCxnSpPr>
          <p:cNvPr id="38" name="AutoShape 38">
            <a:extLst>
              <a:ext uri="{FF2B5EF4-FFF2-40B4-BE49-F238E27FC236}">
                <a16:creationId xmlns:a16="http://schemas.microsoft.com/office/drawing/2014/main" id="{81AADD22-A24C-4E4A-9E29-0E930117B5B7}"/>
              </a:ext>
            </a:extLst>
          </p:cNvPr>
          <p:cNvCxnSpPr>
            <a:cxnSpLocks noChangeAspect="1" noChangeShapeType="1"/>
            <a:stCxn id="34" idx="3"/>
            <a:endCxn id="36" idx="7"/>
          </p:cNvCxnSpPr>
          <p:nvPr/>
        </p:nvCxnSpPr>
        <p:spPr bwMode="auto">
          <a:xfrm flipH="1">
            <a:off x="3451225" y="3328988"/>
            <a:ext cx="727075" cy="2698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39" name="AutoShape 39">
            <a:extLst>
              <a:ext uri="{FF2B5EF4-FFF2-40B4-BE49-F238E27FC236}">
                <a16:creationId xmlns:a16="http://schemas.microsoft.com/office/drawing/2014/main" id="{136B7BEE-057E-8C4A-A477-C8683B29A7B9}"/>
              </a:ext>
            </a:extLst>
          </p:cNvPr>
          <p:cNvCxnSpPr>
            <a:cxnSpLocks noChangeAspect="1" noChangeShapeType="1"/>
            <a:stCxn id="35" idx="1"/>
            <a:endCxn id="34" idx="5"/>
          </p:cNvCxnSpPr>
          <p:nvPr/>
        </p:nvCxnSpPr>
        <p:spPr bwMode="auto">
          <a:xfrm flipH="1" flipV="1">
            <a:off x="4403725" y="3330575"/>
            <a:ext cx="1184275" cy="26670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40" name="AutoShape 41">
            <a:extLst>
              <a:ext uri="{FF2B5EF4-FFF2-40B4-BE49-F238E27FC236}">
                <a16:creationId xmlns:a16="http://schemas.microsoft.com/office/drawing/2014/main" id="{F2F3147E-36B1-B946-B934-062E1CE18B44}"/>
              </a:ext>
            </a:extLst>
          </p:cNvPr>
          <p:cNvCxnSpPr>
            <a:cxnSpLocks noChangeAspect="1" noChangeShapeType="1"/>
            <a:stCxn id="44" idx="7"/>
            <a:endCxn id="35" idx="3"/>
          </p:cNvCxnSpPr>
          <p:nvPr/>
        </p:nvCxnSpPr>
        <p:spPr bwMode="auto">
          <a:xfrm flipV="1">
            <a:off x="5321300" y="3841750"/>
            <a:ext cx="266700" cy="24130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41" name="AutoShape 44">
            <a:extLst>
              <a:ext uri="{FF2B5EF4-FFF2-40B4-BE49-F238E27FC236}">
                <a16:creationId xmlns:a16="http://schemas.microsoft.com/office/drawing/2014/main" id="{EC5C35D8-9777-6D43-AB7B-744B9C603D6A}"/>
              </a:ext>
            </a:extLst>
          </p:cNvPr>
          <p:cNvCxnSpPr>
            <a:cxnSpLocks noChangeAspect="1" noChangeShapeType="1"/>
            <a:stCxn id="43" idx="7"/>
            <a:endCxn id="36" idx="3"/>
          </p:cNvCxnSpPr>
          <p:nvPr/>
        </p:nvCxnSpPr>
        <p:spPr bwMode="auto">
          <a:xfrm flipV="1">
            <a:off x="2863850" y="3841750"/>
            <a:ext cx="360362" cy="2508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42" name="AutoShape 45">
            <a:extLst>
              <a:ext uri="{FF2B5EF4-FFF2-40B4-BE49-F238E27FC236}">
                <a16:creationId xmlns:a16="http://schemas.microsoft.com/office/drawing/2014/main" id="{219FE3EA-A247-3F43-B4DD-BD77B1E184C0}"/>
              </a:ext>
            </a:extLst>
          </p:cNvPr>
          <p:cNvCxnSpPr>
            <a:cxnSpLocks noChangeAspect="1" noChangeShapeType="1"/>
            <a:stCxn id="37" idx="1"/>
            <a:endCxn id="36" idx="5"/>
          </p:cNvCxnSpPr>
          <p:nvPr/>
        </p:nvCxnSpPr>
        <p:spPr bwMode="auto">
          <a:xfrm flipH="1" flipV="1">
            <a:off x="3451225" y="3841750"/>
            <a:ext cx="361950" cy="2508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43" name="Oval 46">
            <a:extLst>
              <a:ext uri="{FF2B5EF4-FFF2-40B4-BE49-F238E27FC236}">
                <a16:creationId xmlns:a16="http://schemas.microsoft.com/office/drawing/2014/main" id="{EFAEDBA2-5EDA-A445-9919-C211FF34C6A9}"/>
              </a:ext>
            </a:extLst>
          </p:cNvPr>
          <p:cNvSpPr>
            <a:spLocks noChangeAspect="1" noChangeArrowheads="1"/>
          </p:cNvSpPr>
          <p:nvPr/>
        </p:nvSpPr>
        <p:spPr bwMode="auto">
          <a:xfrm>
            <a:off x="2590800" y="4054475"/>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44" name="Oval 51">
            <a:extLst>
              <a:ext uri="{FF2B5EF4-FFF2-40B4-BE49-F238E27FC236}">
                <a16:creationId xmlns:a16="http://schemas.microsoft.com/office/drawing/2014/main" id="{D6A51F17-3F1E-F34B-8408-507ABD5078DF}"/>
              </a:ext>
            </a:extLst>
          </p:cNvPr>
          <p:cNvSpPr>
            <a:spLocks noChangeAspect="1" noChangeArrowheads="1"/>
          </p:cNvSpPr>
          <p:nvPr/>
        </p:nvSpPr>
        <p:spPr bwMode="auto">
          <a:xfrm>
            <a:off x="5048250" y="4054475"/>
            <a:ext cx="320675"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dirty="0">
                <a:solidFill>
                  <a:schemeClr val="tx2"/>
                </a:solidFill>
                <a:latin typeface="Times New Roman" charset="0"/>
                <a:sym typeface="Symbol" charset="0"/>
              </a:rPr>
              <a:t>1</a:t>
            </a:r>
          </a:p>
        </p:txBody>
      </p:sp>
      <p:sp>
        <p:nvSpPr>
          <p:cNvPr id="45" name="Text Box 58">
            <a:extLst>
              <a:ext uri="{FF2B5EF4-FFF2-40B4-BE49-F238E27FC236}">
                <a16:creationId xmlns:a16="http://schemas.microsoft.com/office/drawing/2014/main" id="{C9CCA034-324B-5C4A-AEE6-FBF66314C644}"/>
              </a:ext>
            </a:extLst>
          </p:cNvPr>
          <p:cNvSpPr txBox="1">
            <a:spLocks noChangeAspect="1" noChangeArrowheads="1"/>
          </p:cNvSpPr>
          <p:nvPr/>
        </p:nvSpPr>
        <p:spPr bwMode="auto">
          <a:xfrm>
            <a:off x="4781550" y="3810000"/>
            <a:ext cx="30321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b="1" i="1">
                <a:latin typeface="Times New Roman" charset="0"/>
              </a:rPr>
              <a:t>z</a:t>
            </a:r>
          </a:p>
        </p:txBody>
      </p:sp>
      <p:sp>
        <p:nvSpPr>
          <p:cNvPr id="2" name="TextBox 1">
            <a:extLst>
              <a:ext uri="{FF2B5EF4-FFF2-40B4-BE49-F238E27FC236}">
                <a16:creationId xmlns:a16="http://schemas.microsoft.com/office/drawing/2014/main" id="{D2BFBD1B-3A17-FA4E-B1C1-45839DEB31D3}"/>
              </a:ext>
            </a:extLst>
          </p:cNvPr>
          <p:cNvSpPr txBox="1"/>
          <p:nvPr/>
        </p:nvSpPr>
        <p:spPr>
          <a:xfrm>
            <a:off x="5715000" y="4375150"/>
            <a:ext cx="2895600" cy="1200329"/>
          </a:xfrm>
          <a:prstGeom prst="rect">
            <a:avLst/>
          </a:prstGeom>
          <a:noFill/>
        </p:spPr>
        <p:txBody>
          <a:bodyPr wrap="square" rtlCol="0">
            <a:spAutoFit/>
          </a:bodyPr>
          <a:lstStyle/>
          <a:p>
            <a:pPr algn="l"/>
            <a:r>
              <a:rPr lang="en-US" dirty="0"/>
              <a:t>New node at z is </a:t>
            </a:r>
            <a:r>
              <a:rPr lang="en-US" dirty="0">
                <a:solidFill>
                  <a:srgbClr val="FF0000"/>
                </a:solidFill>
              </a:rPr>
              <a:t>less than </a:t>
            </a:r>
            <a:r>
              <a:rPr lang="en-US" dirty="0"/>
              <a:t>parent (violation)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1331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45EF0A6D-586C-3540-AE58-109209DC0787}" type="slidenum">
              <a:rPr lang="en-US" sz="1400"/>
              <a:pPr eaLnBrk="1" hangingPunct="1"/>
              <a:t>12</a:t>
            </a:fld>
            <a:endParaRPr lang="en-US" sz="1400"/>
          </a:p>
        </p:txBody>
      </p:sp>
      <p:sp>
        <p:nvSpPr>
          <p:cNvPr id="13316" name="Rectangle 2"/>
          <p:cNvSpPr>
            <a:spLocks noGrp="1" noChangeArrowheads="1"/>
          </p:cNvSpPr>
          <p:nvPr>
            <p:ph type="title"/>
          </p:nvPr>
        </p:nvSpPr>
        <p:spPr/>
        <p:txBody>
          <a:bodyPr/>
          <a:lstStyle/>
          <a:p>
            <a:pPr eaLnBrk="1" hangingPunct="1"/>
            <a:r>
              <a:rPr lang="en-US" dirty="0">
                <a:latin typeface="Tahoma" charset="0"/>
              </a:rPr>
              <a:t>Upheap 2</a:t>
            </a:r>
          </a:p>
        </p:txBody>
      </p:sp>
      <p:sp>
        <p:nvSpPr>
          <p:cNvPr id="13317" name="Rectangle 3" descr="Rectangle: Click to edit Master text styles&#10;Second level&#10;Third level&#10;Fourth level&#10;Fifth level"/>
          <p:cNvSpPr>
            <a:spLocks noGrp="1" noChangeArrowheads="1"/>
          </p:cNvSpPr>
          <p:nvPr>
            <p:ph type="body" idx="1"/>
          </p:nvPr>
        </p:nvSpPr>
        <p:spPr>
          <a:xfrm>
            <a:off x="685800" y="1600200"/>
            <a:ext cx="8077200" cy="2438400"/>
          </a:xfrm>
        </p:spPr>
        <p:txBody>
          <a:bodyPr/>
          <a:lstStyle/>
          <a:p>
            <a:pPr eaLnBrk="1" hangingPunct="1"/>
            <a:r>
              <a:rPr lang="en-US" sz="2200" dirty="0">
                <a:latin typeface="Tahoma" charset="0"/>
              </a:rPr>
              <a:t>Algorithm </a:t>
            </a:r>
            <a:r>
              <a:rPr lang="en-US" sz="2200" b="1" dirty="0">
                <a:latin typeface="Tahoma" charset="0"/>
              </a:rPr>
              <a:t>upheap</a:t>
            </a:r>
            <a:r>
              <a:rPr lang="en-US" sz="2200" dirty="0">
                <a:latin typeface="Tahoma" charset="0"/>
              </a:rPr>
              <a:t> restores the heap-order property by swapping </a:t>
            </a:r>
            <a:r>
              <a:rPr lang="en-US" sz="2200" b="1" i="1" dirty="0">
                <a:latin typeface="Times New Roman" charset="0"/>
              </a:rPr>
              <a:t>k</a:t>
            </a:r>
            <a:r>
              <a:rPr lang="en-US" sz="2200" dirty="0">
                <a:latin typeface="Tahoma" charset="0"/>
              </a:rPr>
              <a:t> along an upward path from the </a:t>
            </a:r>
            <a:r>
              <a:rPr lang="en-US" sz="2200" dirty="0" smtClean="0">
                <a:latin typeface="Tahoma" charset="0"/>
              </a:rPr>
              <a:t>add </a:t>
            </a:r>
            <a:r>
              <a:rPr lang="en-US" sz="2200" dirty="0">
                <a:latin typeface="Tahoma" charset="0"/>
              </a:rPr>
              <a:t>node</a:t>
            </a:r>
          </a:p>
          <a:p>
            <a:pPr eaLnBrk="1" hangingPunct="1"/>
            <a:r>
              <a:rPr lang="en-US" sz="2200" dirty="0">
                <a:latin typeface="Tahoma" charset="0"/>
              </a:rPr>
              <a:t>Upheap terminates when the </a:t>
            </a:r>
            <a:r>
              <a:rPr lang="en-US" sz="2200" dirty="0" smtClean="0">
                <a:latin typeface="Tahoma" charset="0"/>
              </a:rPr>
              <a:t>element </a:t>
            </a:r>
            <a:r>
              <a:rPr lang="en-US" sz="2200" b="1" i="1" dirty="0">
                <a:latin typeface="Times New Roman" charset="0"/>
              </a:rPr>
              <a:t>k</a:t>
            </a:r>
            <a:r>
              <a:rPr lang="en-US" sz="2200" dirty="0">
                <a:latin typeface="Tahoma" charset="0"/>
              </a:rPr>
              <a:t> reaches the root or a node whose parent has a key smaller than or equal to </a:t>
            </a:r>
            <a:r>
              <a:rPr lang="en-US" sz="2200" b="1" i="1" dirty="0">
                <a:latin typeface="Times New Roman" charset="0"/>
              </a:rPr>
              <a:t>k</a:t>
            </a:r>
            <a:r>
              <a:rPr lang="en-US" sz="2200" dirty="0">
                <a:latin typeface="Tahoma" charset="0"/>
              </a:rPr>
              <a:t> </a:t>
            </a:r>
          </a:p>
          <a:p>
            <a:pPr eaLnBrk="1" hangingPunct="1"/>
            <a:r>
              <a:rPr lang="en-US" sz="2200" dirty="0">
                <a:latin typeface="Tahoma" charset="0"/>
              </a:rPr>
              <a:t>Since a heap has height </a:t>
            </a:r>
            <a:r>
              <a:rPr lang="en-US" sz="2200" b="1" i="1" dirty="0">
                <a:latin typeface="Times New Roman" charset="0"/>
              </a:rPr>
              <a:t>O</a:t>
            </a:r>
            <a:r>
              <a:rPr lang="en-US" sz="2200" dirty="0">
                <a:latin typeface="Times New Roman" charset="0"/>
              </a:rPr>
              <a:t>(log </a:t>
            </a:r>
            <a:r>
              <a:rPr lang="en-US" sz="2200" b="1" i="1" dirty="0">
                <a:latin typeface="Times New Roman" charset="0"/>
              </a:rPr>
              <a:t>n</a:t>
            </a:r>
            <a:r>
              <a:rPr lang="en-US" sz="2200" dirty="0">
                <a:latin typeface="Times New Roman" charset="0"/>
              </a:rPr>
              <a:t>)</a:t>
            </a:r>
            <a:r>
              <a:rPr lang="en-US" sz="2200" dirty="0">
                <a:latin typeface="Tahoma" charset="0"/>
              </a:rPr>
              <a:t>, upheap runs in </a:t>
            </a:r>
            <a:r>
              <a:rPr lang="en-US" sz="2200" b="1" i="1" dirty="0">
                <a:latin typeface="Times New Roman" charset="0"/>
              </a:rPr>
              <a:t>O</a:t>
            </a:r>
            <a:r>
              <a:rPr lang="en-US" sz="2200" dirty="0">
                <a:latin typeface="Times New Roman" charset="0"/>
              </a:rPr>
              <a:t>(log </a:t>
            </a:r>
            <a:r>
              <a:rPr lang="en-US" sz="2200" b="1" i="1" dirty="0">
                <a:latin typeface="Times New Roman" charset="0"/>
              </a:rPr>
              <a:t>n</a:t>
            </a:r>
            <a:r>
              <a:rPr lang="en-US" sz="2200" dirty="0">
                <a:latin typeface="Times New Roman" charset="0"/>
              </a:rPr>
              <a:t>)</a:t>
            </a:r>
            <a:r>
              <a:rPr lang="en-US" sz="2200" dirty="0">
                <a:latin typeface="Tahoma" charset="0"/>
              </a:rPr>
              <a:t> time</a:t>
            </a:r>
          </a:p>
        </p:txBody>
      </p:sp>
      <p:sp>
        <p:nvSpPr>
          <p:cNvPr id="13318" name="Oval 4"/>
          <p:cNvSpPr>
            <a:spLocks noChangeArrowheads="1"/>
          </p:cNvSpPr>
          <p:nvPr/>
        </p:nvSpPr>
        <p:spPr bwMode="auto">
          <a:xfrm>
            <a:off x="2508250" y="4359275"/>
            <a:ext cx="320675" cy="319088"/>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2</a:t>
            </a:r>
          </a:p>
        </p:txBody>
      </p:sp>
      <p:sp>
        <p:nvSpPr>
          <p:cNvPr id="13319" name="Oval 5"/>
          <p:cNvSpPr>
            <a:spLocks noChangeArrowheads="1"/>
          </p:cNvSpPr>
          <p:nvPr/>
        </p:nvSpPr>
        <p:spPr bwMode="auto">
          <a:xfrm>
            <a:off x="3919538" y="4870450"/>
            <a:ext cx="319087"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a:solidFill>
                  <a:schemeClr val="tx2"/>
                </a:solidFill>
                <a:latin typeface="Times New Roman" charset="0"/>
                <a:sym typeface="Symbol" charset="0"/>
              </a:rPr>
              <a:t>1</a:t>
            </a:r>
          </a:p>
        </p:txBody>
      </p:sp>
      <p:sp>
        <p:nvSpPr>
          <p:cNvPr id="13320" name="Oval 6"/>
          <p:cNvSpPr>
            <a:spLocks noChangeArrowheads="1"/>
          </p:cNvSpPr>
          <p:nvPr/>
        </p:nvSpPr>
        <p:spPr bwMode="auto">
          <a:xfrm>
            <a:off x="1555750" y="4870450"/>
            <a:ext cx="319088"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5</a:t>
            </a:r>
          </a:p>
        </p:txBody>
      </p:sp>
      <p:sp>
        <p:nvSpPr>
          <p:cNvPr id="13321" name="Oval 7"/>
          <p:cNvSpPr>
            <a:spLocks noChangeArrowheads="1"/>
          </p:cNvSpPr>
          <p:nvPr/>
        </p:nvSpPr>
        <p:spPr bwMode="auto">
          <a:xfrm>
            <a:off x="2143125" y="5365750"/>
            <a:ext cx="320675"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7</a:t>
            </a:r>
          </a:p>
        </p:txBody>
      </p:sp>
      <p:cxnSp>
        <p:nvCxnSpPr>
          <p:cNvPr id="13322" name="AutoShape 11"/>
          <p:cNvCxnSpPr>
            <a:cxnSpLocks noChangeShapeType="1"/>
            <a:stCxn id="13318" idx="3"/>
            <a:endCxn id="13320" idx="7"/>
          </p:cNvCxnSpPr>
          <p:nvPr/>
        </p:nvCxnSpPr>
        <p:spPr bwMode="auto">
          <a:xfrm flipH="1">
            <a:off x="1828800" y="4640263"/>
            <a:ext cx="727075" cy="2698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3323" name="AutoShape 12"/>
          <p:cNvCxnSpPr>
            <a:cxnSpLocks noChangeShapeType="1"/>
            <a:stCxn id="13319" idx="1"/>
            <a:endCxn id="13318" idx="5"/>
          </p:cNvCxnSpPr>
          <p:nvPr/>
        </p:nvCxnSpPr>
        <p:spPr bwMode="auto">
          <a:xfrm flipH="1" flipV="1">
            <a:off x="2781300" y="4641850"/>
            <a:ext cx="1184275" cy="2571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3324" name="AutoShape 14"/>
          <p:cNvCxnSpPr>
            <a:cxnSpLocks noChangeShapeType="1"/>
            <a:stCxn id="13328" idx="7"/>
            <a:endCxn id="13319" idx="3"/>
          </p:cNvCxnSpPr>
          <p:nvPr/>
        </p:nvCxnSpPr>
        <p:spPr bwMode="auto">
          <a:xfrm flipV="1">
            <a:off x="3698875" y="5162550"/>
            <a:ext cx="266700" cy="23177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3325" name="AutoShape 17"/>
          <p:cNvCxnSpPr>
            <a:cxnSpLocks noChangeShapeType="1"/>
            <a:stCxn id="13327" idx="7"/>
            <a:endCxn id="13320" idx="3"/>
          </p:cNvCxnSpPr>
          <p:nvPr/>
        </p:nvCxnSpPr>
        <p:spPr bwMode="auto">
          <a:xfrm flipV="1">
            <a:off x="1241425" y="5153025"/>
            <a:ext cx="360363" cy="2508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3326" name="AutoShape 18"/>
          <p:cNvCxnSpPr>
            <a:cxnSpLocks noChangeShapeType="1"/>
            <a:stCxn id="13321" idx="1"/>
            <a:endCxn id="13320" idx="5"/>
          </p:cNvCxnSpPr>
          <p:nvPr/>
        </p:nvCxnSpPr>
        <p:spPr bwMode="auto">
          <a:xfrm flipH="1" flipV="1">
            <a:off x="1828800" y="5153025"/>
            <a:ext cx="361950" cy="2508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3327" name="Oval 19"/>
          <p:cNvSpPr>
            <a:spLocks noChangeArrowheads="1"/>
          </p:cNvSpPr>
          <p:nvPr/>
        </p:nvSpPr>
        <p:spPr bwMode="auto">
          <a:xfrm>
            <a:off x="968375" y="5365750"/>
            <a:ext cx="319088"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13328" name="Oval 24"/>
          <p:cNvSpPr>
            <a:spLocks noChangeArrowheads="1"/>
          </p:cNvSpPr>
          <p:nvPr/>
        </p:nvSpPr>
        <p:spPr bwMode="auto">
          <a:xfrm>
            <a:off x="3425825" y="5365750"/>
            <a:ext cx="320675"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6</a:t>
            </a:r>
          </a:p>
        </p:txBody>
      </p:sp>
      <p:sp>
        <p:nvSpPr>
          <p:cNvPr id="13329" name="Text Box 29"/>
          <p:cNvSpPr txBox="1">
            <a:spLocks noChangeArrowheads="1"/>
          </p:cNvSpPr>
          <p:nvPr/>
        </p:nvSpPr>
        <p:spPr bwMode="auto">
          <a:xfrm>
            <a:off x="3159125" y="5121275"/>
            <a:ext cx="3032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b="1" i="1">
                <a:latin typeface="Times New Roman" charset="0"/>
              </a:rPr>
              <a:t>z</a:t>
            </a:r>
          </a:p>
        </p:txBody>
      </p:sp>
      <p:sp>
        <p:nvSpPr>
          <p:cNvPr id="13330" name="Oval 30"/>
          <p:cNvSpPr>
            <a:spLocks noChangeArrowheads="1"/>
          </p:cNvSpPr>
          <p:nvPr/>
        </p:nvSpPr>
        <p:spPr bwMode="auto">
          <a:xfrm>
            <a:off x="6705600" y="4359275"/>
            <a:ext cx="320675" cy="319088"/>
          </a:xfrm>
          <a:prstGeom prst="ellipse">
            <a:avLst/>
          </a:prstGeom>
          <a:solidFill>
            <a:schemeClr val="accent1"/>
          </a:solidFill>
          <a:ln w="38100">
            <a:solidFill>
              <a:schemeClr val="tx1"/>
            </a:solidFill>
            <a:round/>
            <a:headEnd/>
            <a:tailEnd/>
          </a:ln>
        </p:spPr>
        <p:txBody>
          <a:bodyPr wrap="none" lIns="0" tIns="0" rIns="0" anchor="ctr" anchorCtr="1"/>
          <a:lstStyle/>
          <a:p>
            <a:r>
              <a:rPr lang="en-US" sz="1800">
                <a:solidFill>
                  <a:schemeClr val="tx2"/>
                </a:solidFill>
                <a:latin typeface="Times New Roman" charset="0"/>
                <a:sym typeface="Symbol" charset="0"/>
              </a:rPr>
              <a:t>1</a:t>
            </a:r>
          </a:p>
        </p:txBody>
      </p:sp>
      <p:sp>
        <p:nvSpPr>
          <p:cNvPr id="13331" name="Oval 31"/>
          <p:cNvSpPr>
            <a:spLocks noChangeArrowheads="1"/>
          </p:cNvSpPr>
          <p:nvPr/>
        </p:nvSpPr>
        <p:spPr bwMode="auto">
          <a:xfrm>
            <a:off x="8116888" y="4870450"/>
            <a:ext cx="319087"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2</a:t>
            </a:r>
          </a:p>
        </p:txBody>
      </p:sp>
      <p:sp>
        <p:nvSpPr>
          <p:cNvPr id="13332" name="Oval 32"/>
          <p:cNvSpPr>
            <a:spLocks noChangeArrowheads="1"/>
          </p:cNvSpPr>
          <p:nvPr/>
        </p:nvSpPr>
        <p:spPr bwMode="auto">
          <a:xfrm>
            <a:off x="5753100" y="4870450"/>
            <a:ext cx="319088"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5</a:t>
            </a:r>
          </a:p>
        </p:txBody>
      </p:sp>
      <p:sp>
        <p:nvSpPr>
          <p:cNvPr id="13333" name="Oval 33"/>
          <p:cNvSpPr>
            <a:spLocks noChangeArrowheads="1"/>
          </p:cNvSpPr>
          <p:nvPr/>
        </p:nvSpPr>
        <p:spPr bwMode="auto">
          <a:xfrm>
            <a:off x="6340475" y="5365750"/>
            <a:ext cx="320675"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7</a:t>
            </a:r>
          </a:p>
        </p:txBody>
      </p:sp>
      <p:cxnSp>
        <p:nvCxnSpPr>
          <p:cNvPr id="13334" name="AutoShape 37"/>
          <p:cNvCxnSpPr>
            <a:cxnSpLocks noChangeShapeType="1"/>
            <a:stCxn id="13330" idx="3"/>
            <a:endCxn id="13332" idx="7"/>
          </p:cNvCxnSpPr>
          <p:nvPr/>
        </p:nvCxnSpPr>
        <p:spPr bwMode="auto">
          <a:xfrm flipH="1">
            <a:off x="6026150" y="4651375"/>
            <a:ext cx="727075" cy="2571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3335" name="AutoShape 38"/>
          <p:cNvCxnSpPr>
            <a:cxnSpLocks noChangeShapeType="1"/>
            <a:stCxn id="13331" idx="1"/>
            <a:endCxn id="13330" idx="5"/>
          </p:cNvCxnSpPr>
          <p:nvPr/>
        </p:nvCxnSpPr>
        <p:spPr bwMode="auto">
          <a:xfrm flipH="1" flipV="1">
            <a:off x="6978650" y="4651375"/>
            <a:ext cx="1184275" cy="24765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3336" name="AutoShape 40"/>
          <p:cNvCxnSpPr>
            <a:cxnSpLocks noChangeShapeType="1"/>
            <a:stCxn id="13340" idx="7"/>
            <a:endCxn id="13331" idx="3"/>
          </p:cNvCxnSpPr>
          <p:nvPr/>
        </p:nvCxnSpPr>
        <p:spPr bwMode="auto">
          <a:xfrm flipV="1">
            <a:off x="7896225" y="5162550"/>
            <a:ext cx="266700" cy="23177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3337" name="AutoShape 43"/>
          <p:cNvCxnSpPr>
            <a:cxnSpLocks noChangeShapeType="1"/>
            <a:stCxn id="13339" idx="7"/>
            <a:endCxn id="13332" idx="3"/>
          </p:cNvCxnSpPr>
          <p:nvPr/>
        </p:nvCxnSpPr>
        <p:spPr bwMode="auto">
          <a:xfrm flipV="1">
            <a:off x="5438775" y="5153025"/>
            <a:ext cx="360363" cy="2508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3338" name="AutoShape 44"/>
          <p:cNvCxnSpPr>
            <a:cxnSpLocks noChangeShapeType="1"/>
            <a:stCxn id="13333" idx="1"/>
            <a:endCxn id="13332" idx="5"/>
          </p:cNvCxnSpPr>
          <p:nvPr/>
        </p:nvCxnSpPr>
        <p:spPr bwMode="auto">
          <a:xfrm flipH="1" flipV="1">
            <a:off x="6026150" y="5153025"/>
            <a:ext cx="361950" cy="2508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3339" name="Oval 45"/>
          <p:cNvSpPr>
            <a:spLocks noChangeArrowheads="1"/>
          </p:cNvSpPr>
          <p:nvPr/>
        </p:nvSpPr>
        <p:spPr bwMode="auto">
          <a:xfrm>
            <a:off x="5165725" y="5365750"/>
            <a:ext cx="319088"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13340" name="Oval 50"/>
          <p:cNvSpPr>
            <a:spLocks noChangeArrowheads="1"/>
          </p:cNvSpPr>
          <p:nvPr/>
        </p:nvSpPr>
        <p:spPr bwMode="auto">
          <a:xfrm>
            <a:off x="7623175" y="5365750"/>
            <a:ext cx="320675"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6</a:t>
            </a:r>
          </a:p>
        </p:txBody>
      </p:sp>
      <p:sp>
        <p:nvSpPr>
          <p:cNvPr id="13341" name="Text Box 55"/>
          <p:cNvSpPr txBox="1">
            <a:spLocks noChangeArrowheads="1"/>
          </p:cNvSpPr>
          <p:nvPr/>
        </p:nvSpPr>
        <p:spPr bwMode="auto">
          <a:xfrm>
            <a:off x="7356475" y="5121275"/>
            <a:ext cx="3032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b="1" i="1">
                <a:latin typeface="Times New Roman" charset="0"/>
              </a:rPr>
              <a:t>z</a:t>
            </a:r>
          </a:p>
        </p:txBody>
      </p:sp>
      <p:cxnSp>
        <p:nvCxnSpPr>
          <p:cNvPr id="13342" name="AutoShape 58"/>
          <p:cNvCxnSpPr>
            <a:cxnSpLocks noChangeShapeType="1"/>
            <a:stCxn id="13331" idx="0"/>
            <a:endCxn id="13330" idx="7"/>
          </p:cNvCxnSpPr>
          <p:nvPr/>
        </p:nvCxnSpPr>
        <p:spPr bwMode="auto">
          <a:xfrm rot="5400000" flipH="1">
            <a:off x="7395369" y="3969544"/>
            <a:ext cx="465137" cy="1298575"/>
          </a:xfrm>
          <a:prstGeom prst="curvedConnector3">
            <a:avLst>
              <a:gd name="adj1" fmla="val 125597"/>
            </a:avLst>
          </a:prstGeom>
          <a:noFill/>
          <a:ln w="19050">
            <a:solidFill>
              <a:schemeClr val="tx2"/>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13343" name="AutoShape 59"/>
          <p:cNvCxnSpPr>
            <a:cxnSpLocks noChangeShapeType="1"/>
            <a:stCxn id="13331" idx="2"/>
            <a:endCxn id="13340" idx="1"/>
          </p:cNvCxnSpPr>
          <p:nvPr/>
        </p:nvCxnSpPr>
        <p:spPr bwMode="auto">
          <a:xfrm rot="10800000" flipV="1">
            <a:off x="7670800" y="5030788"/>
            <a:ext cx="427038" cy="363537"/>
          </a:xfrm>
          <a:prstGeom prst="curvedConnector2">
            <a:avLst/>
          </a:prstGeom>
          <a:noFill/>
          <a:ln w="19050">
            <a:solidFill>
              <a:schemeClr val="tx2"/>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13344" name="AutoShape 60"/>
          <p:cNvCxnSpPr>
            <a:cxnSpLocks noChangeShapeType="1"/>
            <a:stCxn id="13319" idx="2"/>
            <a:endCxn id="13328" idx="0"/>
          </p:cNvCxnSpPr>
          <p:nvPr/>
        </p:nvCxnSpPr>
        <p:spPr bwMode="auto">
          <a:xfrm rot="10800000" flipV="1">
            <a:off x="3586163" y="5030788"/>
            <a:ext cx="314325" cy="315912"/>
          </a:xfrm>
          <a:prstGeom prst="curvedConnector2">
            <a:avLst/>
          </a:prstGeom>
          <a:noFill/>
          <a:ln w="19050">
            <a:solidFill>
              <a:schemeClr val="tx2"/>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13345" name="Date Placeholder 32"/>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
        <p:nvSpPr>
          <p:cNvPr id="2" name="TextBox 1">
            <a:extLst>
              <a:ext uri="{FF2B5EF4-FFF2-40B4-BE49-F238E27FC236}">
                <a16:creationId xmlns:a16="http://schemas.microsoft.com/office/drawing/2014/main" id="{44279B7C-FA56-EC4F-B49B-A367ACD41308}"/>
              </a:ext>
            </a:extLst>
          </p:cNvPr>
          <p:cNvSpPr txBox="1"/>
          <p:nvPr/>
        </p:nvSpPr>
        <p:spPr>
          <a:xfrm>
            <a:off x="3013075" y="5909030"/>
            <a:ext cx="1638300" cy="400110"/>
          </a:xfrm>
          <a:prstGeom prst="rect">
            <a:avLst/>
          </a:prstGeom>
          <a:noFill/>
        </p:spPr>
        <p:txBody>
          <a:bodyPr wrap="square" rtlCol="0">
            <a:spAutoFit/>
          </a:bodyPr>
          <a:lstStyle/>
          <a:p>
            <a:pPr algn="l"/>
            <a:r>
              <a:rPr lang="en-US" sz="2000" dirty="0"/>
              <a:t>swap #1</a:t>
            </a:r>
          </a:p>
        </p:txBody>
      </p:sp>
      <p:sp>
        <p:nvSpPr>
          <p:cNvPr id="35" name="TextBox 34">
            <a:extLst>
              <a:ext uri="{FF2B5EF4-FFF2-40B4-BE49-F238E27FC236}">
                <a16:creationId xmlns:a16="http://schemas.microsoft.com/office/drawing/2014/main" id="{A2ABB6C4-C609-2B4D-A655-8783FB8D1D6B}"/>
              </a:ext>
            </a:extLst>
          </p:cNvPr>
          <p:cNvSpPr txBox="1"/>
          <p:nvPr/>
        </p:nvSpPr>
        <p:spPr>
          <a:xfrm>
            <a:off x="7278688" y="3760131"/>
            <a:ext cx="1638300" cy="400110"/>
          </a:xfrm>
          <a:prstGeom prst="rect">
            <a:avLst/>
          </a:prstGeom>
          <a:noFill/>
        </p:spPr>
        <p:txBody>
          <a:bodyPr wrap="square" rtlCol="0">
            <a:spAutoFit/>
          </a:bodyPr>
          <a:lstStyle/>
          <a:p>
            <a:pPr algn="l"/>
            <a:r>
              <a:rPr lang="en-US" sz="2000" dirty="0"/>
              <a:t>swap #2</a:t>
            </a:r>
          </a:p>
        </p:txBody>
      </p:sp>
    </p:spTree>
    <p:extLst>
      <p:ext uri="{BB962C8B-B14F-4D97-AF65-F5344CB8AC3E}">
        <p14:creationId xmlns:p14="http://schemas.microsoft.com/office/powerpoint/2010/main" val="3404380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1433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A2CFF4A9-D6CE-F44A-B392-C6F40B9F64CA}" type="slidenum">
              <a:rPr lang="en-US" sz="1400"/>
              <a:pPr eaLnBrk="1" hangingPunct="1"/>
              <a:t>13</a:t>
            </a:fld>
            <a:endParaRPr lang="en-US" sz="1400"/>
          </a:p>
        </p:txBody>
      </p:sp>
      <p:sp>
        <p:nvSpPr>
          <p:cNvPr id="14340" name="Rectangle 2"/>
          <p:cNvSpPr>
            <a:spLocks noGrp="1" noChangeArrowheads="1"/>
          </p:cNvSpPr>
          <p:nvPr>
            <p:ph type="title"/>
          </p:nvPr>
        </p:nvSpPr>
        <p:spPr/>
        <p:txBody>
          <a:bodyPr/>
          <a:lstStyle/>
          <a:p>
            <a:pPr eaLnBrk="1" hangingPunct="1"/>
            <a:r>
              <a:rPr lang="en-US" sz="4000" dirty="0">
                <a:latin typeface="Tahoma" charset="0"/>
              </a:rPr>
              <a:t>Removal from a </a:t>
            </a:r>
            <a:r>
              <a:rPr lang="en-US" sz="4000" dirty="0" smtClean="0">
                <a:latin typeface="Tahoma" charset="0"/>
              </a:rPr>
              <a:t>Heap</a:t>
            </a:r>
            <a:endParaRPr lang="en-US" sz="4000" dirty="0">
              <a:latin typeface="Tahoma" charset="0"/>
            </a:endParaRPr>
          </a:p>
        </p:txBody>
      </p:sp>
      <p:sp>
        <p:nvSpPr>
          <p:cNvPr id="14341" name="Rectangle 3" descr="Rectangle: Click to edit Master text styles&#10;Second level&#10;Third level&#10;Fourth level&#10;Fifth level"/>
          <p:cNvSpPr>
            <a:spLocks noGrp="1" noChangeArrowheads="1"/>
          </p:cNvSpPr>
          <p:nvPr>
            <p:ph type="body" idx="1"/>
          </p:nvPr>
        </p:nvSpPr>
        <p:spPr>
          <a:xfrm>
            <a:off x="685800" y="1600200"/>
            <a:ext cx="7315200" cy="4572000"/>
          </a:xfrm>
        </p:spPr>
        <p:txBody>
          <a:bodyPr/>
          <a:lstStyle/>
          <a:p>
            <a:pPr eaLnBrk="1" hangingPunct="1"/>
            <a:r>
              <a:rPr lang="en-US" sz="2400" dirty="0">
                <a:latin typeface="Tahoma" charset="0"/>
              </a:rPr>
              <a:t>Method </a:t>
            </a:r>
            <a:r>
              <a:rPr lang="en-US" sz="2400" b="1" dirty="0" smtClean="0">
                <a:latin typeface="Courier" pitchFamily="2" charset="0"/>
              </a:rPr>
              <a:t>remove</a:t>
            </a:r>
            <a:r>
              <a:rPr lang="en-US" sz="2400" dirty="0" smtClean="0">
                <a:latin typeface="Tahoma" charset="0"/>
              </a:rPr>
              <a:t>:</a:t>
            </a:r>
          </a:p>
          <a:p>
            <a:pPr marL="457200" lvl="1" indent="0" eaLnBrk="1" hangingPunct="1">
              <a:buNone/>
            </a:pPr>
            <a:r>
              <a:rPr lang="en-US" sz="2000" dirty="0" smtClean="0">
                <a:latin typeface="Tahoma" charset="0"/>
              </a:rPr>
              <a:t>corresponds </a:t>
            </a:r>
            <a:r>
              <a:rPr lang="en-US" sz="2000" dirty="0">
                <a:latin typeface="Tahoma" charset="0"/>
              </a:rPr>
              <a:t>to the removal of the </a:t>
            </a:r>
            <a:r>
              <a:rPr lang="en-US" sz="2000" dirty="0" smtClean="0">
                <a:latin typeface="Tahoma" charset="0"/>
              </a:rPr>
              <a:t>root element from </a:t>
            </a:r>
            <a:r>
              <a:rPr lang="en-US" sz="2000" dirty="0">
                <a:latin typeface="Tahoma" charset="0"/>
              </a:rPr>
              <a:t>the heap</a:t>
            </a:r>
          </a:p>
        </p:txBody>
      </p:sp>
      <p:sp>
        <p:nvSpPr>
          <p:cNvPr id="14342" name="Oval 5"/>
          <p:cNvSpPr>
            <a:spLocks noChangeArrowheads="1"/>
          </p:cNvSpPr>
          <p:nvPr/>
        </p:nvSpPr>
        <p:spPr bwMode="auto">
          <a:xfrm>
            <a:off x="4130675" y="3375025"/>
            <a:ext cx="320675" cy="319088"/>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2</a:t>
            </a:r>
          </a:p>
        </p:txBody>
      </p:sp>
      <p:sp>
        <p:nvSpPr>
          <p:cNvPr id="14343" name="Oval 6"/>
          <p:cNvSpPr>
            <a:spLocks noChangeArrowheads="1"/>
          </p:cNvSpPr>
          <p:nvPr/>
        </p:nvSpPr>
        <p:spPr bwMode="auto">
          <a:xfrm>
            <a:off x="4941887" y="3886200"/>
            <a:ext cx="319088"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6</a:t>
            </a:r>
          </a:p>
        </p:txBody>
      </p:sp>
      <p:sp>
        <p:nvSpPr>
          <p:cNvPr id="14344" name="Oval 7"/>
          <p:cNvSpPr>
            <a:spLocks noChangeArrowheads="1"/>
          </p:cNvSpPr>
          <p:nvPr/>
        </p:nvSpPr>
        <p:spPr bwMode="auto">
          <a:xfrm>
            <a:off x="3178175" y="3886200"/>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5</a:t>
            </a:r>
          </a:p>
        </p:txBody>
      </p:sp>
      <p:sp>
        <p:nvSpPr>
          <p:cNvPr id="14345" name="Oval 8"/>
          <p:cNvSpPr>
            <a:spLocks noChangeArrowheads="1"/>
          </p:cNvSpPr>
          <p:nvPr/>
        </p:nvSpPr>
        <p:spPr bwMode="auto">
          <a:xfrm>
            <a:off x="3765550" y="4397375"/>
            <a:ext cx="320675"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solidFill>
                  <a:schemeClr val="tx2"/>
                </a:solidFill>
                <a:latin typeface="Times New Roman" charset="0"/>
                <a:sym typeface="Symbol" charset="0"/>
              </a:rPr>
              <a:t>7</a:t>
            </a:r>
          </a:p>
        </p:txBody>
      </p:sp>
      <p:cxnSp>
        <p:nvCxnSpPr>
          <p:cNvPr id="14346" name="AutoShape 13"/>
          <p:cNvCxnSpPr>
            <a:cxnSpLocks noChangeShapeType="1"/>
            <a:stCxn id="14342" idx="3"/>
            <a:endCxn id="14344" idx="7"/>
          </p:cNvCxnSpPr>
          <p:nvPr/>
        </p:nvCxnSpPr>
        <p:spPr bwMode="auto">
          <a:xfrm flipH="1">
            <a:off x="3451225" y="3656013"/>
            <a:ext cx="727075" cy="2698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4347" name="AutoShape 14"/>
          <p:cNvCxnSpPr>
            <a:cxnSpLocks noChangeShapeType="1"/>
            <a:stCxn id="14343" idx="1"/>
            <a:endCxn id="14342" idx="5"/>
          </p:cNvCxnSpPr>
          <p:nvPr/>
        </p:nvCxnSpPr>
        <p:spPr bwMode="auto">
          <a:xfrm flipH="1" flipV="1">
            <a:off x="4403725" y="3656013"/>
            <a:ext cx="584200" cy="2698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4348" name="AutoShape 19"/>
          <p:cNvCxnSpPr>
            <a:cxnSpLocks noChangeShapeType="1"/>
            <a:stCxn id="14350" idx="7"/>
            <a:endCxn id="14344" idx="3"/>
          </p:cNvCxnSpPr>
          <p:nvPr/>
        </p:nvCxnSpPr>
        <p:spPr bwMode="auto">
          <a:xfrm flipV="1">
            <a:off x="2863850" y="4167188"/>
            <a:ext cx="360362" cy="2698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4349" name="AutoShape 20"/>
          <p:cNvCxnSpPr>
            <a:cxnSpLocks noChangeShapeType="1"/>
            <a:stCxn id="14345" idx="1"/>
            <a:endCxn id="14344" idx="5"/>
          </p:cNvCxnSpPr>
          <p:nvPr/>
        </p:nvCxnSpPr>
        <p:spPr bwMode="auto">
          <a:xfrm flipH="1" flipV="1">
            <a:off x="3451225" y="4167188"/>
            <a:ext cx="361950" cy="2698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4350" name="Oval 21"/>
          <p:cNvSpPr>
            <a:spLocks noChangeArrowheads="1"/>
          </p:cNvSpPr>
          <p:nvPr/>
        </p:nvSpPr>
        <p:spPr bwMode="auto">
          <a:xfrm>
            <a:off x="2590800" y="4397375"/>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14351" name="Freeform 26"/>
          <p:cNvSpPr>
            <a:spLocks/>
          </p:cNvSpPr>
          <p:nvPr/>
        </p:nvSpPr>
        <p:spPr bwMode="auto">
          <a:xfrm>
            <a:off x="4094162" y="4602163"/>
            <a:ext cx="895350" cy="411162"/>
          </a:xfrm>
          <a:custGeom>
            <a:avLst/>
            <a:gdLst>
              <a:gd name="T0" fmla="*/ 564 w 564"/>
              <a:gd name="T1" fmla="*/ 259 h 259"/>
              <a:gd name="T2" fmla="*/ 324 w 564"/>
              <a:gd name="T3" fmla="*/ 43 h 259"/>
              <a:gd name="T4" fmla="*/ 0 w 564"/>
              <a:gd name="T5" fmla="*/ 1 h 259"/>
              <a:gd name="T6" fmla="*/ 0 60000 65536"/>
              <a:gd name="T7" fmla="*/ 0 60000 65536"/>
              <a:gd name="T8" fmla="*/ 0 60000 65536"/>
              <a:gd name="T9" fmla="*/ 0 w 564"/>
              <a:gd name="T10" fmla="*/ 0 h 259"/>
              <a:gd name="T11" fmla="*/ 564 w 564"/>
              <a:gd name="T12" fmla="*/ 259 h 259"/>
            </a:gdLst>
            <a:ahLst/>
            <a:cxnLst>
              <a:cxn ang="T6">
                <a:pos x="T0" y="T1"/>
              </a:cxn>
              <a:cxn ang="T7">
                <a:pos x="T2" y="T3"/>
              </a:cxn>
              <a:cxn ang="T8">
                <a:pos x="T4" y="T5"/>
              </a:cxn>
            </a:cxnLst>
            <a:rect l="T9" t="T10" r="T11" b="T12"/>
            <a:pathLst>
              <a:path w="564" h="259">
                <a:moveTo>
                  <a:pt x="564" y="259"/>
                </a:moveTo>
                <a:cubicBezTo>
                  <a:pt x="525" y="223"/>
                  <a:pt x="418" y="86"/>
                  <a:pt x="324" y="43"/>
                </a:cubicBezTo>
                <a:cubicBezTo>
                  <a:pt x="230" y="0"/>
                  <a:pt x="67" y="10"/>
                  <a:pt x="0" y="1"/>
                </a:cubicBezTo>
              </a:path>
            </a:pathLst>
          </a:custGeom>
          <a:noFill/>
          <a:ln w="19050" cap="flat" cmpd="sng">
            <a:solidFill>
              <a:schemeClr val="tx1"/>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52" name="Text Box 27"/>
          <p:cNvSpPr txBox="1">
            <a:spLocks noChangeArrowheads="1"/>
          </p:cNvSpPr>
          <p:nvPr/>
        </p:nvSpPr>
        <p:spPr bwMode="auto">
          <a:xfrm>
            <a:off x="4322762" y="5035550"/>
            <a:ext cx="12065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t>last node</a:t>
            </a:r>
          </a:p>
        </p:txBody>
      </p:sp>
      <p:sp>
        <p:nvSpPr>
          <p:cNvPr id="14353" name="Text Box 53"/>
          <p:cNvSpPr txBox="1">
            <a:spLocks noChangeArrowheads="1"/>
          </p:cNvSpPr>
          <p:nvPr/>
        </p:nvSpPr>
        <p:spPr bwMode="auto">
          <a:xfrm>
            <a:off x="3976687" y="4089400"/>
            <a:ext cx="3873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b="1" i="1">
                <a:latin typeface="Times New Roman" charset="0"/>
              </a:rPr>
              <a:t>w</a:t>
            </a:r>
          </a:p>
        </p:txBody>
      </p:sp>
      <p:sp>
        <p:nvSpPr>
          <p:cNvPr id="14366" name="Date Placeholder 29"/>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
        <p:nvSpPr>
          <p:cNvPr id="3" name="TextBox 2">
            <a:extLst>
              <a:ext uri="{FF2B5EF4-FFF2-40B4-BE49-F238E27FC236}">
                <a16:creationId xmlns:a16="http://schemas.microsoft.com/office/drawing/2014/main" id="{94644D50-0AEB-3549-AE0B-49025DD343EC}"/>
              </a:ext>
            </a:extLst>
          </p:cNvPr>
          <p:cNvSpPr txBox="1"/>
          <p:nvPr/>
        </p:nvSpPr>
        <p:spPr>
          <a:xfrm>
            <a:off x="4446034" y="2639186"/>
            <a:ext cx="2906713" cy="400110"/>
          </a:xfrm>
          <a:prstGeom prst="rect">
            <a:avLst/>
          </a:prstGeom>
          <a:noFill/>
        </p:spPr>
        <p:txBody>
          <a:bodyPr wrap="square" rtlCol="0">
            <a:spAutoFit/>
          </a:bodyPr>
          <a:lstStyle/>
          <a:p>
            <a:pPr algn="l"/>
            <a:r>
              <a:rPr lang="en-US" sz="2000" dirty="0"/>
              <a:t>Value at root is 2</a:t>
            </a:r>
          </a:p>
        </p:txBody>
      </p:sp>
    </p:spTree>
    <p:extLst>
      <p:ext uri="{BB962C8B-B14F-4D97-AF65-F5344CB8AC3E}">
        <p14:creationId xmlns:p14="http://schemas.microsoft.com/office/powerpoint/2010/main" val="1664628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1433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A2CFF4A9-D6CE-F44A-B392-C6F40B9F64CA}" type="slidenum">
              <a:rPr lang="en-US" sz="1400"/>
              <a:pPr eaLnBrk="1" hangingPunct="1"/>
              <a:t>14</a:t>
            </a:fld>
            <a:endParaRPr lang="en-US" sz="1400"/>
          </a:p>
        </p:txBody>
      </p:sp>
      <p:sp>
        <p:nvSpPr>
          <p:cNvPr id="14340" name="Rectangle 2"/>
          <p:cNvSpPr>
            <a:spLocks noGrp="1" noChangeArrowheads="1"/>
          </p:cNvSpPr>
          <p:nvPr>
            <p:ph type="title"/>
          </p:nvPr>
        </p:nvSpPr>
        <p:spPr/>
        <p:txBody>
          <a:bodyPr/>
          <a:lstStyle/>
          <a:p>
            <a:pPr eaLnBrk="1" hangingPunct="1"/>
            <a:r>
              <a:rPr lang="en-US" sz="4000" dirty="0">
                <a:latin typeface="Tahoma" charset="0"/>
              </a:rPr>
              <a:t>Removal from a </a:t>
            </a:r>
            <a:r>
              <a:rPr lang="en-US" sz="4000" dirty="0" smtClean="0">
                <a:latin typeface="Tahoma" charset="0"/>
              </a:rPr>
              <a:t>Heap</a:t>
            </a:r>
            <a:endParaRPr lang="en-US" sz="4000" dirty="0">
              <a:latin typeface="Tahoma" charset="0"/>
            </a:endParaRPr>
          </a:p>
        </p:txBody>
      </p:sp>
      <p:sp>
        <p:nvSpPr>
          <p:cNvPr id="14341" name="Rectangle 3" descr="Rectangle: Click to edit Master text styles&#10;Second level&#10;Third level&#10;Fourth level&#10;Fifth level"/>
          <p:cNvSpPr>
            <a:spLocks noGrp="1" noChangeArrowheads="1"/>
          </p:cNvSpPr>
          <p:nvPr>
            <p:ph type="body" idx="1"/>
          </p:nvPr>
        </p:nvSpPr>
        <p:spPr>
          <a:xfrm>
            <a:off x="685800" y="1600200"/>
            <a:ext cx="4059238" cy="4572000"/>
          </a:xfrm>
        </p:spPr>
        <p:txBody>
          <a:bodyPr/>
          <a:lstStyle/>
          <a:p>
            <a:pPr eaLnBrk="1" hangingPunct="1"/>
            <a:r>
              <a:rPr lang="en-US" sz="2800" dirty="0">
                <a:latin typeface="Tahoma" charset="0"/>
              </a:rPr>
              <a:t>The removal algorithm consists of three </a:t>
            </a:r>
            <a:r>
              <a:rPr lang="en-US" sz="2800" dirty="0" smtClean="0">
                <a:latin typeface="Tahoma" charset="0"/>
              </a:rPr>
              <a:t>steps:</a:t>
            </a:r>
            <a:endParaRPr lang="en-US" sz="2800" dirty="0">
              <a:latin typeface="Tahoma" charset="0"/>
            </a:endParaRPr>
          </a:p>
          <a:p>
            <a:pPr lvl="1" eaLnBrk="1" hangingPunct="1"/>
            <a:r>
              <a:rPr lang="en-US" sz="2400" dirty="0">
                <a:latin typeface="Tahoma" charset="0"/>
              </a:rPr>
              <a:t>Replace the root </a:t>
            </a:r>
            <a:r>
              <a:rPr lang="en-US" sz="2400" dirty="0" smtClean="0">
                <a:latin typeface="Tahoma" charset="0"/>
              </a:rPr>
              <a:t>element </a:t>
            </a:r>
            <a:r>
              <a:rPr lang="en-US" sz="2400" dirty="0">
                <a:latin typeface="Tahoma" charset="0"/>
              </a:rPr>
              <a:t>with </a:t>
            </a:r>
            <a:r>
              <a:rPr lang="en-US" sz="2400" dirty="0" smtClean="0">
                <a:latin typeface="Tahoma" charset="0"/>
              </a:rPr>
              <a:t>the element of </a:t>
            </a:r>
            <a:r>
              <a:rPr lang="en-US" sz="2400" dirty="0">
                <a:latin typeface="Tahoma" charset="0"/>
              </a:rPr>
              <a:t>the last node </a:t>
            </a:r>
            <a:r>
              <a:rPr lang="en-US" sz="2400" b="1" i="1" dirty="0">
                <a:latin typeface="Times New Roman" charset="0"/>
              </a:rPr>
              <a:t>w</a:t>
            </a:r>
            <a:endParaRPr lang="en-US" sz="2400" dirty="0">
              <a:latin typeface="Tahoma" charset="0"/>
            </a:endParaRPr>
          </a:p>
          <a:p>
            <a:pPr lvl="1" eaLnBrk="1" hangingPunct="1"/>
            <a:r>
              <a:rPr lang="en-US" sz="2400" dirty="0">
                <a:latin typeface="Tahoma" charset="0"/>
              </a:rPr>
              <a:t>Remove </a:t>
            </a:r>
            <a:r>
              <a:rPr lang="en-US" sz="2400" b="1" i="1" dirty="0">
                <a:latin typeface="Times New Roman" charset="0"/>
              </a:rPr>
              <a:t>w</a:t>
            </a:r>
            <a:r>
              <a:rPr lang="en-US" sz="2400" dirty="0">
                <a:latin typeface="Tahoma" charset="0"/>
              </a:rPr>
              <a:t> </a:t>
            </a:r>
          </a:p>
          <a:p>
            <a:pPr lvl="1" eaLnBrk="1" hangingPunct="1"/>
            <a:r>
              <a:rPr lang="en-US" sz="2400" dirty="0">
                <a:latin typeface="Tahoma" charset="0"/>
              </a:rPr>
              <a:t>Restore the heap-order property (discussed next)</a:t>
            </a:r>
          </a:p>
        </p:txBody>
      </p:sp>
      <p:sp>
        <p:nvSpPr>
          <p:cNvPr id="14342" name="Oval 5"/>
          <p:cNvSpPr>
            <a:spLocks noChangeArrowheads="1"/>
          </p:cNvSpPr>
          <p:nvPr/>
        </p:nvSpPr>
        <p:spPr bwMode="auto">
          <a:xfrm>
            <a:off x="6589713" y="1752600"/>
            <a:ext cx="320675" cy="319088"/>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2</a:t>
            </a:r>
          </a:p>
        </p:txBody>
      </p:sp>
      <p:sp>
        <p:nvSpPr>
          <p:cNvPr id="14343" name="Oval 6"/>
          <p:cNvSpPr>
            <a:spLocks noChangeArrowheads="1"/>
          </p:cNvSpPr>
          <p:nvPr/>
        </p:nvSpPr>
        <p:spPr bwMode="auto">
          <a:xfrm>
            <a:off x="7400925" y="2263775"/>
            <a:ext cx="319088"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6</a:t>
            </a:r>
          </a:p>
        </p:txBody>
      </p:sp>
      <p:sp>
        <p:nvSpPr>
          <p:cNvPr id="14344" name="Oval 7"/>
          <p:cNvSpPr>
            <a:spLocks noChangeArrowheads="1"/>
          </p:cNvSpPr>
          <p:nvPr/>
        </p:nvSpPr>
        <p:spPr bwMode="auto">
          <a:xfrm>
            <a:off x="5637213" y="2263775"/>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5</a:t>
            </a:r>
          </a:p>
        </p:txBody>
      </p:sp>
      <p:sp>
        <p:nvSpPr>
          <p:cNvPr id="14345" name="Oval 8"/>
          <p:cNvSpPr>
            <a:spLocks noChangeArrowheads="1"/>
          </p:cNvSpPr>
          <p:nvPr/>
        </p:nvSpPr>
        <p:spPr bwMode="auto">
          <a:xfrm>
            <a:off x="6224588" y="2774950"/>
            <a:ext cx="320675"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solidFill>
                  <a:schemeClr val="tx2"/>
                </a:solidFill>
                <a:latin typeface="Times New Roman" charset="0"/>
                <a:sym typeface="Symbol" charset="0"/>
              </a:rPr>
              <a:t>7</a:t>
            </a:r>
          </a:p>
        </p:txBody>
      </p:sp>
      <p:cxnSp>
        <p:nvCxnSpPr>
          <p:cNvPr id="14346" name="AutoShape 13"/>
          <p:cNvCxnSpPr>
            <a:cxnSpLocks noChangeShapeType="1"/>
            <a:stCxn id="14342" idx="3"/>
            <a:endCxn id="14344" idx="7"/>
          </p:cNvCxnSpPr>
          <p:nvPr/>
        </p:nvCxnSpPr>
        <p:spPr bwMode="auto">
          <a:xfrm flipH="1">
            <a:off x="5910263" y="2033588"/>
            <a:ext cx="727075" cy="2698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4347" name="AutoShape 14"/>
          <p:cNvCxnSpPr>
            <a:cxnSpLocks noChangeShapeType="1"/>
            <a:stCxn id="14343" idx="1"/>
            <a:endCxn id="14342" idx="5"/>
          </p:cNvCxnSpPr>
          <p:nvPr/>
        </p:nvCxnSpPr>
        <p:spPr bwMode="auto">
          <a:xfrm flipH="1" flipV="1">
            <a:off x="6862763" y="2033588"/>
            <a:ext cx="584200" cy="2698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4348" name="AutoShape 19"/>
          <p:cNvCxnSpPr>
            <a:cxnSpLocks noChangeShapeType="1"/>
            <a:stCxn id="14350" idx="7"/>
            <a:endCxn id="14344" idx="3"/>
          </p:cNvCxnSpPr>
          <p:nvPr/>
        </p:nvCxnSpPr>
        <p:spPr bwMode="auto">
          <a:xfrm flipV="1">
            <a:off x="5322888" y="2544763"/>
            <a:ext cx="360362" cy="2698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4349" name="AutoShape 20"/>
          <p:cNvCxnSpPr>
            <a:cxnSpLocks noChangeShapeType="1"/>
            <a:stCxn id="14345" idx="1"/>
            <a:endCxn id="14344" idx="5"/>
          </p:cNvCxnSpPr>
          <p:nvPr/>
        </p:nvCxnSpPr>
        <p:spPr bwMode="auto">
          <a:xfrm flipH="1" flipV="1">
            <a:off x="5910263" y="2544763"/>
            <a:ext cx="361950" cy="2698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4350" name="Oval 21"/>
          <p:cNvSpPr>
            <a:spLocks noChangeArrowheads="1"/>
          </p:cNvSpPr>
          <p:nvPr/>
        </p:nvSpPr>
        <p:spPr bwMode="auto">
          <a:xfrm>
            <a:off x="5049838" y="2774950"/>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14351" name="Freeform 26"/>
          <p:cNvSpPr>
            <a:spLocks/>
          </p:cNvSpPr>
          <p:nvPr/>
        </p:nvSpPr>
        <p:spPr bwMode="auto">
          <a:xfrm>
            <a:off x="6553200" y="2979738"/>
            <a:ext cx="895350" cy="411162"/>
          </a:xfrm>
          <a:custGeom>
            <a:avLst/>
            <a:gdLst>
              <a:gd name="T0" fmla="*/ 564 w 564"/>
              <a:gd name="T1" fmla="*/ 259 h 259"/>
              <a:gd name="T2" fmla="*/ 324 w 564"/>
              <a:gd name="T3" fmla="*/ 43 h 259"/>
              <a:gd name="T4" fmla="*/ 0 w 564"/>
              <a:gd name="T5" fmla="*/ 1 h 259"/>
              <a:gd name="T6" fmla="*/ 0 60000 65536"/>
              <a:gd name="T7" fmla="*/ 0 60000 65536"/>
              <a:gd name="T8" fmla="*/ 0 60000 65536"/>
              <a:gd name="T9" fmla="*/ 0 w 564"/>
              <a:gd name="T10" fmla="*/ 0 h 259"/>
              <a:gd name="T11" fmla="*/ 564 w 564"/>
              <a:gd name="T12" fmla="*/ 259 h 259"/>
            </a:gdLst>
            <a:ahLst/>
            <a:cxnLst>
              <a:cxn ang="T6">
                <a:pos x="T0" y="T1"/>
              </a:cxn>
              <a:cxn ang="T7">
                <a:pos x="T2" y="T3"/>
              </a:cxn>
              <a:cxn ang="T8">
                <a:pos x="T4" y="T5"/>
              </a:cxn>
            </a:cxnLst>
            <a:rect l="T9" t="T10" r="T11" b="T12"/>
            <a:pathLst>
              <a:path w="564" h="259">
                <a:moveTo>
                  <a:pt x="564" y="259"/>
                </a:moveTo>
                <a:cubicBezTo>
                  <a:pt x="525" y="223"/>
                  <a:pt x="418" y="86"/>
                  <a:pt x="324" y="43"/>
                </a:cubicBezTo>
                <a:cubicBezTo>
                  <a:pt x="230" y="0"/>
                  <a:pt x="67" y="10"/>
                  <a:pt x="0" y="1"/>
                </a:cubicBezTo>
              </a:path>
            </a:pathLst>
          </a:custGeom>
          <a:noFill/>
          <a:ln w="19050" cap="flat" cmpd="sng">
            <a:solidFill>
              <a:schemeClr val="tx1"/>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52" name="Text Box 27"/>
          <p:cNvSpPr txBox="1">
            <a:spLocks noChangeArrowheads="1"/>
          </p:cNvSpPr>
          <p:nvPr/>
        </p:nvSpPr>
        <p:spPr bwMode="auto">
          <a:xfrm>
            <a:off x="6781800" y="3413125"/>
            <a:ext cx="12065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t>last node</a:t>
            </a:r>
          </a:p>
        </p:txBody>
      </p:sp>
      <p:sp>
        <p:nvSpPr>
          <p:cNvPr id="14353" name="Text Box 53"/>
          <p:cNvSpPr txBox="1">
            <a:spLocks noChangeArrowheads="1"/>
          </p:cNvSpPr>
          <p:nvPr/>
        </p:nvSpPr>
        <p:spPr bwMode="auto">
          <a:xfrm>
            <a:off x="6435725" y="2466975"/>
            <a:ext cx="3873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b="1" i="1">
                <a:latin typeface="Times New Roman" charset="0"/>
              </a:rPr>
              <a:t>w</a:t>
            </a:r>
          </a:p>
        </p:txBody>
      </p:sp>
      <p:sp>
        <p:nvSpPr>
          <p:cNvPr id="14354" name="Oval 56"/>
          <p:cNvSpPr>
            <a:spLocks noChangeArrowheads="1"/>
          </p:cNvSpPr>
          <p:nvPr/>
        </p:nvSpPr>
        <p:spPr bwMode="auto">
          <a:xfrm>
            <a:off x="6513513" y="4038600"/>
            <a:ext cx="320675" cy="319088"/>
          </a:xfrm>
          <a:prstGeom prst="ellipse">
            <a:avLst/>
          </a:prstGeom>
          <a:solidFill>
            <a:schemeClr val="accent1"/>
          </a:solidFill>
          <a:ln w="38100">
            <a:solidFill>
              <a:schemeClr val="tx1"/>
            </a:solidFill>
            <a:round/>
            <a:headEnd/>
            <a:tailEnd/>
          </a:ln>
        </p:spPr>
        <p:txBody>
          <a:bodyPr wrap="none" lIns="0" tIns="0" rIns="0" anchor="ctr" anchorCtr="1"/>
          <a:lstStyle/>
          <a:p>
            <a:r>
              <a:rPr lang="en-US" sz="1800">
                <a:solidFill>
                  <a:schemeClr val="tx2"/>
                </a:solidFill>
                <a:latin typeface="Times New Roman" charset="0"/>
                <a:sym typeface="Symbol" charset="0"/>
              </a:rPr>
              <a:t>7</a:t>
            </a:r>
          </a:p>
        </p:txBody>
      </p:sp>
      <p:sp>
        <p:nvSpPr>
          <p:cNvPr id="14355" name="Oval 57"/>
          <p:cNvSpPr>
            <a:spLocks noChangeArrowheads="1"/>
          </p:cNvSpPr>
          <p:nvPr/>
        </p:nvSpPr>
        <p:spPr bwMode="auto">
          <a:xfrm>
            <a:off x="7324725" y="4549775"/>
            <a:ext cx="319088"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6</a:t>
            </a:r>
          </a:p>
        </p:txBody>
      </p:sp>
      <p:sp>
        <p:nvSpPr>
          <p:cNvPr id="14356" name="Oval 58"/>
          <p:cNvSpPr>
            <a:spLocks noChangeArrowheads="1"/>
          </p:cNvSpPr>
          <p:nvPr/>
        </p:nvSpPr>
        <p:spPr bwMode="auto">
          <a:xfrm>
            <a:off x="5561013" y="4549775"/>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5</a:t>
            </a:r>
          </a:p>
        </p:txBody>
      </p:sp>
      <p:cxnSp>
        <p:nvCxnSpPr>
          <p:cNvPr id="14357" name="AutoShape 64"/>
          <p:cNvCxnSpPr>
            <a:cxnSpLocks noChangeShapeType="1"/>
            <a:stCxn id="14354" idx="3"/>
            <a:endCxn id="14356" idx="7"/>
          </p:cNvCxnSpPr>
          <p:nvPr/>
        </p:nvCxnSpPr>
        <p:spPr bwMode="auto">
          <a:xfrm flipH="1">
            <a:off x="5834063" y="4330700"/>
            <a:ext cx="727075" cy="2571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4358" name="AutoShape 65"/>
          <p:cNvCxnSpPr>
            <a:cxnSpLocks noChangeShapeType="1"/>
            <a:stCxn id="14355" idx="1"/>
            <a:endCxn id="14354" idx="5"/>
          </p:cNvCxnSpPr>
          <p:nvPr/>
        </p:nvCxnSpPr>
        <p:spPr bwMode="auto">
          <a:xfrm flipH="1" flipV="1">
            <a:off x="6786563" y="4330700"/>
            <a:ext cx="584200" cy="2571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4359" name="AutoShape 70"/>
          <p:cNvCxnSpPr>
            <a:cxnSpLocks noChangeShapeType="1"/>
            <a:stCxn id="14361" idx="7"/>
            <a:endCxn id="14356" idx="3"/>
          </p:cNvCxnSpPr>
          <p:nvPr/>
        </p:nvCxnSpPr>
        <p:spPr bwMode="auto">
          <a:xfrm flipV="1">
            <a:off x="5246688" y="4830763"/>
            <a:ext cx="360362" cy="2698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4360" name="AutoShape 71"/>
          <p:cNvCxnSpPr>
            <a:cxnSpLocks noChangeShapeType="1"/>
            <a:stCxn id="14363" idx="0"/>
            <a:endCxn id="14356" idx="5"/>
          </p:cNvCxnSpPr>
          <p:nvPr/>
        </p:nvCxnSpPr>
        <p:spPr bwMode="auto">
          <a:xfrm flipH="1" flipV="1">
            <a:off x="5834063" y="4832350"/>
            <a:ext cx="376237" cy="222250"/>
          </a:xfrm>
          <a:prstGeom prst="straightConnector1">
            <a:avLst/>
          </a:prstGeom>
          <a:noFill/>
          <a:ln w="19050">
            <a:solidFill>
              <a:schemeClr val="tx1"/>
            </a:solidFill>
            <a:prstDash val="sysDot"/>
            <a:round/>
            <a:headEnd/>
            <a:tailEnd/>
          </a:ln>
          <a:extLst>
            <a:ext uri="{909E8E84-426E-40dd-AFC4-6F175D3DCCD1}">
              <a14:hiddenFill xmlns:a14="http://schemas.microsoft.com/office/drawing/2010/main" xmlns="">
                <a:noFill/>
              </a14:hiddenFill>
            </a:ext>
          </a:extLst>
        </p:spPr>
      </p:cxnSp>
      <p:sp>
        <p:nvSpPr>
          <p:cNvPr id="14361" name="Oval 72"/>
          <p:cNvSpPr>
            <a:spLocks noChangeArrowheads="1"/>
          </p:cNvSpPr>
          <p:nvPr/>
        </p:nvSpPr>
        <p:spPr bwMode="auto">
          <a:xfrm>
            <a:off x="4973638" y="5060950"/>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14362" name="Text Box 79"/>
          <p:cNvSpPr txBox="1">
            <a:spLocks noChangeArrowheads="1"/>
          </p:cNvSpPr>
          <p:nvPr/>
        </p:nvSpPr>
        <p:spPr bwMode="auto">
          <a:xfrm>
            <a:off x="6172200" y="4667250"/>
            <a:ext cx="3873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b="1" i="1">
                <a:latin typeface="Times New Roman" charset="0"/>
              </a:rPr>
              <a:t>w</a:t>
            </a:r>
          </a:p>
        </p:txBody>
      </p:sp>
      <p:sp>
        <p:nvSpPr>
          <p:cNvPr id="14363" name="Rectangle 80"/>
          <p:cNvSpPr>
            <a:spLocks noChangeAspect="1" noChangeArrowheads="1"/>
          </p:cNvSpPr>
          <p:nvPr/>
        </p:nvSpPr>
        <p:spPr bwMode="auto">
          <a:xfrm>
            <a:off x="6094413" y="5064125"/>
            <a:ext cx="230187" cy="231775"/>
          </a:xfrm>
          <a:prstGeom prst="rect">
            <a:avLst/>
          </a:prstGeom>
          <a:solidFill>
            <a:schemeClr val="bg1"/>
          </a:solidFill>
          <a:ln w="19050">
            <a:solidFill>
              <a:schemeClr val="tx1"/>
            </a:solidFill>
            <a:prstDash val="sysDot"/>
            <a:miter lim="800000"/>
            <a:headEnd/>
            <a:tailEnd/>
          </a:ln>
        </p:spPr>
        <p:txBody>
          <a:bodyPr wrap="none" anchor="ctr"/>
          <a:lstStyle/>
          <a:p>
            <a:endParaRPr lang="en-US" sz="1800"/>
          </a:p>
        </p:txBody>
      </p:sp>
      <p:sp>
        <p:nvSpPr>
          <p:cNvPr id="14364" name="Freeform 81"/>
          <p:cNvSpPr>
            <a:spLocks/>
          </p:cNvSpPr>
          <p:nvPr/>
        </p:nvSpPr>
        <p:spPr bwMode="auto">
          <a:xfrm>
            <a:off x="5334000" y="5281613"/>
            <a:ext cx="895350" cy="411162"/>
          </a:xfrm>
          <a:custGeom>
            <a:avLst/>
            <a:gdLst>
              <a:gd name="T0" fmla="*/ 564 w 564"/>
              <a:gd name="T1" fmla="*/ 259 h 259"/>
              <a:gd name="T2" fmla="*/ 324 w 564"/>
              <a:gd name="T3" fmla="*/ 43 h 259"/>
              <a:gd name="T4" fmla="*/ 0 w 564"/>
              <a:gd name="T5" fmla="*/ 1 h 259"/>
              <a:gd name="T6" fmla="*/ 0 60000 65536"/>
              <a:gd name="T7" fmla="*/ 0 60000 65536"/>
              <a:gd name="T8" fmla="*/ 0 60000 65536"/>
              <a:gd name="T9" fmla="*/ 0 w 564"/>
              <a:gd name="T10" fmla="*/ 0 h 259"/>
              <a:gd name="T11" fmla="*/ 564 w 564"/>
              <a:gd name="T12" fmla="*/ 259 h 259"/>
            </a:gdLst>
            <a:ahLst/>
            <a:cxnLst>
              <a:cxn ang="T6">
                <a:pos x="T0" y="T1"/>
              </a:cxn>
              <a:cxn ang="T7">
                <a:pos x="T2" y="T3"/>
              </a:cxn>
              <a:cxn ang="T8">
                <a:pos x="T4" y="T5"/>
              </a:cxn>
            </a:cxnLst>
            <a:rect l="T9" t="T10" r="T11" b="T12"/>
            <a:pathLst>
              <a:path w="564" h="259">
                <a:moveTo>
                  <a:pt x="564" y="259"/>
                </a:moveTo>
                <a:cubicBezTo>
                  <a:pt x="525" y="223"/>
                  <a:pt x="418" y="86"/>
                  <a:pt x="324" y="43"/>
                </a:cubicBezTo>
                <a:cubicBezTo>
                  <a:pt x="230" y="0"/>
                  <a:pt x="67" y="10"/>
                  <a:pt x="0" y="1"/>
                </a:cubicBezTo>
              </a:path>
            </a:pathLst>
          </a:custGeom>
          <a:noFill/>
          <a:ln w="19050" cap="flat" cmpd="sng">
            <a:solidFill>
              <a:schemeClr val="tx1"/>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65" name="Text Box 82"/>
          <p:cNvSpPr txBox="1">
            <a:spLocks noChangeArrowheads="1"/>
          </p:cNvSpPr>
          <p:nvPr/>
        </p:nvSpPr>
        <p:spPr bwMode="auto">
          <a:xfrm>
            <a:off x="5292725" y="5715000"/>
            <a:ext cx="17494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t>new last node</a:t>
            </a:r>
          </a:p>
        </p:txBody>
      </p:sp>
      <p:sp>
        <p:nvSpPr>
          <p:cNvPr id="14366" name="Date Placeholder 29"/>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1536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5C47FCB3-5C63-B44F-B86D-21D925EC2AE5}" type="slidenum">
              <a:rPr lang="en-US" sz="1400"/>
              <a:pPr eaLnBrk="1" hangingPunct="1"/>
              <a:t>15</a:t>
            </a:fld>
            <a:endParaRPr lang="en-US" sz="1400"/>
          </a:p>
        </p:txBody>
      </p:sp>
      <p:sp>
        <p:nvSpPr>
          <p:cNvPr id="15364" name="Rectangle 2"/>
          <p:cNvSpPr>
            <a:spLocks noGrp="1" noChangeArrowheads="1"/>
          </p:cNvSpPr>
          <p:nvPr>
            <p:ph type="title"/>
          </p:nvPr>
        </p:nvSpPr>
        <p:spPr/>
        <p:txBody>
          <a:bodyPr/>
          <a:lstStyle/>
          <a:p>
            <a:pPr eaLnBrk="1" hangingPunct="1"/>
            <a:r>
              <a:rPr lang="en-US" dirty="0" err="1">
                <a:latin typeface="Tahoma" charset="0"/>
              </a:rPr>
              <a:t>Downheap</a:t>
            </a:r>
            <a:r>
              <a:rPr lang="en-US" dirty="0">
                <a:latin typeface="Tahoma" charset="0"/>
              </a:rPr>
              <a:t> </a:t>
            </a:r>
          </a:p>
        </p:txBody>
      </p:sp>
      <p:sp>
        <p:nvSpPr>
          <p:cNvPr id="15365" name="Rectangle 3" descr="Rectangle: Click to edit Master text styles&#10;Second level&#10;Third level&#10;Fourth level&#10;Fifth level"/>
          <p:cNvSpPr>
            <a:spLocks noGrp="1" noChangeArrowheads="1"/>
          </p:cNvSpPr>
          <p:nvPr>
            <p:ph type="body" idx="1"/>
          </p:nvPr>
        </p:nvSpPr>
        <p:spPr>
          <a:xfrm>
            <a:off x="762000" y="1600200"/>
            <a:ext cx="7848600" cy="1235075"/>
          </a:xfrm>
        </p:spPr>
        <p:txBody>
          <a:bodyPr/>
          <a:lstStyle/>
          <a:p>
            <a:pPr eaLnBrk="1" hangingPunct="1"/>
            <a:r>
              <a:rPr lang="en-US" sz="2400" dirty="0">
                <a:latin typeface="Tahoma" charset="0"/>
              </a:rPr>
              <a:t>After replacing the root key with the key </a:t>
            </a:r>
            <a:r>
              <a:rPr lang="en-US" sz="2400" b="1" i="1" dirty="0">
                <a:latin typeface="Times New Roman" charset="0"/>
              </a:rPr>
              <a:t>k</a:t>
            </a:r>
            <a:r>
              <a:rPr lang="en-US" sz="2400" dirty="0">
                <a:latin typeface="Tahoma" charset="0"/>
              </a:rPr>
              <a:t> of the last node, the heap-order property may be violated</a:t>
            </a:r>
          </a:p>
        </p:txBody>
      </p:sp>
      <p:sp>
        <p:nvSpPr>
          <p:cNvPr id="15366" name="Oval 22"/>
          <p:cNvSpPr>
            <a:spLocks noChangeArrowheads="1"/>
          </p:cNvSpPr>
          <p:nvPr/>
        </p:nvSpPr>
        <p:spPr bwMode="auto">
          <a:xfrm>
            <a:off x="5194300" y="3657600"/>
            <a:ext cx="320675" cy="319087"/>
          </a:xfrm>
          <a:prstGeom prst="ellipse">
            <a:avLst/>
          </a:prstGeom>
          <a:solidFill>
            <a:schemeClr val="accent1"/>
          </a:solidFill>
          <a:ln w="38100">
            <a:solidFill>
              <a:schemeClr val="tx1"/>
            </a:solidFill>
            <a:round/>
            <a:headEnd/>
            <a:tailEnd/>
          </a:ln>
        </p:spPr>
        <p:txBody>
          <a:bodyPr wrap="none" lIns="0" tIns="0" rIns="0" anchor="ctr" anchorCtr="1"/>
          <a:lstStyle/>
          <a:p>
            <a:r>
              <a:rPr lang="en-US" sz="1800">
                <a:solidFill>
                  <a:schemeClr val="tx2"/>
                </a:solidFill>
                <a:latin typeface="Times New Roman" charset="0"/>
                <a:sym typeface="Symbol" charset="0"/>
              </a:rPr>
              <a:t>7</a:t>
            </a:r>
          </a:p>
        </p:txBody>
      </p:sp>
      <p:sp>
        <p:nvSpPr>
          <p:cNvPr id="15367" name="Oval 23"/>
          <p:cNvSpPr>
            <a:spLocks noChangeArrowheads="1"/>
          </p:cNvSpPr>
          <p:nvPr/>
        </p:nvSpPr>
        <p:spPr bwMode="auto">
          <a:xfrm>
            <a:off x="6005512" y="4168775"/>
            <a:ext cx="319088"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6</a:t>
            </a:r>
          </a:p>
        </p:txBody>
      </p:sp>
      <p:sp>
        <p:nvSpPr>
          <p:cNvPr id="15368" name="Oval 24"/>
          <p:cNvSpPr>
            <a:spLocks noChangeArrowheads="1"/>
          </p:cNvSpPr>
          <p:nvPr/>
        </p:nvSpPr>
        <p:spPr bwMode="auto">
          <a:xfrm>
            <a:off x="4241800" y="4168775"/>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5</a:t>
            </a:r>
          </a:p>
        </p:txBody>
      </p:sp>
      <p:cxnSp>
        <p:nvCxnSpPr>
          <p:cNvPr id="15369" name="AutoShape 27"/>
          <p:cNvCxnSpPr>
            <a:cxnSpLocks noChangeShapeType="1"/>
            <a:stCxn id="15366" idx="3"/>
            <a:endCxn id="15368" idx="7"/>
          </p:cNvCxnSpPr>
          <p:nvPr/>
        </p:nvCxnSpPr>
        <p:spPr bwMode="auto">
          <a:xfrm flipH="1">
            <a:off x="4514850" y="3949700"/>
            <a:ext cx="727075" cy="2571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5370" name="AutoShape 28"/>
          <p:cNvCxnSpPr>
            <a:cxnSpLocks noChangeShapeType="1"/>
            <a:stCxn id="15367" idx="1"/>
            <a:endCxn id="15366" idx="5"/>
          </p:cNvCxnSpPr>
          <p:nvPr/>
        </p:nvCxnSpPr>
        <p:spPr bwMode="auto">
          <a:xfrm flipH="1" flipV="1">
            <a:off x="5467350" y="3949700"/>
            <a:ext cx="584200" cy="2571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5371" name="AutoShape 31"/>
          <p:cNvCxnSpPr>
            <a:cxnSpLocks noChangeShapeType="1"/>
            <a:stCxn id="15373" idx="7"/>
            <a:endCxn id="15368" idx="3"/>
          </p:cNvCxnSpPr>
          <p:nvPr/>
        </p:nvCxnSpPr>
        <p:spPr bwMode="auto">
          <a:xfrm flipV="1">
            <a:off x="3927475" y="4451350"/>
            <a:ext cx="360362" cy="26670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5372" name="AutoShape 32"/>
          <p:cNvCxnSpPr>
            <a:cxnSpLocks noChangeShapeType="1"/>
            <a:stCxn id="15375" idx="0"/>
            <a:endCxn id="15368" idx="5"/>
          </p:cNvCxnSpPr>
          <p:nvPr/>
        </p:nvCxnSpPr>
        <p:spPr bwMode="auto">
          <a:xfrm flipH="1" flipV="1">
            <a:off x="4514850" y="4451350"/>
            <a:ext cx="376237" cy="222250"/>
          </a:xfrm>
          <a:prstGeom prst="straightConnector1">
            <a:avLst/>
          </a:prstGeom>
          <a:noFill/>
          <a:ln w="19050">
            <a:solidFill>
              <a:schemeClr val="tx1"/>
            </a:solidFill>
            <a:prstDash val="sysDot"/>
            <a:round/>
            <a:headEnd/>
            <a:tailEnd/>
          </a:ln>
          <a:extLst>
            <a:ext uri="{909E8E84-426E-40dd-AFC4-6F175D3DCCD1}">
              <a14:hiddenFill xmlns:a14="http://schemas.microsoft.com/office/drawing/2010/main" xmlns="">
                <a:noFill/>
              </a14:hiddenFill>
            </a:ext>
          </a:extLst>
        </p:spPr>
      </p:cxnSp>
      <p:sp>
        <p:nvSpPr>
          <p:cNvPr id="15373" name="Oval 33"/>
          <p:cNvSpPr>
            <a:spLocks noChangeArrowheads="1"/>
          </p:cNvSpPr>
          <p:nvPr/>
        </p:nvSpPr>
        <p:spPr bwMode="auto">
          <a:xfrm>
            <a:off x="3654425" y="4679950"/>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15374" name="Text Box 38"/>
          <p:cNvSpPr txBox="1">
            <a:spLocks noChangeArrowheads="1"/>
          </p:cNvSpPr>
          <p:nvPr/>
        </p:nvSpPr>
        <p:spPr bwMode="auto">
          <a:xfrm>
            <a:off x="4852987" y="4286250"/>
            <a:ext cx="3873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b="1" i="1">
                <a:latin typeface="Times New Roman" charset="0"/>
              </a:rPr>
              <a:t>w</a:t>
            </a:r>
          </a:p>
        </p:txBody>
      </p:sp>
      <p:sp>
        <p:nvSpPr>
          <p:cNvPr id="15375" name="Rectangle 39"/>
          <p:cNvSpPr>
            <a:spLocks noChangeAspect="1" noChangeArrowheads="1"/>
          </p:cNvSpPr>
          <p:nvPr/>
        </p:nvSpPr>
        <p:spPr bwMode="auto">
          <a:xfrm>
            <a:off x="4775200" y="4683125"/>
            <a:ext cx="230187" cy="231775"/>
          </a:xfrm>
          <a:prstGeom prst="rect">
            <a:avLst/>
          </a:prstGeom>
          <a:solidFill>
            <a:schemeClr val="bg1"/>
          </a:solidFill>
          <a:ln w="19050">
            <a:solidFill>
              <a:schemeClr val="tx1"/>
            </a:solidFill>
            <a:prstDash val="sysDot"/>
            <a:miter lim="800000"/>
            <a:headEnd/>
            <a:tailEnd/>
          </a:ln>
        </p:spPr>
        <p:txBody>
          <a:bodyPr wrap="none" anchor="ctr"/>
          <a:lstStyle/>
          <a:p>
            <a:endParaRPr lang="en-US" sz="1800"/>
          </a:p>
        </p:txBody>
      </p:sp>
      <p:sp>
        <p:nvSpPr>
          <p:cNvPr id="15387" name="Date Placeholder 26"/>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
        <p:nvSpPr>
          <p:cNvPr id="2" name="TextBox 1">
            <a:extLst>
              <a:ext uri="{FF2B5EF4-FFF2-40B4-BE49-F238E27FC236}">
                <a16:creationId xmlns:a16="http://schemas.microsoft.com/office/drawing/2014/main" id="{2BFE36E6-0EB9-BE44-9F70-52DC64FE669E}"/>
              </a:ext>
            </a:extLst>
          </p:cNvPr>
          <p:cNvSpPr txBox="1"/>
          <p:nvPr/>
        </p:nvSpPr>
        <p:spPr>
          <a:xfrm>
            <a:off x="1600200" y="2862362"/>
            <a:ext cx="2687637" cy="1200329"/>
          </a:xfrm>
          <a:prstGeom prst="rect">
            <a:avLst/>
          </a:prstGeom>
          <a:noFill/>
        </p:spPr>
        <p:txBody>
          <a:bodyPr wrap="square" rtlCol="0">
            <a:spAutoFit/>
          </a:bodyPr>
          <a:lstStyle/>
          <a:p>
            <a:pPr algn="l"/>
            <a:r>
              <a:rPr lang="en-US" dirty="0"/>
              <a:t>Value at root, 7, is </a:t>
            </a:r>
            <a:r>
              <a:rPr lang="en-US" dirty="0">
                <a:solidFill>
                  <a:srgbClr val="FF0000"/>
                </a:solidFill>
              </a:rPr>
              <a:t>greater than </a:t>
            </a:r>
            <a:r>
              <a:rPr lang="en-US" dirty="0"/>
              <a:t>child values (violation)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1536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5C47FCB3-5C63-B44F-B86D-21D925EC2AE5}" type="slidenum">
              <a:rPr lang="en-US" sz="1400"/>
              <a:pPr eaLnBrk="1" hangingPunct="1"/>
              <a:t>16</a:t>
            </a:fld>
            <a:endParaRPr lang="en-US" sz="1400"/>
          </a:p>
        </p:txBody>
      </p:sp>
      <p:sp>
        <p:nvSpPr>
          <p:cNvPr id="15364" name="Rectangle 2"/>
          <p:cNvSpPr>
            <a:spLocks noGrp="1" noChangeArrowheads="1"/>
          </p:cNvSpPr>
          <p:nvPr>
            <p:ph type="title"/>
          </p:nvPr>
        </p:nvSpPr>
        <p:spPr/>
        <p:txBody>
          <a:bodyPr/>
          <a:lstStyle/>
          <a:p>
            <a:pPr eaLnBrk="1" hangingPunct="1"/>
            <a:r>
              <a:rPr lang="en-US" dirty="0" err="1" smtClean="0">
                <a:latin typeface="Tahoma" charset="0"/>
              </a:rPr>
              <a:t>Downheap</a:t>
            </a:r>
            <a:endParaRPr lang="en-US" dirty="0">
              <a:latin typeface="Tahoma" charset="0"/>
            </a:endParaRPr>
          </a:p>
        </p:txBody>
      </p:sp>
      <p:sp>
        <p:nvSpPr>
          <p:cNvPr id="15365" name="Rectangle 3" descr="Rectangle: Click to edit Master text styles&#10;Second level&#10;Third level&#10;Fourth level&#10;Fifth level"/>
          <p:cNvSpPr>
            <a:spLocks noGrp="1" noChangeArrowheads="1"/>
          </p:cNvSpPr>
          <p:nvPr>
            <p:ph type="body" idx="1"/>
          </p:nvPr>
        </p:nvSpPr>
        <p:spPr>
          <a:xfrm>
            <a:off x="762000" y="1600200"/>
            <a:ext cx="8001000" cy="2438400"/>
          </a:xfrm>
        </p:spPr>
        <p:txBody>
          <a:bodyPr/>
          <a:lstStyle/>
          <a:p>
            <a:pPr eaLnBrk="1" hangingPunct="1"/>
            <a:r>
              <a:rPr lang="en-US" sz="2200" dirty="0">
                <a:latin typeface="Tahoma" charset="0"/>
              </a:rPr>
              <a:t>Algorithm </a:t>
            </a:r>
            <a:r>
              <a:rPr lang="en-US" sz="2200" b="1" dirty="0" err="1">
                <a:latin typeface="Tahoma" charset="0"/>
              </a:rPr>
              <a:t>downheap</a:t>
            </a:r>
            <a:r>
              <a:rPr lang="en-US" sz="2200" dirty="0">
                <a:latin typeface="Tahoma" charset="0"/>
              </a:rPr>
              <a:t> restores the heap-order property by swapping key </a:t>
            </a:r>
            <a:r>
              <a:rPr lang="en-US" sz="2200" b="1" i="1" dirty="0">
                <a:latin typeface="Times New Roman" charset="0"/>
              </a:rPr>
              <a:t>k</a:t>
            </a:r>
            <a:r>
              <a:rPr lang="en-US" sz="2200" dirty="0">
                <a:latin typeface="Tahoma" charset="0"/>
              </a:rPr>
              <a:t> along a downward path from the root</a:t>
            </a:r>
          </a:p>
          <a:p>
            <a:pPr eaLnBrk="1" hangingPunct="1"/>
            <a:r>
              <a:rPr lang="en-US" sz="2200" dirty="0" err="1">
                <a:latin typeface="Tahoma" charset="0"/>
              </a:rPr>
              <a:t>Downheap</a:t>
            </a:r>
            <a:r>
              <a:rPr lang="en-US" sz="2200" dirty="0">
                <a:latin typeface="Tahoma" charset="0"/>
              </a:rPr>
              <a:t> terminates when key </a:t>
            </a:r>
            <a:r>
              <a:rPr lang="en-US" sz="2200" b="1" i="1" dirty="0">
                <a:latin typeface="Times New Roman" charset="0"/>
              </a:rPr>
              <a:t>k</a:t>
            </a:r>
            <a:r>
              <a:rPr lang="en-US" sz="2200" dirty="0">
                <a:latin typeface="Tahoma" charset="0"/>
              </a:rPr>
              <a:t> reaches a leaf or a node whose children have keys greater than or equal to </a:t>
            </a:r>
            <a:r>
              <a:rPr lang="en-US" sz="2200" b="1" i="1" dirty="0">
                <a:latin typeface="Times New Roman" charset="0"/>
              </a:rPr>
              <a:t>k</a:t>
            </a:r>
            <a:r>
              <a:rPr lang="en-US" sz="2200" dirty="0">
                <a:latin typeface="Tahoma" charset="0"/>
              </a:rPr>
              <a:t> </a:t>
            </a:r>
          </a:p>
          <a:p>
            <a:pPr eaLnBrk="1" hangingPunct="1"/>
            <a:r>
              <a:rPr lang="en-US" sz="2200" dirty="0">
                <a:latin typeface="Tahoma" charset="0"/>
              </a:rPr>
              <a:t>Since a heap has height </a:t>
            </a:r>
            <a:r>
              <a:rPr lang="en-US" sz="2200" b="1" i="1" dirty="0">
                <a:latin typeface="Times New Roman" charset="0"/>
              </a:rPr>
              <a:t>O</a:t>
            </a:r>
            <a:r>
              <a:rPr lang="en-US" sz="2200" dirty="0">
                <a:latin typeface="Times New Roman" charset="0"/>
              </a:rPr>
              <a:t>(log </a:t>
            </a:r>
            <a:r>
              <a:rPr lang="en-US" sz="2200" b="1" i="1" dirty="0">
                <a:latin typeface="Times New Roman" charset="0"/>
              </a:rPr>
              <a:t>n</a:t>
            </a:r>
            <a:r>
              <a:rPr lang="en-US" sz="2200" dirty="0">
                <a:latin typeface="Times New Roman" charset="0"/>
              </a:rPr>
              <a:t>)</a:t>
            </a:r>
            <a:r>
              <a:rPr lang="en-US" sz="2200" dirty="0">
                <a:latin typeface="Tahoma" charset="0"/>
              </a:rPr>
              <a:t>, </a:t>
            </a:r>
            <a:r>
              <a:rPr lang="en-US" sz="2200" dirty="0" err="1">
                <a:latin typeface="Tahoma" charset="0"/>
              </a:rPr>
              <a:t>downheap</a:t>
            </a:r>
            <a:r>
              <a:rPr lang="en-US" sz="2200" dirty="0">
                <a:latin typeface="Tahoma" charset="0"/>
              </a:rPr>
              <a:t> runs in </a:t>
            </a:r>
            <a:r>
              <a:rPr lang="en-US" sz="2200" b="1" i="1" dirty="0">
                <a:latin typeface="Times New Roman" charset="0"/>
              </a:rPr>
              <a:t>O</a:t>
            </a:r>
            <a:r>
              <a:rPr lang="en-US" sz="2200" dirty="0">
                <a:latin typeface="Times New Roman" charset="0"/>
              </a:rPr>
              <a:t>(log </a:t>
            </a:r>
            <a:r>
              <a:rPr lang="en-US" sz="2200" b="1" i="1" dirty="0">
                <a:latin typeface="Times New Roman" charset="0"/>
              </a:rPr>
              <a:t>n</a:t>
            </a:r>
            <a:r>
              <a:rPr lang="en-US" sz="2200" dirty="0">
                <a:latin typeface="Times New Roman" charset="0"/>
              </a:rPr>
              <a:t>)</a:t>
            </a:r>
            <a:r>
              <a:rPr lang="en-US" sz="2200" dirty="0">
                <a:latin typeface="Tahoma" charset="0"/>
              </a:rPr>
              <a:t> time</a:t>
            </a:r>
          </a:p>
        </p:txBody>
      </p:sp>
      <p:sp>
        <p:nvSpPr>
          <p:cNvPr id="15366" name="Oval 22"/>
          <p:cNvSpPr>
            <a:spLocks noChangeArrowheads="1"/>
          </p:cNvSpPr>
          <p:nvPr/>
        </p:nvSpPr>
        <p:spPr bwMode="auto">
          <a:xfrm>
            <a:off x="2779713" y="4291013"/>
            <a:ext cx="320675" cy="319087"/>
          </a:xfrm>
          <a:prstGeom prst="ellipse">
            <a:avLst/>
          </a:prstGeom>
          <a:solidFill>
            <a:schemeClr val="accent1"/>
          </a:solidFill>
          <a:ln w="38100">
            <a:solidFill>
              <a:schemeClr val="tx1"/>
            </a:solidFill>
            <a:round/>
            <a:headEnd/>
            <a:tailEnd/>
          </a:ln>
        </p:spPr>
        <p:txBody>
          <a:bodyPr wrap="none" lIns="0" tIns="0" rIns="0" anchor="ctr" anchorCtr="1"/>
          <a:lstStyle/>
          <a:p>
            <a:r>
              <a:rPr lang="en-US" sz="1800">
                <a:solidFill>
                  <a:schemeClr val="tx2"/>
                </a:solidFill>
                <a:latin typeface="Times New Roman" charset="0"/>
                <a:sym typeface="Symbol" charset="0"/>
              </a:rPr>
              <a:t>7</a:t>
            </a:r>
          </a:p>
        </p:txBody>
      </p:sp>
      <p:sp>
        <p:nvSpPr>
          <p:cNvPr id="15367" name="Oval 23"/>
          <p:cNvSpPr>
            <a:spLocks noChangeArrowheads="1"/>
          </p:cNvSpPr>
          <p:nvPr/>
        </p:nvSpPr>
        <p:spPr bwMode="auto">
          <a:xfrm>
            <a:off x="3590925" y="4802188"/>
            <a:ext cx="319088"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6</a:t>
            </a:r>
          </a:p>
        </p:txBody>
      </p:sp>
      <p:sp>
        <p:nvSpPr>
          <p:cNvPr id="15368" name="Oval 24"/>
          <p:cNvSpPr>
            <a:spLocks noChangeArrowheads="1"/>
          </p:cNvSpPr>
          <p:nvPr/>
        </p:nvSpPr>
        <p:spPr bwMode="auto">
          <a:xfrm>
            <a:off x="1827213" y="4802188"/>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5</a:t>
            </a:r>
          </a:p>
        </p:txBody>
      </p:sp>
      <p:cxnSp>
        <p:nvCxnSpPr>
          <p:cNvPr id="15369" name="AutoShape 27"/>
          <p:cNvCxnSpPr>
            <a:cxnSpLocks noChangeShapeType="1"/>
            <a:stCxn id="15366" idx="3"/>
            <a:endCxn id="15368" idx="7"/>
          </p:cNvCxnSpPr>
          <p:nvPr/>
        </p:nvCxnSpPr>
        <p:spPr bwMode="auto">
          <a:xfrm flipH="1">
            <a:off x="2100263" y="4583113"/>
            <a:ext cx="727075" cy="2571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5370" name="AutoShape 28"/>
          <p:cNvCxnSpPr>
            <a:cxnSpLocks noChangeShapeType="1"/>
            <a:stCxn id="15367" idx="1"/>
            <a:endCxn id="15366" idx="5"/>
          </p:cNvCxnSpPr>
          <p:nvPr/>
        </p:nvCxnSpPr>
        <p:spPr bwMode="auto">
          <a:xfrm flipH="1" flipV="1">
            <a:off x="3052763" y="4583113"/>
            <a:ext cx="584200" cy="2571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5371" name="AutoShape 31"/>
          <p:cNvCxnSpPr>
            <a:cxnSpLocks noChangeShapeType="1"/>
            <a:stCxn id="15373" idx="7"/>
            <a:endCxn id="15368" idx="3"/>
          </p:cNvCxnSpPr>
          <p:nvPr/>
        </p:nvCxnSpPr>
        <p:spPr bwMode="auto">
          <a:xfrm flipV="1">
            <a:off x="1512888" y="5084763"/>
            <a:ext cx="360362" cy="26670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5372" name="AutoShape 32"/>
          <p:cNvCxnSpPr>
            <a:cxnSpLocks noChangeShapeType="1"/>
            <a:stCxn id="15375" idx="0"/>
            <a:endCxn id="15368" idx="5"/>
          </p:cNvCxnSpPr>
          <p:nvPr/>
        </p:nvCxnSpPr>
        <p:spPr bwMode="auto">
          <a:xfrm flipH="1" flipV="1">
            <a:off x="2100263" y="5084763"/>
            <a:ext cx="376237" cy="222250"/>
          </a:xfrm>
          <a:prstGeom prst="straightConnector1">
            <a:avLst/>
          </a:prstGeom>
          <a:noFill/>
          <a:ln w="19050">
            <a:solidFill>
              <a:schemeClr val="tx1"/>
            </a:solidFill>
            <a:prstDash val="sysDot"/>
            <a:round/>
            <a:headEnd/>
            <a:tailEnd/>
          </a:ln>
          <a:extLst>
            <a:ext uri="{909E8E84-426E-40dd-AFC4-6F175D3DCCD1}">
              <a14:hiddenFill xmlns:a14="http://schemas.microsoft.com/office/drawing/2010/main" xmlns="">
                <a:noFill/>
              </a14:hiddenFill>
            </a:ext>
          </a:extLst>
        </p:spPr>
      </p:cxnSp>
      <p:sp>
        <p:nvSpPr>
          <p:cNvPr id="15373" name="Oval 33"/>
          <p:cNvSpPr>
            <a:spLocks noChangeArrowheads="1"/>
          </p:cNvSpPr>
          <p:nvPr/>
        </p:nvSpPr>
        <p:spPr bwMode="auto">
          <a:xfrm>
            <a:off x="1239838" y="5313363"/>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15374" name="Text Box 38"/>
          <p:cNvSpPr txBox="1">
            <a:spLocks noChangeArrowheads="1"/>
          </p:cNvSpPr>
          <p:nvPr/>
        </p:nvSpPr>
        <p:spPr bwMode="auto">
          <a:xfrm>
            <a:off x="2438400" y="4919663"/>
            <a:ext cx="3873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b="1" i="1">
                <a:latin typeface="Times New Roman" charset="0"/>
              </a:rPr>
              <a:t>w</a:t>
            </a:r>
          </a:p>
        </p:txBody>
      </p:sp>
      <p:sp>
        <p:nvSpPr>
          <p:cNvPr id="15375" name="Rectangle 39"/>
          <p:cNvSpPr>
            <a:spLocks noChangeAspect="1" noChangeArrowheads="1"/>
          </p:cNvSpPr>
          <p:nvPr/>
        </p:nvSpPr>
        <p:spPr bwMode="auto">
          <a:xfrm>
            <a:off x="2360613" y="5316538"/>
            <a:ext cx="230187" cy="231775"/>
          </a:xfrm>
          <a:prstGeom prst="rect">
            <a:avLst/>
          </a:prstGeom>
          <a:solidFill>
            <a:schemeClr val="bg1"/>
          </a:solidFill>
          <a:ln w="19050">
            <a:solidFill>
              <a:schemeClr val="tx1"/>
            </a:solidFill>
            <a:prstDash val="sysDot"/>
            <a:miter lim="800000"/>
            <a:headEnd/>
            <a:tailEnd/>
          </a:ln>
        </p:spPr>
        <p:txBody>
          <a:bodyPr wrap="none" anchor="ctr"/>
          <a:lstStyle/>
          <a:p>
            <a:endParaRPr lang="en-US" sz="1800"/>
          </a:p>
        </p:txBody>
      </p:sp>
      <p:sp>
        <p:nvSpPr>
          <p:cNvPr id="15376" name="Oval 4"/>
          <p:cNvSpPr>
            <a:spLocks noChangeArrowheads="1"/>
          </p:cNvSpPr>
          <p:nvPr/>
        </p:nvSpPr>
        <p:spPr bwMode="auto">
          <a:xfrm>
            <a:off x="6894513" y="4291013"/>
            <a:ext cx="320675" cy="319087"/>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5</a:t>
            </a:r>
          </a:p>
        </p:txBody>
      </p:sp>
      <p:sp>
        <p:nvSpPr>
          <p:cNvPr id="15377" name="Oval 5"/>
          <p:cNvSpPr>
            <a:spLocks noChangeArrowheads="1"/>
          </p:cNvSpPr>
          <p:nvPr/>
        </p:nvSpPr>
        <p:spPr bwMode="auto">
          <a:xfrm>
            <a:off x="7705725" y="4802188"/>
            <a:ext cx="319088"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6</a:t>
            </a:r>
          </a:p>
        </p:txBody>
      </p:sp>
      <p:sp>
        <p:nvSpPr>
          <p:cNvPr id="15378" name="Oval 6"/>
          <p:cNvSpPr>
            <a:spLocks noChangeArrowheads="1"/>
          </p:cNvSpPr>
          <p:nvPr/>
        </p:nvSpPr>
        <p:spPr bwMode="auto">
          <a:xfrm>
            <a:off x="5942013" y="4802188"/>
            <a:ext cx="319087"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a:solidFill>
                  <a:schemeClr val="tx2"/>
                </a:solidFill>
                <a:latin typeface="Times New Roman" charset="0"/>
                <a:sym typeface="Symbol" charset="0"/>
              </a:rPr>
              <a:t>7</a:t>
            </a:r>
          </a:p>
        </p:txBody>
      </p:sp>
      <p:cxnSp>
        <p:nvCxnSpPr>
          <p:cNvPr id="15379" name="AutoShape 9"/>
          <p:cNvCxnSpPr>
            <a:cxnSpLocks noChangeShapeType="1"/>
            <a:stCxn id="15376" idx="3"/>
            <a:endCxn id="15378" idx="7"/>
          </p:cNvCxnSpPr>
          <p:nvPr/>
        </p:nvCxnSpPr>
        <p:spPr bwMode="auto">
          <a:xfrm flipH="1">
            <a:off x="6215063" y="4583113"/>
            <a:ext cx="727075" cy="24765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5380" name="AutoShape 10"/>
          <p:cNvCxnSpPr>
            <a:cxnSpLocks noChangeShapeType="1"/>
            <a:stCxn id="15377" idx="1"/>
            <a:endCxn id="15376" idx="5"/>
          </p:cNvCxnSpPr>
          <p:nvPr/>
        </p:nvCxnSpPr>
        <p:spPr bwMode="auto">
          <a:xfrm flipH="1" flipV="1">
            <a:off x="7167563" y="4583113"/>
            <a:ext cx="584200" cy="2571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5381" name="AutoShape 13"/>
          <p:cNvCxnSpPr>
            <a:cxnSpLocks noChangeShapeType="1"/>
            <a:stCxn id="15383" idx="7"/>
            <a:endCxn id="15378" idx="3"/>
          </p:cNvCxnSpPr>
          <p:nvPr/>
        </p:nvCxnSpPr>
        <p:spPr bwMode="auto">
          <a:xfrm flipV="1">
            <a:off x="5627688" y="5094288"/>
            <a:ext cx="360362" cy="2571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5382" name="AutoShape 14"/>
          <p:cNvCxnSpPr>
            <a:cxnSpLocks noChangeShapeType="1"/>
            <a:stCxn id="15385" idx="0"/>
            <a:endCxn id="15378" idx="5"/>
          </p:cNvCxnSpPr>
          <p:nvPr/>
        </p:nvCxnSpPr>
        <p:spPr bwMode="auto">
          <a:xfrm flipH="1" flipV="1">
            <a:off x="6215063" y="5094288"/>
            <a:ext cx="376237" cy="212725"/>
          </a:xfrm>
          <a:prstGeom prst="straightConnector1">
            <a:avLst/>
          </a:prstGeom>
          <a:noFill/>
          <a:ln w="19050">
            <a:solidFill>
              <a:schemeClr val="tx1"/>
            </a:solidFill>
            <a:prstDash val="sysDot"/>
            <a:round/>
            <a:headEnd/>
            <a:tailEnd/>
          </a:ln>
          <a:extLst>
            <a:ext uri="{909E8E84-426E-40dd-AFC4-6F175D3DCCD1}">
              <a14:hiddenFill xmlns:a14="http://schemas.microsoft.com/office/drawing/2010/main" xmlns="">
                <a:noFill/>
              </a14:hiddenFill>
            </a:ext>
          </a:extLst>
        </p:spPr>
      </p:cxnSp>
      <p:sp>
        <p:nvSpPr>
          <p:cNvPr id="15383" name="Oval 15"/>
          <p:cNvSpPr>
            <a:spLocks noChangeArrowheads="1"/>
          </p:cNvSpPr>
          <p:nvPr/>
        </p:nvSpPr>
        <p:spPr bwMode="auto">
          <a:xfrm>
            <a:off x="5354638" y="5313363"/>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15384" name="Text Box 20"/>
          <p:cNvSpPr txBox="1">
            <a:spLocks noChangeArrowheads="1"/>
          </p:cNvSpPr>
          <p:nvPr/>
        </p:nvSpPr>
        <p:spPr bwMode="auto">
          <a:xfrm>
            <a:off x="6553200" y="4919663"/>
            <a:ext cx="3873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b="1" i="1">
                <a:latin typeface="Times New Roman" charset="0"/>
              </a:rPr>
              <a:t>w</a:t>
            </a:r>
          </a:p>
        </p:txBody>
      </p:sp>
      <p:sp>
        <p:nvSpPr>
          <p:cNvPr id="15385" name="Rectangle 21"/>
          <p:cNvSpPr>
            <a:spLocks noChangeAspect="1" noChangeArrowheads="1"/>
          </p:cNvSpPr>
          <p:nvPr/>
        </p:nvSpPr>
        <p:spPr bwMode="auto">
          <a:xfrm>
            <a:off x="6475413" y="5316538"/>
            <a:ext cx="230187" cy="231775"/>
          </a:xfrm>
          <a:prstGeom prst="rect">
            <a:avLst/>
          </a:prstGeom>
          <a:solidFill>
            <a:schemeClr val="bg1"/>
          </a:solidFill>
          <a:ln w="19050">
            <a:solidFill>
              <a:schemeClr val="tx1"/>
            </a:solidFill>
            <a:prstDash val="sysDot"/>
            <a:miter lim="800000"/>
            <a:headEnd/>
            <a:tailEnd/>
          </a:ln>
        </p:spPr>
        <p:txBody>
          <a:bodyPr wrap="none" anchor="ctr"/>
          <a:lstStyle/>
          <a:p>
            <a:endParaRPr lang="en-US" sz="1800"/>
          </a:p>
        </p:txBody>
      </p:sp>
      <p:cxnSp>
        <p:nvCxnSpPr>
          <p:cNvPr id="15386" name="AutoShape 40"/>
          <p:cNvCxnSpPr>
            <a:cxnSpLocks noChangeShapeType="1"/>
            <a:stCxn id="15376" idx="1"/>
            <a:endCxn id="15378" idx="1"/>
          </p:cNvCxnSpPr>
          <p:nvPr/>
        </p:nvCxnSpPr>
        <p:spPr bwMode="auto">
          <a:xfrm rot="-5400000" flipH="1" flipV="1">
            <a:off x="6208712" y="4097338"/>
            <a:ext cx="512763" cy="954088"/>
          </a:xfrm>
          <a:prstGeom prst="curvedConnector3">
            <a:avLst>
              <a:gd name="adj1" fmla="val -49847"/>
            </a:avLst>
          </a:prstGeom>
          <a:noFill/>
          <a:ln w="19050">
            <a:solidFill>
              <a:schemeClr val="tx2"/>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15387" name="Date Placeholder 26"/>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extLst>
      <p:ext uri="{BB962C8B-B14F-4D97-AF65-F5344CB8AC3E}">
        <p14:creationId xmlns:p14="http://schemas.microsoft.com/office/powerpoint/2010/main" val="2893712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1638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FC264051-276B-0B43-9D1D-4BD20D6FE6AC}" type="slidenum">
              <a:rPr lang="en-US" sz="1400"/>
              <a:pPr eaLnBrk="1" hangingPunct="1"/>
              <a:t>17</a:t>
            </a:fld>
            <a:endParaRPr lang="en-US" sz="1400"/>
          </a:p>
        </p:txBody>
      </p:sp>
      <p:sp>
        <p:nvSpPr>
          <p:cNvPr id="16388" name="Rectangle 2"/>
          <p:cNvSpPr>
            <a:spLocks noGrp="1" noChangeArrowheads="1"/>
          </p:cNvSpPr>
          <p:nvPr>
            <p:ph type="title"/>
          </p:nvPr>
        </p:nvSpPr>
        <p:spPr/>
        <p:txBody>
          <a:bodyPr/>
          <a:lstStyle/>
          <a:p>
            <a:pPr eaLnBrk="1" hangingPunct="1"/>
            <a:r>
              <a:rPr lang="en-US">
                <a:latin typeface="Tahoma" charset="0"/>
              </a:rPr>
              <a:t>Updating the Last Node</a:t>
            </a:r>
          </a:p>
        </p:txBody>
      </p:sp>
      <p:sp>
        <p:nvSpPr>
          <p:cNvPr id="16389" name="Rectangle 3" descr="Rectangle: Click to edit Master text styles&#10;Second level&#10;Third level&#10;Fourth level&#10;Fifth level"/>
          <p:cNvSpPr>
            <a:spLocks noGrp="1" noChangeArrowheads="1"/>
          </p:cNvSpPr>
          <p:nvPr>
            <p:ph type="body" idx="1"/>
          </p:nvPr>
        </p:nvSpPr>
        <p:spPr>
          <a:xfrm>
            <a:off x="762000" y="1600200"/>
            <a:ext cx="7848600" cy="2286000"/>
          </a:xfrm>
        </p:spPr>
        <p:txBody>
          <a:bodyPr/>
          <a:lstStyle/>
          <a:p>
            <a:pPr eaLnBrk="1" hangingPunct="1"/>
            <a:r>
              <a:rPr lang="en-US" sz="2000" dirty="0">
                <a:latin typeface="Tahoma" charset="0"/>
              </a:rPr>
              <a:t>The insertion node can be found by traversing a path of </a:t>
            </a:r>
            <a:r>
              <a:rPr lang="en-US" sz="2000" b="1" i="1" dirty="0">
                <a:latin typeface="Times New Roman" charset="0"/>
              </a:rPr>
              <a:t>O</a:t>
            </a:r>
            <a:r>
              <a:rPr lang="en-US" sz="2000" dirty="0">
                <a:latin typeface="Times New Roman" charset="0"/>
              </a:rPr>
              <a:t>(log </a:t>
            </a:r>
            <a:r>
              <a:rPr lang="en-US" sz="2000" b="1" i="1" dirty="0">
                <a:latin typeface="Times New Roman" charset="0"/>
              </a:rPr>
              <a:t>n</a:t>
            </a:r>
            <a:r>
              <a:rPr lang="en-US" sz="2000" dirty="0">
                <a:latin typeface="Times New Roman" charset="0"/>
              </a:rPr>
              <a:t>) </a:t>
            </a:r>
            <a:r>
              <a:rPr lang="en-US" sz="2000" dirty="0">
                <a:latin typeface="Tahoma" charset="0"/>
              </a:rPr>
              <a:t>nodes</a:t>
            </a:r>
          </a:p>
          <a:p>
            <a:pPr lvl="1" eaLnBrk="1" hangingPunct="1"/>
            <a:r>
              <a:rPr lang="en-US" sz="1800" dirty="0">
                <a:latin typeface="Tahoma" charset="0"/>
              </a:rPr>
              <a:t>Go up until a left child or the root is reached</a:t>
            </a:r>
          </a:p>
          <a:p>
            <a:pPr lvl="1" eaLnBrk="1" hangingPunct="1"/>
            <a:r>
              <a:rPr lang="en-US" sz="1800" dirty="0">
                <a:latin typeface="Tahoma" charset="0"/>
              </a:rPr>
              <a:t>If a left child is reached, go to the right child</a:t>
            </a:r>
          </a:p>
          <a:p>
            <a:pPr lvl="1" eaLnBrk="1" hangingPunct="1"/>
            <a:r>
              <a:rPr lang="en-US" sz="1800" dirty="0">
                <a:latin typeface="Tahoma" charset="0"/>
              </a:rPr>
              <a:t>Go down left until a leaf is reached</a:t>
            </a:r>
          </a:p>
          <a:p>
            <a:pPr eaLnBrk="1" hangingPunct="1"/>
            <a:r>
              <a:rPr lang="en-US" sz="2000" dirty="0">
                <a:latin typeface="Tahoma" charset="0"/>
              </a:rPr>
              <a:t>Similar algorithm for updating the last node after a removal</a:t>
            </a:r>
          </a:p>
        </p:txBody>
      </p:sp>
      <p:sp>
        <p:nvSpPr>
          <p:cNvPr id="16390" name="Oval 5"/>
          <p:cNvSpPr>
            <a:spLocks noChangeArrowheads="1"/>
          </p:cNvSpPr>
          <p:nvPr/>
        </p:nvSpPr>
        <p:spPr bwMode="auto">
          <a:xfrm>
            <a:off x="3127375" y="4618038"/>
            <a:ext cx="285750" cy="284162"/>
          </a:xfrm>
          <a:prstGeom prst="ellipse">
            <a:avLst/>
          </a:prstGeom>
          <a:solidFill>
            <a:schemeClr val="accent1"/>
          </a:solidFill>
          <a:ln w="19050">
            <a:solidFill>
              <a:schemeClr val="tx1"/>
            </a:solidFill>
            <a:round/>
            <a:headEnd/>
            <a:tailEnd/>
          </a:ln>
        </p:spPr>
        <p:txBody>
          <a:bodyPr wrap="none" lIns="0" tIns="0" rIns="0" anchor="ctr" anchorCtr="1"/>
          <a:lstStyle/>
          <a:p>
            <a:endParaRPr lang="en-US" sz="1800">
              <a:latin typeface="Times New Roman" charset="0"/>
              <a:sym typeface="Symbol" charset="0"/>
            </a:endParaRPr>
          </a:p>
        </p:txBody>
      </p:sp>
      <p:cxnSp>
        <p:nvCxnSpPr>
          <p:cNvPr id="16391" name="AutoShape 13"/>
          <p:cNvCxnSpPr>
            <a:cxnSpLocks noChangeShapeType="1"/>
            <a:stCxn id="16390" idx="3"/>
            <a:endCxn id="16393" idx="7"/>
          </p:cNvCxnSpPr>
          <p:nvPr/>
        </p:nvCxnSpPr>
        <p:spPr bwMode="auto">
          <a:xfrm flipH="1">
            <a:off x="2282825" y="4870450"/>
            <a:ext cx="885825" cy="2349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6392" name="AutoShape 14"/>
          <p:cNvCxnSpPr>
            <a:cxnSpLocks noChangeShapeType="1"/>
            <a:stCxn id="16398" idx="1"/>
            <a:endCxn id="16390" idx="5"/>
          </p:cNvCxnSpPr>
          <p:nvPr/>
        </p:nvCxnSpPr>
        <p:spPr bwMode="auto">
          <a:xfrm flipH="1" flipV="1">
            <a:off x="3371850" y="4870450"/>
            <a:ext cx="801688" cy="23653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6393" name="Oval 7"/>
          <p:cNvSpPr>
            <a:spLocks noChangeArrowheads="1"/>
          </p:cNvSpPr>
          <p:nvPr/>
        </p:nvSpPr>
        <p:spPr bwMode="auto">
          <a:xfrm>
            <a:off x="2039938" y="5073650"/>
            <a:ext cx="284162" cy="285750"/>
          </a:xfrm>
          <a:prstGeom prst="ellipse">
            <a:avLst/>
          </a:prstGeom>
          <a:solidFill>
            <a:schemeClr val="accent1"/>
          </a:solidFill>
          <a:ln w="19050">
            <a:solidFill>
              <a:schemeClr val="tx1"/>
            </a:solidFill>
            <a:round/>
            <a:headEnd/>
            <a:tailEnd/>
          </a:ln>
        </p:spPr>
        <p:txBody>
          <a:bodyPr wrap="none" lIns="0" tIns="0" rIns="0" anchor="ctr" anchorCtr="1"/>
          <a:lstStyle/>
          <a:p>
            <a:endParaRPr lang="en-US" sz="1800">
              <a:latin typeface="Times New Roman" charset="0"/>
              <a:sym typeface="Symbol" charset="0"/>
            </a:endParaRPr>
          </a:p>
        </p:txBody>
      </p:sp>
      <p:sp>
        <p:nvSpPr>
          <p:cNvPr id="16394" name="Oval 8"/>
          <p:cNvSpPr>
            <a:spLocks noChangeArrowheads="1"/>
          </p:cNvSpPr>
          <p:nvPr/>
        </p:nvSpPr>
        <p:spPr bwMode="auto">
          <a:xfrm>
            <a:off x="2562225" y="5529263"/>
            <a:ext cx="285750" cy="285750"/>
          </a:xfrm>
          <a:prstGeom prst="ellipse">
            <a:avLst/>
          </a:prstGeom>
          <a:solidFill>
            <a:schemeClr val="accent1"/>
          </a:solidFill>
          <a:ln w="19050">
            <a:solidFill>
              <a:schemeClr val="tx1"/>
            </a:solidFill>
            <a:round/>
            <a:headEnd/>
            <a:tailEnd/>
          </a:ln>
        </p:spPr>
        <p:txBody>
          <a:bodyPr wrap="none" lIns="0" tIns="0" rIns="0" anchor="ctr" anchorCtr="1"/>
          <a:lstStyle/>
          <a:p>
            <a:endParaRPr lang="en-US" sz="1800">
              <a:solidFill>
                <a:schemeClr val="tx2"/>
              </a:solidFill>
              <a:latin typeface="Times New Roman" charset="0"/>
              <a:sym typeface="Symbol" charset="0"/>
            </a:endParaRPr>
          </a:p>
        </p:txBody>
      </p:sp>
      <p:cxnSp>
        <p:nvCxnSpPr>
          <p:cNvPr id="16395" name="AutoShape 19"/>
          <p:cNvCxnSpPr>
            <a:cxnSpLocks noChangeShapeType="1"/>
            <a:stCxn id="16397" idx="7"/>
            <a:endCxn id="16393" idx="3"/>
          </p:cNvCxnSpPr>
          <p:nvPr/>
        </p:nvCxnSpPr>
        <p:spPr bwMode="auto">
          <a:xfrm flipV="1">
            <a:off x="1760538" y="5324475"/>
            <a:ext cx="320675" cy="23971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6396" name="AutoShape 20"/>
          <p:cNvCxnSpPr>
            <a:cxnSpLocks noChangeShapeType="1"/>
            <a:stCxn id="16394" idx="1"/>
            <a:endCxn id="16393" idx="5"/>
          </p:cNvCxnSpPr>
          <p:nvPr/>
        </p:nvCxnSpPr>
        <p:spPr bwMode="auto">
          <a:xfrm flipH="1" flipV="1">
            <a:off x="2282825" y="5324475"/>
            <a:ext cx="322263" cy="23971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6397" name="Oval 21"/>
          <p:cNvSpPr>
            <a:spLocks noChangeArrowheads="1"/>
          </p:cNvSpPr>
          <p:nvPr/>
        </p:nvSpPr>
        <p:spPr bwMode="auto">
          <a:xfrm>
            <a:off x="1517650" y="5529263"/>
            <a:ext cx="284163" cy="285750"/>
          </a:xfrm>
          <a:prstGeom prst="ellipse">
            <a:avLst/>
          </a:prstGeom>
          <a:solidFill>
            <a:schemeClr val="accent1"/>
          </a:solidFill>
          <a:ln w="19050">
            <a:solidFill>
              <a:schemeClr val="tx1"/>
            </a:solidFill>
            <a:round/>
            <a:headEnd/>
            <a:tailEnd/>
          </a:ln>
        </p:spPr>
        <p:txBody>
          <a:bodyPr wrap="none" lIns="0" tIns="0" rIns="0" anchor="ctr" anchorCtr="1"/>
          <a:lstStyle/>
          <a:p>
            <a:endParaRPr lang="en-US" sz="1800">
              <a:latin typeface="Times New Roman" charset="0"/>
              <a:sym typeface="Symbol" charset="0"/>
            </a:endParaRPr>
          </a:p>
        </p:txBody>
      </p:sp>
      <p:sp>
        <p:nvSpPr>
          <p:cNvPr id="16398" name="Oval 56"/>
          <p:cNvSpPr>
            <a:spLocks noChangeArrowheads="1"/>
          </p:cNvSpPr>
          <p:nvPr/>
        </p:nvSpPr>
        <p:spPr bwMode="auto">
          <a:xfrm>
            <a:off x="4132263" y="5075238"/>
            <a:ext cx="284162" cy="285750"/>
          </a:xfrm>
          <a:prstGeom prst="ellipse">
            <a:avLst/>
          </a:prstGeom>
          <a:solidFill>
            <a:schemeClr val="accent1"/>
          </a:solidFill>
          <a:ln w="19050">
            <a:solidFill>
              <a:schemeClr val="tx1"/>
            </a:solidFill>
            <a:round/>
            <a:headEnd/>
            <a:tailEnd/>
          </a:ln>
        </p:spPr>
        <p:txBody>
          <a:bodyPr wrap="none" lIns="0" tIns="0" rIns="0" anchor="ctr" anchorCtr="1"/>
          <a:lstStyle/>
          <a:p>
            <a:endParaRPr lang="en-US" sz="1800">
              <a:latin typeface="Times New Roman" charset="0"/>
              <a:sym typeface="Symbol" charset="0"/>
            </a:endParaRPr>
          </a:p>
        </p:txBody>
      </p:sp>
      <p:sp>
        <p:nvSpPr>
          <p:cNvPr id="16399" name="Oval 57"/>
          <p:cNvSpPr>
            <a:spLocks noChangeArrowheads="1"/>
          </p:cNvSpPr>
          <p:nvPr/>
        </p:nvSpPr>
        <p:spPr bwMode="auto">
          <a:xfrm>
            <a:off x="4654550" y="5530850"/>
            <a:ext cx="285750" cy="285750"/>
          </a:xfrm>
          <a:prstGeom prst="ellipse">
            <a:avLst/>
          </a:prstGeom>
          <a:solidFill>
            <a:schemeClr val="accent1"/>
          </a:solidFill>
          <a:ln w="19050">
            <a:solidFill>
              <a:schemeClr val="tx1"/>
            </a:solidFill>
            <a:round/>
            <a:headEnd/>
            <a:tailEnd/>
          </a:ln>
        </p:spPr>
        <p:txBody>
          <a:bodyPr wrap="none" lIns="0" tIns="0" rIns="0" anchor="ctr" anchorCtr="1"/>
          <a:lstStyle/>
          <a:p>
            <a:endParaRPr lang="en-US" sz="1800">
              <a:solidFill>
                <a:schemeClr val="tx2"/>
              </a:solidFill>
              <a:latin typeface="Times New Roman" charset="0"/>
              <a:sym typeface="Symbol" charset="0"/>
            </a:endParaRPr>
          </a:p>
        </p:txBody>
      </p:sp>
      <p:cxnSp>
        <p:nvCxnSpPr>
          <p:cNvPr id="16400" name="AutoShape 62"/>
          <p:cNvCxnSpPr>
            <a:cxnSpLocks noChangeShapeType="1"/>
            <a:stCxn id="16402" idx="7"/>
            <a:endCxn id="16398" idx="3"/>
          </p:cNvCxnSpPr>
          <p:nvPr/>
        </p:nvCxnSpPr>
        <p:spPr bwMode="auto">
          <a:xfrm flipV="1">
            <a:off x="3852863" y="5326063"/>
            <a:ext cx="320675" cy="23971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6401" name="AutoShape 63"/>
          <p:cNvCxnSpPr>
            <a:cxnSpLocks noChangeShapeType="1"/>
            <a:stCxn id="16399" idx="1"/>
            <a:endCxn id="16398" idx="5"/>
          </p:cNvCxnSpPr>
          <p:nvPr/>
        </p:nvCxnSpPr>
        <p:spPr bwMode="auto">
          <a:xfrm flipH="1" flipV="1">
            <a:off x="4375150" y="5326063"/>
            <a:ext cx="322263" cy="23971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6402" name="Oval 64"/>
          <p:cNvSpPr>
            <a:spLocks noChangeArrowheads="1"/>
          </p:cNvSpPr>
          <p:nvPr/>
        </p:nvSpPr>
        <p:spPr bwMode="auto">
          <a:xfrm>
            <a:off x="3609975" y="5530850"/>
            <a:ext cx="284163" cy="285750"/>
          </a:xfrm>
          <a:prstGeom prst="ellipse">
            <a:avLst/>
          </a:prstGeom>
          <a:solidFill>
            <a:schemeClr val="accent1"/>
          </a:solidFill>
          <a:ln w="19050">
            <a:solidFill>
              <a:schemeClr val="tx1"/>
            </a:solidFill>
            <a:round/>
            <a:headEnd/>
            <a:tailEnd/>
          </a:ln>
        </p:spPr>
        <p:txBody>
          <a:bodyPr wrap="none" lIns="0" tIns="0" rIns="0" anchor="ctr" anchorCtr="1"/>
          <a:lstStyle/>
          <a:p>
            <a:endParaRPr lang="en-US" sz="1800">
              <a:latin typeface="Times New Roman" charset="0"/>
              <a:sym typeface="Symbol" charset="0"/>
            </a:endParaRPr>
          </a:p>
        </p:txBody>
      </p:sp>
      <p:sp>
        <p:nvSpPr>
          <p:cNvPr id="16403" name="Oval 75"/>
          <p:cNvSpPr>
            <a:spLocks noChangeArrowheads="1"/>
          </p:cNvSpPr>
          <p:nvPr/>
        </p:nvSpPr>
        <p:spPr bwMode="auto">
          <a:xfrm>
            <a:off x="6286500" y="4613275"/>
            <a:ext cx="284163" cy="285750"/>
          </a:xfrm>
          <a:prstGeom prst="ellipse">
            <a:avLst/>
          </a:prstGeom>
          <a:solidFill>
            <a:schemeClr val="accent1"/>
          </a:solidFill>
          <a:ln w="19050">
            <a:solidFill>
              <a:schemeClr val="tx1"/>
            </a:solidFill>
            <a:round/>
            <a:headEnd/>
            <a:tailEnd/>
          </a:ln>
        </p:spPr>
        <p:txBody>
          <a:bodyPr wrap="none" lIns="0" tIns="0" rIns="0" anchor="ctr" anchorCtr="1"/>
          <a:lstStyle/>
          <a:p>
            <a:endParaRPr lang="en-US" sz="1800">
              <a:latin typeface="Times New Roman" charset="0"/>
              <a:sym typeface="Symbol" charset="0"/>
            </a:endParaRPr>
          </a:p>
        </p:txBody>
      </p:sp>
      <p:sp>
        <p:nvSpPr>
          <p:cNvPr id="16404" name="Oval 76"/>
          <p:cNvSpPr>
            <a:spLocks noChangeArrowheads="1"/>
          </p:cNvSpPr>
          <p:nvPr/>
        </p:nvSpPr>
        <p:spPr bwMode="auto">
          <a:xfrm>
            <a:off x="6810375" y="5068888"/>
            <a:ext cx="284163" cy="285750"/>
          </a:xfrm>
          <a:prstGeom prst="ellipse">
            <a:avLst/>
          </a:prstGeom>
          <a:solidFill>
            <a:schemeClr val="accent1"/>
          </a:solidFill>
          <a:ln w="19050">
            <a:solidFill>
              <a:schemeClr val="tx1"/>
            </a:solidFill>
            <a:round/>
            <a:headEnd/>
            <a:tailEnd/>
          </a:ln>
        </p:spPr>
        <p:txBody>
          <a:bodyPr wrap="none" lIns="0" tIns="0" rIns="0" anchor="ctr" anchorCtr="1"/>
          <a:lstStyle/>
          <a:p>
            <a:endParaRPr lang="en-US" sz="1800">
              <a:solidFill>
                <a:schemeClr val="tx2"/>
              </a:solidFill>
              <a:latin typeface="Times New Roman" charset="0"/>
              <a:sym typeface="Symbol" charset="0"/>
            </a:endParaRPr>
          </a:p>
        </p:txBody>
      </p:sp>
      <p:cxnSp>
        <p:nvCxnSpPr>
          <p:cNvPr id="16405" name="AutoShape 81"/>
          <p:cNvCxnSpPr>
            <a:cxnSpLocks noChangeShapeType="1"/>
            <a:stCxn id="16407" idx="7"/>
            <a:endCxn id="16403" idx="3"/>
          </p:cNvCxnSpPr>
          <p:nvPr/>
        </p:nvCxnSpPr>
        <p:spPr bwMode="auto">
          <a:xfrm flipV="1">
            <a:off x="6008688" y="4862513"/>
            <a:ext cx="319087" cy="24288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6406" name="AutoShape 82"/>
          <p:cNvCxnSpPr>
            <a:cxnSpLocks noChangeShapeType="1"/>
            <a:stCxn id="16404" idx="1"/>
            <a:endCxn id="16403" idx="5"/>
          </p:cNvCxnSpPr>
          <p:nvPr/>
        </p:nvCxnSpPr>
        <p:spPr bwMode="auto">
          <a:xfrm flipH="1" flipV="1">
            <a:off x="6530975" y="4862513"/>
            <a:ext cx="320675" cy="24288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6407" name="Oval 83"/>
          <p:cNvSpPr>
            <a:spLocks noChangeArrowheads="1"/>
          </p:cNvSpPr>
          <p:nvPr/>
        </p:nvSpPr>
        <p:spPr bwMode="auto">
          <a:xfrm>
            <a:off x="5764213" y="5068888"/>
            <a:ext cx="282575" cy="285750"/>
          </a:xfrm>
          <a:prstGeom prst="ellipse">
            <a:avLst/>
          </a:prstGeom>
          <a:solidFill>
            <a:schemeClr val="accent1"/>
          </a:solidFill>
          <a:ln w="19050">
            <a:solidFill>
              <a:schemeClr val="tx1"/>
            </a:solidFill>
            <a:round/>
            <a:headEnd/>
            <a:tailEnd/>
          </a:ln>
        </p:spPr>
        <p:txBody>
          <a:bodyPr wrap="none" lIns="0" tIns="0" rIns="0" anchor="ctr" anchorCtr="1"/>
          <a:lstStyle/>
          <a:p>
            <a:endParaRPr lang="en-US" sz="1800">
              <a:latin typeface="Times New Roman" charset="0"/>
              <a:sym typeface="Symbol" charset="0"/>
            </a:endParaRPr>
          </a:p>
        </p:txBody>
      </p:sp>
      <p:sp>
        <p:nvSpPr>
          <p:cNvPr id="16408" name="Rectangle 84"/>
          <p:cNvSpPr>
            <a:spLocks noChangeAspect="1" noChangeArrowheads="1"/>
          </p:cNvSpPr>
          <p:nvPr/>
        </p:nvSpPr>
        <p:spPr bwMode="auto">
          <a:xfrm>
            <a:off x="5541963" y="5581650"/>
            <a:ext cx="204787" cy="204788"/>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16409" name="AutoShape 87"/>
          <p:cNvCxnSpPr>
            <a:cxnSpLocks noChangeShapeType="1"/>
            <a:stCxn id="16408" idx="0"/>
            <a:endCxn id="16407" idx="3"/>
          </p:cNvCxnSpPr>
          <p:nvPr/>
        </p:nvCxnSpPr>
        <p:spPr bwMode="auto">
          <a:xfrm flipV="1">
            <a:off x="5645150" y="5322888"/>
            <a:ext cx="160338" cy="24923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6410" name="Oval 102"/>
          <p:cNvSpPr>
            <a:spLocks noChangeArrowheads="1"/>
          </p:cNvSpPr>
          <p:nvPr/>
        </p:nvSpPr>
        <p:spPr bwMode="auto">
          <a:xfrm>
            <a:off x="4881563" y="4051300"/>
            <a:ext cx="287337" cy="284163"/>
          </a:xfrm>
          <a:prstGeom prst="ellipse">
            <a:avLst/>
          </a:prstGeom>
          <a:solidFill>
            <a:schemeClr val="accent1"/>
          </a:solidFill>
          <a:ln w="19050">
            <a:solidFill>
              <a:schemeClr val="tx1"/>
            </a:solidFill>
            <a:round/>
            <a:headEnd/>
            <a:tailEnd/>
          </a:ln>
        </p:spPr>
        <p:txBody>
          <a:bodyPr wrap="none" lIns="0" tIns="0" rIns="0" anchor="ctr" anchorCtr="1"/>
          <a:lstStyle/>
          <a:p>
            <a:endParaRPr lang="en-US" sz="1800">
              <a:latin typeface="Times New Roman" charset="0"/>
              <a:sym typeface="Symbol" charset="0"/>
            </a:endParaRPr>
          </a:p>
        </p:txBody>
      </p:sp>
      <p:cxnSp>
        <p:nvCxnSpPr>
          <p:cNvPr id="16411" name="AutoShape 103"/>
          <p:cNvCxnSpPr>
            <a:cxnSpLocks noChangeShapeType="1"/>
            <a:stCxn id="16410" idx="5"/>
            <a:endCxn id="16403" idx="1"/>
          </p:cNvCxnSpPr>
          <p:nvPr/>
        </p:nvCxnSpPr>
        <p:spPr bwMode="auto">
          <a:xfrm>
            <a:off x="5127625" y="4306888"/>
            <a:ext cx="1200150" cy="3365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6412" name="AutoShape 104"/>
          <p:cNvCxnSpPr>
            <a:cxnSpLocks noChangeShapeType="1"/>
            <a:stCxn id="16410" idx="3"/>
            <a:endCxn id="16390" idx="7"/>
          </p:cNvCxnSpPr>
          <p:nvPr/>
        </p:nvCxnSpPr>
        <p:spPr bwMode="auto">
          <a:xfrm flipH="1">
            <a:off x="3371850" y="4306888"/>
            <a:ext cx="1550988" cy="3397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6413" name="Freeform 106"/>
          <p:cNvSpPr>
            <a:spLocks/>
          </p:cNvSpPr>
          <p:nvPr/>
        </p:nvSpPr>
        <p:spPr bwMode="auto">
          <a:xfrm>
            <a:off x="3406775" y="4430713"/>
            <a:ext cx="2905125" cy="1198562"/>
          </a:xfrm>
          <a:custGeom>
            <a:avLst/>
            <a:gdLst>
              <a:gd name="T0" fmla="*/ 1034 w 1830"/>
              <a:gd name="T1" fmla="*/ 737 h 755"/>
              <a:gd name="T2" fmla="*/ 686 w 1830"/>
              <a:gd name="T3" fmla="*/ 385 h 755"/>
              <a:gd name="T4" fmla="*/ 56 w 1830"/>
              <a:gd name="T5" fmla="*/ 209 h 755"/>
              <a:gd name="T6" fmla="*/ 1022 w 1830"/>
              <a:gd name="T7" fmla="*/ 1 h 755"/>
              <a:gd name="T8" fmla="*/ 1766 w 1830"/>
              <a:gd name="T9" fmla="*/ 203 h 755"/>
              <a:gd name="T10" fmla="*/ 1406 w 1830"/>
              <a:gd name="T11" fmla="*/ 443 h 755"/>
              <a:gd name="T12" fmla="*/ 1280 w 1830"/>
              <a:gd name="T13" fmla="*/ 755 h 755"/>
              <a:gd name="T14" fmla="*/ 0 60000 65536"/>
              <a:gd name="T15" fmla="*/ 0 60000 65536"/>
              <a:gd name="T16" fmla="*/ 0 60000 65536"/>
              <a:gd name="T17" fmla="*/ 0 60000 65536"/>
              <a:gd name="T18" fmla="*/ 0 60000 65536"/>
              <a:gd name="T19" fmla="*/ 0 60000 65536"/>
              <a:gd name="T20" fmla="*/ 0 60000 65536"/>
              <a:gd name="T21" fmla="*/ 0 w 1830"/>
              <a:gd name="T22" fmla="*/ 0 h 755"/>
              <a:gd name="T23" fmla="*/ 1830 w 1830"/>
              <a:gd name="T24" fmla="*/ 755 h 7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30" h="755">
                <a:moveTo>
                  <a:pt x="1034" y="737"/>
                </a:moveTo>
                <a:cubicBezTo>
                  <a:pt x="977" y="678"/>
                  <a:pt x="849" y="473"/>
                  <a:pt x="686" y="385"/>
                </a:cubicBezTo>
                <a:cubicBezTo>
                  <a:pt x="523" y="297"/>
                  <a:pt x="0" y="273"/>
                  <a:pt x="56" y="209"/>
                </a:cubicBezTo>
                <a:cubicBezTo>
                  <a:pt x="112" y="145"/>
                  <a:pt x="737" y="2"/>
                  <a:pt x="1022" y="1"/>
                </a:cubicBezTo>
                <a:cubicBezTo>
                  <a:pt x="1307" y="0"/>
                  <a:pt x="1702" y="129"/>
                  <a:pt x="1766" y="203"/>
                </a:cubicBezTo>
                <a:cubicBezTo>
                  <a:pt x="1830" y="277"/>
                  <a:pt x="1487" y="351"/>
                  <a:pt x="1406" y="443"/>
                </a:cubicBezTo>
                <a:cubicBezTo>
                  <a:pt x="1325" y="535"/>
                  <a:pt x="1306" y="690"/>
                  <a:pt x="1280" y="755"/>
                </a:cubicBezTo>
              </a:path>
            </a:pathLst>
          </a:custGeom>
          <a:noFill/>
          <a:ln w="12700" cap="flat" cmpd="sng">
            <a:solidFill>
              <a:schemeClr val="tx2"/>
            </a:solidFill>
            <a:prstDash val="lgDash"/>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6414" name="Date Placeholder 29"/>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79EF3-2E16-D540-8D87-B2E6B4B837A3}"/>
              </a:ext>
            </a:extLst>
          </p:cNvPr>
          <p:cNvSpPr>
            <a:spLocks noGrp="1"/>
          </p:cNvSpPr>
          <p:nvPr>
            <p:ph type="title"/>
          </p:nvPr>
        </p:nvSpPr>
        <p:spPr/>
        <p:txBody>
          <a:bodyPr/>
          <a:lstStyle/>
          <a:p>
            <a:r>
              <a:rPr lang="en-US" sz="3600" dirty="0"/>
              <a:t>Array-Based Representation of a Complete Binary Tree</a:t>
            </a:r>
          </a:p>
        </p:txBody>
      </p:sp>
      <p:sp>
        <p:nvSpPr>
          <p:cNvPr id="3" name="Content Placeholder 2">
            <a:extLst>
              <a:ext uri="{FF2B5EF4-FFF2-40B4-BE49-F238E27FC236}">
                <a16:creationId xmlns:a16="http://schemas.microsoft.com/office/drawing/2014/main" id="{6AD7916A-E81C-894C-9717-CDCF12D0B7B8}"/>
              </a:ext>
            </a:extLst>
          </p:cNvPr>
          <p:cNvSpPr>
            <a:spLocks noGrp="1"/>
          </p:cNvSpPr>
          <p:nvPr>
            <p:ph idx="1"/>
          </p:nvPr>
        </p:nvSpPr>
        <p:spPr/>
        <p:txBody>
          <a:bodyPr/>
          <a:lstStyle/>
          <a:p>
            <a:r>
              <a:rPr lang="en-US" sz="2800" dirty="0"/>
              <a:t>An array is a suitable representation of a binary tree</a:t>
            </a:r>
          </a:p>
          <a:p>
            <a:pPr lvl="1"/>
            <a:r>
              <a:rPr lang="en-US" sz="2400" dirty="0"/>
              <a:t>If p is the root, then f(p) = 0.</a:t>
            </a:r>
          </a:p>
          <a:p>
            <a:pPr lvl="1"/>
            <a:r>
              <a:rPr lang="en-US" sz="2400" dirty="0"/>
              <a:t>If p is the left child of position q, then f(p) = 2 f(q) + 1.</a:t>
            </a:r>
          </a:p>
          <a:p>
            <a:pPr lvl="1"/>
            <a:r>
              <a:rPr lang="en-US" sz="2400" dirty="0"/>
              <a:t>If p is the right child of position q, then f(p) = 2 f (q) + 2.</a:t>
            </a:r>
          </a:p>
          <a:p>
            <a:r>
              <a:rPr lang="en-US" sz="2800" dirty="0"/>
              <a:t>A tree of size n fits in range [0,n-1]</a:t>
            </a:r>
          </a:p>
          <a:p>
            <a:r>
              <a:rPr lang="en-US" sz="2800" dirty="0"/>
              <a:t>Root at index 0</a:t>
            </a:r>
          </a:p>
        </p:txBody>
      </p:sp>
      <p:sp>
        <p:nvSpPr>
          <p:cNvPr id="4" name="Date Placeholder 3">
            <a:extLst>
              <a:ext uri="{FF2B5EF4-FFF2-40B4-BE49-F238E27FC236}">
                <a16:creationId xmlns:a16="http://schemas.microsoft.com/office/drawing/2014/main" id="{57A2B5E1-452A-794D-9EC8-21E06410866C}"/>
              </a:ext>
            </a:extLst>
          </p:cNvPr>
          <p:cNvSpPr>
            <a:spLocks noGrp="1"/>
          </p:cNvSpPr>
          <p:nvPr>
            <p:ph type="dt" sz="half" idx="10"/>
          </p:nvPr>
        </p:nvSpPr>
        <p:spPr/>
        <p:txBody>
          <a:bodyPr/>
          <a:lstStyle/>
          <a:p>
            <a:r>
              <a:rPr lang="en-US"/>
              <a:t>© 2014 Goodrich, Tamassia, Goldwasser</a:t>
            </a:r>
          </a:p>
        </p:txBody>
      </p:sp>
      <p:sp>
        <p:nvSpPr>
          <p:cNvPr id="5" name="Footer Placeholder 4">
            <a:extLst>
              <a:ext uri="{FF2B5EF4-FFF2-40B4-BE49-F238E27FC236}">
                <a16:creationId xmlns:a16="http://schemas.microsoft.com/office/drawing/2014/main" id="{EC965D7F-2724-EE48-9463-CB0F42DA01EF}"/>
              </a:ext>
            </a:extLst>
          </p:cNvPr>
          <p:cNvSpPr>
            <a:spLocks noGrp="1"/>
          </p:cNvSpPr>
          <p:nvPr>
            <p:ph type="ftr" sz="quarter" idx="11"/>
          </p:nvPr>
        </p:nvSpPr>
        <p:spPr/>
        <p:txBody>
          <a:bodyPr/>
          <a:lstStyle/>
          <a:p>
            <a:pPr>
              <a:defRPr/>
            </a:pPr>
            <a:r>
              <a:rPr lang="en-US"/>
              <a:t>Heaps</a:t>
            </a:r>
          </a:p>
        </p:txBody>
      </p:sp>
      <p:sp>
        <p:nvSpPr>
          <p:cNvPr id="6" name="Slide Number Placeholder 5">
            <a:extLst>
              <a:ext uri="{FF2B5EF4-FFF2-40B4-BE49-F238E27FC236}">
                <a16:creationId xmlns:a16="http://schemas.microsoft.com/office/drawing/2014/main" id="{43FE1AA0-586D-884B-ADCA-5FD4EBA99CD6}"/>
              </a:ext>
            </a:extLst>
          </p:cNvPr>
          <p:cNvSpPr>
            <a:spLocks noGrp="1"/>
          </p:cNvSpPr>
          <p:nvPr>
            <p:ph type="sldNum" sz="quarter" idx="12"/>
          </p:nvPr>
        </p:nvSpPr>
        <p:spPr/>
        <p:txBody>
          <a:bodyPr/>
          <a:lstStyle/>
          <a:p>
            <a:fld id="{652DFAA5-40DE-F04E-B4D0-4E1214B18BD6}" type="slidenum">
              <a:rPr lang="en-US" smtClean="0"/>
              <a:pPr/>
              <a:t>18</a:t>
            </a:fld>
            <a:endParaRPr lang="en-US"/>
          </a:p>
        </p:txBody>
      </p:sp>
    </p:spTree>
    <p:extLst>
      <p:ext uri="{BB962C8B-B14F-4D97-AF65-F5344CB8AC3E}">
        <p14:creationId xmlns:p14="http://schemas.microsoft.com/office/powerpoint/2010/main" val="1139458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22530"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88B0788B-7B42-4141-A0C1-20242ED24E90}" type="slidenum">
              <a:rPr lang="en-US" sz="1400"/>
              <a:pPr eaLnBrk="1" hangingPunct="1"/>
              <a:t>19</a:t>
            </a:fld>
            <a:endParaRPr lang="en-US" sz="1400"/>
          </a:p>
        </p:txBody>
      </p:sp>
      <p:sp>
        <p:nvSpPr>
          <p:cNvPr id="118786" name="Rectangle 2"/>
          <p:cNvSpPr>
            <a:spLocks noGrp="1" noChangeArrowheads="1"/>
          </p:cNvSpPr>
          <p:nvPr>
            <p:ph type="title"/>
          </p:nvPr>
        </p:nvSpPr>
        <p:spPr/>
        <p:txBody>
          <a:bodyPr>
            <a:normAutofit fontScale="90000"/>
          </a:bodyPr>
          <a:lstStyle/>
          <a:p>
            <a:pPr eaLnBrk="1" hangingPunct="1">
              <a:defRPr/>
            </a:pPr>
            <a:r>
              <a:rPr lang="en-US" dirty="0">
                <a:ea typeface="+mj-ea"/>
                <a:cs typeface="+mj-cs"/>
              </a:rPr>
              <a:t>Array-based Heap Implementation</a:t>
            </a:r>
          </a:p>
        </p:txBody>
      </p:sp>
      <p:sp>
        <p:nvSpPr>
          <p:cNvPr id="22532" name="Rectangle 3" descr="Rectangle: Click to edit Master text styles&#10;Second level&#10;Third level&#10;Fourth level&#10;Fifth level"/>
          <p:cNvSpPr>
            <a:spLocks noGrp="1" noChangeArrowheads="1"/>
          </p:cNvSpPr>
          <p:nvPr>
            <p:ph type="body" idx="1"/>
          </p:nvPr>
        </p:nvSpPr>
        <p:spPr>
          <a:xfrm>
            <a:off x="685800" y="1600200"/>
            <a:ext cx="4419600" cy="4876800"/>
          </a:xfrm>
        </p:spPr>
        <p:txBody>
          <a:bodyPr/>
          <a:lstStyle/>
          <a:p>
            <a:pPr eaLnBrk="1" hangingPunct="1"/>
            <a:r>
              <a:rPr lang="en-US" sz="2000" dirty="0">
                <a:latin typeface="Tahoma" charset="0"/>
              </a:rPr>
              <a:t>We can represent a heap with </a:t>
            </a:r>
            <a:r>
              <a:rPr lang="en-US" sz="2000" b="1" i="1" dirty="0">
                <a:latin typeface="Times New Roman" charset="0"/>
              </a:rPr>
              <a:t>n</a:t>
            </a:r>
            <a:r>
              <a:rPr lang="en-US" sz="2000" dirty="0">
                <a:latin typeface="Tahoma" charset="0"/>
              </a:rPr>
              <a:t> </a:t>
            </a:r>
            <a:r>
              <a:rPr lang="en-US" sz="2000" dirty="0" smtClean="0">
                <a:latin typeface="Tahoma" charset="0"/>
              </a:rPr>
              <a:t>elements</a:t>
            </a:r>
            <a:r>
              <a:rPr lang="en-US" sz="2000" dirty="0" smtClean="0">
                <a:latin typeface="Tahoma" charset="0"/>
              </a:rPr>
              <a:t> </a:t>
            </a:r>
            <a:r>
              <a:rPr lang="en-US" sz="2000" dirty="0">
                <a:latin typeface="Tahoma" charset="0"/>
              </a:rPr>
              <a:t>by means of an array of length </a:t>
            </a:r>
            <a:r>
              <a:rPr lang="en-US" sz="2000" b="1" i="1" dirty="0">
                <a:latin typeface="Times New Roman" charset="0"/>
              </a:rPr>
              <a:t>n </a:t>
            </a:r>
            <a:endParaRPr lang="en-US" sz="2000" dirty="0">
              <a:latin typeface="Tahoma" charset="0"/>
            </a:endParaRPr>
          </a:p>
          <a:p>
            <a:pPr eaLnBrk="1" hangingPunct="1"/>
            <a:r>
              <a:rPr lang="en-US" sz="2000" dirty="0">
                <a:latin typeface="Tahoma" charset="0"/>
              </a:rPr>
              <a:t>For the node at rank </a:t>
            </a:r>
            <a:r>
              <a:rPr lang="en-US" sz="2000" b="1" i="1" dirty="0" err="1">
                <a:latin typeface="Times New Roman" charset="0"/>
              </a:rPr>
              <a:t>i</a:t>
            </a:r>
            <a:endParaRPr lang="en-US" sz="2000" dirty="0">
              <a:latin typeface="Tahoma" charset="0"/>
            </a:endParaRPr>
          </a:p>
          <a:p>
            <a:pPr lvl="1" eaLnBrk="1" hangingPunct="1"/>
            <a:r>
              <a:rPr lang="en-US" sz="1800" dirty="0">
                <a:latin typeface="Tahoma" charset="0"/>
              </a:rPr>
              <a:t>the left child is at rank </a:t>
            </a:r>
            <a:r>
              <a:rPr lang="en-US" sz="1800" dirty="0">
                <a:latin typeface="Times New Roman" charset="0"/>
              </a:rPr>
              <a:t>2</a:t>
            </a:r>
            <a:r>
              <a:rPr lang="en-US" sz="1800" b="1" i="1" dirty="0">
                <a:latin typeface="Times New Roman" charset="0"/>
              </a:rPr>
              <a:t>i </a:t>
            </a:r>
            <a:r>
              <a:rPr lang="en-US" sz="1800" b="1" dirty="0">
                <a:latin typeface="Times New Roman" charset="0"/>
              </a:rPr>
              <a:t>+ </a:t>
            </a:r>
            <a:r>
              <a:rPr lang="en-US" sz="1800" dirty="0">
                <a:latin typeface="Times New Roman" charset="0"/>
              </a:rPr>
              <a:t>1</a:t>
            </a:r>
          </a:p>
          <a:p>
            <a:pPr lvl="1" eaLnBrk="1" hangingPunct="1"/>
            <a:r>
              <a:rPr lang="en-US" sz="1800" dirty="0">
                <a:latin typeface="Tahoma" charset="0"/>
              </a:rPr>
              <a:t>the right child is at rank </a:t>
            </a:r>
            <a:r>
              <a:rPr lang="en-US" sz="1800" dirty="0">
                <a:latin typeface="Times New Roman" charset="0"/>
              </a:rPr>
              <a:t>2</a:t>
            </a:r>
            <a:r>
              <a:rPr lang="en-US" sz="1800" b="1" i="1" dirty="0">
                <a:latin typeface="Times New Roman" charset="0"/>
              </a:rPr>
              <a:t>i </a:t>
            </a:r>
            <a:r>
              <a:rPr lang="en-US" sz="1800" dirty="0">
                <a:latin typeface="Symbol" charset="0"/>
                <a:sym typeface="Symbol" charset="0"/>
              </a:rPr>
              <a:t>+</a:t>
            </a:r>
            <a:r>
              <a:rPr lang="en-US" sz="1800" dirty="0">
                <a:latin typeface="Times New Roman" charset="0"/>
                <a:sym typeface="Symbol" charset="0"/>
              </a:rPr>
              <a:t> </a:t>
            </a:r>
            <a:r>
              <a:rPr lang="en-US" sz="1800" dirty="0">
                <a:latin typeface="Times New Roman" charset="0"/>
              </a:rPr>
              <a:t>2</a:t>
            </a:r>
          </a:p>
          <a:p>
            <a:pPr eaLnBrk="1" hangingPunct="1"/>
            <a:r>
              <a:rPr lang="en-US" sz="2000" dirty="0">
                <a:latin typeface="Tahoma" charset="0"/>
              </a:rPr>
              <a:t>Links between nodes are not explicitly stored</a:t>
            </a:r>
          </a:p>
          <a:p>
            <a:pPr eaLnBrk="1" hangingPunct="1"/>
            <a:r>
              <a:rPr lang="en-US" sz="2000" dirty="0">
                <a:latin typeface="Tahoma" charset="0"/>
              </a:rPr>
              <a:t>Operation add corresponds to inserting at rank </a:t>
            </a:r>
            <a:r>
              <a:rPr lang="en-US" sz="2000" b="1" i="1" dirty="0">
                <a:latin typeface="Times New Roman" charset="0"/>
              </a:rPr>
              <a:t>n </a:t>
            </a:r>
            <a:r>
              <a:rPr lang="en-US" sz="2000" dirty="0">
                <a:latin typeface="Symbol" charset="0"/>
                <a:sym typeface="Symbol" charset="0"/>
              </a:rPr>
              <a:t>+</a:t>
            </a:r>
            <a:r>
              <a:rPr lang="en-US" sz="2000" dirty="0">
                <a:latin typeface="Times New Roman" charset="0"/>
                <a:sym typeface="Symbol" charset="0"/>
              </a:rPr>
              <a:t> </a:t>
            </a:r>
            <a:r>
              <a:rPr lang="en-US" sz="2000" dirty="0">
                <a:latin typeface="Times New Roman" charset="0"/>
              </a:rPr>
              <a:t>1</a:t>
            </a:r>
          </a:p>
          <a:p>
            <a:pPr eaLnBrk="1" hangingPunct="1"/>
            <a:r>
              <a:rPr lang="en-US" sz="2000" dirty="0">
                <a:latin typeface="Tahoma" charset="0"/>
              </a:rPr>
              <a:t>Operation </a:t>
            </a:r>
            <a:r>
              <a:rPr lang="en-US" sz="2000" dirty="0" smtClean="0">
                <a:latin typeface="Tahoma" charset="0"/>
              </a:rPr>
              <a:t>remove corresponds </a:t>
            </a:r>
            <a:r>
              <a:rPr lang="en-US" sz="2000" dirty="0">
                <a:latin typeface="Tahoma" charset="0"/>
              </a:rPr>
              <a:t>to removing at rank </a:t>
            </a:r>
            <a:r>
              <a:rPr lang="en-US" sz="2000" b="1" i="1" dirty="0">
                <a:latin typeface="Times New Roman" charset="0"/>
              </a:rPr>
              <a:t>n</a:t>
            </a:r>
          </a:p>
          <a:p>
            <a:pPr eaLnBrk="1" hangingPunct="1"/>
            <a:r>
              <a:rPr lang="en-US" sz="2000" dirty="0">
                <a:latin typeface="Tahoma" charset="0"/>
              </a:rPr>
              <a:t>Yields in-place heap-sort</a:t>
            </a:r>
          </a:p>
        </p:txBody>
      </p:sp>
      <p:sp>
        <p:nvSpPr>
          <p:cNvPr id="22533" name="Oval 5"/>
          <p:cNvSpPr>
            <a:spLocks noChangeArrowheads="1"/>
          </p:cNvSpPr>
          <p:nvPr/>
        </p:nvSpPr>
        <p:spPr bwMode="auto">
          <a:xfrm>
            <a:off x="7061200" y="1882775"/>
            <a:ext cx="376238" cy="376238"/>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2</a:t>
            </a:r>
          </a:p>
        </p:txBody>
      </p:sp>
      <p:sp>
        <p:nvSpPr>
          <p:cNvPr id="22534" name="Oval 6"/>
          <p:cNvSpPr>
            <a:spLocks noChangeArrowheads="1"/>
          </p:cNvSpPr>
          <p:nvPr/>
        </p:nvSpPr>
        <p:spPr bwMode="auto">
          <a:xfrm>
            <a:off x="8015288" y="2486025"/>
            <a:ext cx="376237" cy="376238"/>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6</a:t>
            </a:r>
          </a:p>
        </p:txBody>
      </p:sp>
      <p:sp>
        <p:nvSpPr>
          <p:cNvPr id="22535" name="Oval 7"/>
          <p:cNvSpPr>
            <a:spLocks noChangeArrowheads="1"/>
          </p:cNvSpPr>
          <p:nvPr/>
        </p:nvSpPr>
        <p:spPr bwMode="auto">
          <a:xfrm>
            <a:off x="5937250" y="2486025"/>
            <a:ext cx="376238" cy="376238"/>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5</a:t>
            </a:r>
          </a:p>
        </p:txBody>
      </p:sp>
      <p:sp>
        <p:nvSpPr>
          <p:cNvPr id="22536" name="Oval 8"/>
          <p:cNvSpPr>
            <a:spLocks noChangeArrowheads="1"/>
          </p:cNvSpPr>
          <p:nvPr/>
        </p:nvSpPr>
        <p:spPr bwMode="auto">
          <a:xfrm>
            <a:off x="6630988" y="3087688"/>
            <a:ext cx="376237" cy="376237"/>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7</a:t>
            </a:r>
          </a:p>
        </p:txBody>
      </p:sp>
      <p:cxnSp>
        <p:nvCxnSpPr>
          <p:cNvPr id="22537" name="AutoShape 13"/>
          <p:cNvCxnSpPr>
            <a:cxnSpLocks noChangeShapeType="1"/>
            <a:stCxn id="22533" idx="3"/>
            <a:endCxn id="22535" idx="7"/>
          </p:cNvCxnSpPr>
          <p:nvPr/>
        </p:nvCxnSpPr>
        <p:spPr bwMode="auto">
          <a:xfrm flipH="1">
            <a:off x="6259513" y="2214563"/>
            <a:ext cx="855662" cy="31591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2538" name="AutoShape 14"/>
          <p:cNvCxnSpPr>
            <a:cxnSpLocks noChangeShapeType="1"/>
            <a:stCxn id="22534" idx="1"/>
            <a:endCxn id="22533" idx="5"/>
          </p:cNvCxnSpPr>
          <p:nvPr/>
        </p:nvCxnSpPr>
        <p:spPr bwMode="auto">
          <a:xfrm flipH="1" flipV="1">
            <a:off x="7381875" y="2214563"/>
            <a:ext cx="688975" cy="31591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2539" name="AutoShape 19"/>
          <p:cNvCxnSpPr>
            <a:cxnSpLocks noChangeShapeType="1"/>
            <a:stCxn id="22541" idx="7"/>
            <a:endCxn id="22535" idx="3"/>
          </p:cNvCxnSpPr>
          <p:nvPr/>
        </p:nvCxnSpPr>
        <p:spPr bwMode="auto">
          <a:xfrm flipV="1">
            <a:off x="5567363" y="2816225"/>
            <a:ext cx="425450" cy="31750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2540" name="AutoShape 20"/>
          <p:cNvCxnSpPr>
            <a:cxnSpLocks noChangeShapeType="1"/>
            <a:stCxn id="22536" idx="1"/>
            <a:endCxn id="22535" idx="5"/>
          </p:cNvCxnSpPr>
          <p:nvPr/>
        </p:nvCxnSpPr>
        <p:spPr bwMode="auto">
          <a:xfrm flipH="1" flipV="1">
            <a:off x="6259513" y="2816225"/>
            <a:ext cx="427037" cy="31750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2541" name="Oval 21"/>
          <p:cNvSpPr>
            <a:spLocks noChangeArrowheads="1"/>
          </p:cNvSpPr>
          <p:nvPr/>
        </p:nvSpPr>
        <p:spPr bwMode="auto">
          <a:xfrm>
            <a:off x="5246688" y="3087688"/>
            <a:ext cx="376237" cy="376237"/>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grpSp>
        <p:nvGrpSpPr>
          <p:cNvPr id="22542" name="Group 43"/>
          <p:cNvGrpSpPr>
            <a:grpSpLocks/>
          </p:cNvGrpSpPr>
          <p:nvPr/>
        </p:nvGrpSpPr>
        <p:grpSpPr bwMode="auto">
          <a:xfrm>
            <a:off x="5829300" y="4473575"/>
            <a:ext cx="2857500" cy="941388"/>
            <a:chOff x="3600" y="2736"/>
            <a:chExt cx="1920" cy="632"/>
          </a:xfrm>
        </p:grpSpPr>
        <p:sp>
          <p:nvSpPr>
            <p:cNvPr id="22544" name="Rectangle 30"/>
            <p:cNvSpPr>
              <a:spLocks noChangeArrowheads="1"/>
            </p:cNvSpPr>
            <p:nvPr/>
          </p:nvSpPr>
          <p:spPr bwMode="auto">
            <a:xfrm>
              <a:off x="3600" y="2736"/>
              <a:ext cx="384" cy="384"/>
            </a:xfrm>
            <a:prstGeom prst="rect">
              <a:avLst/>
            </a:prstGeom>
            <a:solidFill>
              <a:schemeClr val="accent1"/>
            </a:solidFill>
            <a:ln w="28575">
              <a:solidFill>
                <a:schemeClr val="tx1"/>
              </a:solidFill>
              <a:miter lim="800000"/>
              <a:headEnd/>
              <a:tailEnd/>
            </a:ln>
          </p:spPr>
          <p:txBody>
            <a:bodyPr wrap="none" anchor="ctr"/>
            <a:lstStyle/>
            <a:p>
              <a:r>
                <a:rPr lang="en-US">
                  <a:latin typeface="Times New Roman" charset="0"/>
                </a:rPr>
                <a:t>2</a:t>
              </a:r>
            </a:p>
          </p:txBody>
        </p:sp>
        <p:sp>
          <p:nvSpPr>
            <p:cNvPr id="22545" name="Rectangle 31"/>
            <p:cNvSpPr>
              <a:spLocks noChangeArrowheads="1"/>
            </p:cNvSpPr>
            <p:nvPr/>
          </p:nvSpPr>
          <p:spPr bwMode="auto">
            <a:xfrm>
              <a:off x="3984" y="2736"/>
              <a:ext cx="384" cy="384"/>
            </a:xfrm>
            <a:prstGeom prst="rect">
              <a:avLst/>
            </a:prstGeom>
            <a:solidFill>
              <a:schemeClr val="accent1"/>
            </a:solidFill>
            <a:ln w="28575">
              <a:solidFill>
                <a:schemeClr val="tx1"/>
              </a:solidFill>
              <a:miter lim="800000"/>
              <a:headEnd/>
              <a:tailEnd/>
            </a:ln>
          </p:spPr>
          <p:txBody>
            <a:bodyPr wrap="none" anchor="ctr"/>
            <a:lstStyle/>
            <a:p>
              <a:r>
                <a:rPr lang="en-US">
                  <a:latin typeface="Times New Roman" charset="0"/>
                </a:rPr>
                <a:t>5</a:t>
              </a:r>
            </a:p>
          </p:txBody>
        </p:sp>
        <p:sp>
          <p:nvSpPr>
            <p:cNvPr id="22546" name="Rectangle 32"/>
            <p:cNvSpPr>
              <a:spLocks noChangeArrowheads="1"/>
            </p:cNvSpPr>
            <p:nvPr/>
          </p:nvSpPr>
          <p:spPr bwMode="auto">
            <a:xfrm>
              <a:off x="4368" y="2736"/>
              <a:ext cx="384" cy="384"/>
            </a:xfrm>
            <a:prstGeom prst="rect">
              <a:avLst/>
            </a:prstGeom>
            <a:solidFill>
              <a:schemeClr val="accent1"/>
            </a:solidFill>
            <a:ln w="28575">
              <a:solidFill>
                <a:schemeClr val="tx1"/>
              </a:solidFill>
              <a:miter lim="800000"/>
              <a:headEnd/>
              <a:tailEnd/>
            </a:ln>
          </p:spPr>
          <p:txBody>
            <a:bodyPr wrap="none" anchor="ctr"/>
            <a:lstStyle/>
            <a:p>
              <a:r>
                <a:rPr lang="en-US">
                  <a:latin typeface="Times New Roman" charset="0"/>
                </a:rPr>
                <a:t>6</a:t>
              </a:r>
            </a:p>
          </p:txBody>
        </p:sp>
        <p:sp>
          <p:nvSpPr>
            <p:cNvPr id="22547" name="Rectangle 33"/>
            <p:cNvSpPr>
              <a:spLocks noChangeArrowheads="1"/>
            </p:cNvSpPr>
            <p:nvPr/>
          </p:nvSpPr>
          <p:spPr bwMode="auto">
            <a:xfrm>
              <a:off x="4752" y="2736"/>
              <a:ext cx="384" cy="384"/>
            </a:xfrm>
            <a:prstGeom prst="rect">
              <a:avLst/>
            </a:prstGeom>
            <a:solidFill>
              <a:schemeClr val="accent1"/>
            </a:solidFill>
            <a:ln w="28575">
              <a:solidFill>
                <a:schemeClr val="tx1"/>
              </a:solidFill>
              <a:miter lim="800000"/>
              <a:headEnd/>
              <a:tailEnd/>
            </a:ln>
          </p:spPr>
          <p:txBody>
            <a:bodyPr wrap="none" anchor="ctr"/>
            <a:lstStyle/>
            <a:p>
              <a:r>
                <a:rPr lang="en-US">
                  <a:latin typeface="Times New Roman" charset="0"/>
                </a:rPr>
                <a:t>9</a:t>
              </a:r>
            </a:p>
          </p:txBody>
        </p:sp>
        <p:sp>
          <p:nvSpPr>
            <p:cNvPr id="22548" name="Rectangle 34"/>
            <p:cNvSpPr>
              <a:spLocks noChangeArrowheads="1"/>
            </p:cNvSpPr>
            <p:nvPr/>
          </p:nvSpPr>
          <p:spPr bwMode="auto">
            <a:xfrm>
              <a:off x="5136" y="2736"/>
              <a:ext cx="384" cy="384"/>
            </a:xfrm>
            <a:prstGeom prst="rect">
              <a:avLst/>
            </a:prstGeom>
            <a:solidFill>
              <a:schemeClr val="accent1"/>
            </a:solidFill>
            <a:ln w="28575">
              <a:solidFill>
                <a:schemeClr val="tx1"/>
              </a:solidFill>
              <a:miter lim="800000"/>
              <a:headEnd/>
              <a:tailEnd/>
            </a:ln>
          </p:spPr>
          <p:txBody>
            <a:bodyPr wrap="none" anchor="ctr"/>
            <a:lstStyle/>
            <a:p>
              <a:r>
                <a:rPr lang="en-US">
                  <a:latin typeface="Times New Roman" charset="0"/>
                </a:rPr>
                <a:t>7</a:t>
              </a:r>
            </a:p>
          </p:txBody>
        </p:sp>
        <p:sp>
          <p:nvSpPr>
            <p:cNvPr id="22549" name="Rectangle 37"/>
            <p:cNvSpPr>
              <a:spLocks noChangeArrowheads="1"/>
            </p:cNvSpPr>
            <p:nvPr/>
          </p:nvSpPr>
          <p:spPr bwMode="auto">
            <a:xfrm>
              <a:off x="3696" y="3120"/>
              <a:ext cx="185" cy="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lIns="0" tIns="0" rIns="0" bIns="0">
              <a:spAutoFit/>
            </a:bodyPr>
            <a:lstStyle/>
            <a:p>
              <a:r>
                <a:rPr lang="en-US">
                  <a:latin typeface="Times New Roman" charset="0"/>
                </a:rPr>
                <a:t>0</a:t>
              </a:r>
              <a:endParaRPr lang="en-US"/>
            </a:p>
          </p:txBody>
        </p:sp>
        <p:sp>
          <p:nvSpPr>
            <p:cNvPr id="22550" name="Rectangle 38"/>
            <p:cNvSpPr>
              <a:spLocks noChangeArrowheads="1"/>
            </p:cNvSpPr>
            <p:nvPr/>
          </p:nvSpPr>
          <p:spPr bwMode="auto">
            <a:xfrm>
              <a:off x="4080" y="3120"/>
              <a:ext cx="185" cy="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lIns="0" tIns="0" rIns="0" bIns="0">
              <a:spAutoFit/>
            </a:bodyPr>
            <a:lstStyle/>
            <a:p>
              <a:r>
                <a:rPr lang="en-US">
                  <a:latin typeface="Times New Roman" charset="0"/>
                </a:rPr>
                <a:t>1</a:t>
              </a:r>
              <a:endParaRPr lang="en-US"/>
            </a:p>
          </p:txBody>
        </p:sp>
        <p:sp>
          <p:nvSpPr>
            <p:cNvPr id="22551" name="Rectangle 39"/>
            <p:cNvSpPr>
              <a:spLocks noChangeArrowheads="1"/>
            </p:cNvSpPr>
            <p:nvPr/>
          </p:nvSpPr>
          <p:spPr bwMode="auto">
            <a:xfrm>
              <a:off x="4464" y="3120"/>
              <a:ext cx="185" cy="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lIns="0" tIns="0" rIns="0" bIns="0">
              <a:spAutoFit/>
            </a:bodyPr>
            <a:lstStyle/>
            <a:p>
              <a:r>
                <a:rPr lang="en-US">
                  <a:latin typeface="Times New Roman" charset="0"/>
                </a:rPr>
                <a:t>2</a:t>
              </a:r>
              <a:endParaRPr lang="en-US"/>
            </a:p>
          </p:txBody>
        </p:sp>
        <p:sp>
          <p:nvSpPr>
            <p:cNvPr id="22552" name="Rectangle 40"/>
            <p:cNvSpPr>
              <a:spLocks noChangeArrowheads="1"/>
            </p:cNvSpPr>
            <p:nvPr/>
          </p:nvSpPr>
          <p:spPr bwMode="auto">
            <a:xfrm>
              <a:off x="4848" y="3120"/>
              <a:ext cx="185" cy="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lIns="0" tIns="0" rIns="0" bIns="0">
              <a:spAutoFit/>
            </a:bodyPr>
            <a:lstStyle/>
            <a:p>
              <a:r>
                <a:rPr lang="en-US">
                  <a:latin typeface="Times New Roman" charset="0"/>
                </a:rPr>
                <a:t>3</a:t>
              </a:r>
              <a:endParaRPr lang="en-US"/>
            </a:p>
          </p:txBody>
        </p:sp>
        <p:sp>
          <p:nvSpPr>
            <p:cNvPr id="22553" name="Rectangle 41"/>
            <p:cNvSpPr>
              <a:spLocks noChangeArrowheads="1"/>
            </p:cNvSpPr>
            <p:nvPr/>
          </p:nvSpPr>
          <p:spPr bwMode="auto">
            <a:xfrm>
              <a:off x="5232" y="3120"/>
              <a:ext cx="185" cy="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lIns="0" tIns="0" rIns="0" bIns="0">
              <a:spAutoFit/>
            </a:bodyPr>
            <a:lstStyle/>
            <a:p>
              <a:r>
                <a:rPr lang="en-US">
                  <a:latin typeface="Times New Roman" charset="0"/>
                </a:rPr>
                <a:t>4</a:t>
              </a:r>
              <a:endParaRPr lang="en-US"/>
            </a:p>
          </p:txBody>
        </p:sp>
      </p:grpSp>
      <p:sp>
        <p:nvSpPr>
          <p:cNvPr id="22543" name="Date Placeholder 27"/>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extLst>
      <p:ext uri="{BB962C8B-B14F-4D97-AF65-F5344CB8AC3E}">
        <p14:creationId xmlns:p14="http://schemas.microsoft.com/office/powerpoint/2010/main" val="1874457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20000"/>
            <a:lumOff val="80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3BD83C0-6B4D-2E43-8022-F32FF09DE2DC}"/>
              </a:ext>
            </a:extLst>
          </p:cNvPr>
          <p:cNvSpPr>
            <a:spLocks noGrp="1"/>
          </p:cNvSpPr>
          <p:nvPr>
            <p:ph type="ctrTitle"/>
          </p:nvPr>
        </p:nvSpPr>
        <p:spPr/>
        <p:txBody>
          <a:bodyPr/>
          <a:lstStyle/>
          <a:p>
            <a:r>
              <a:rPr lang="en-US" dirty="0"/>
              <a:t>The Heap Data Structure</a:t>
            </a:r>
          </a:p>
        </p:txBody>
      </p:sp>
      <p:sp>
        <p:nvSpPr>
          <p:cNvPr id="9" name="Subtitle 8">
            <a:extLst>
              <a:ext uri="{FF2B5EF4-FFF2-40B4-BE49-F238E27FC236}">
                <a16:creationId xmlns:a16="http://schemas.microsoft.com/office/drawing/2014/main" id="{B0284862-EB16-F34C-B5BA-E72D2E7DBD7F}"/>
              </a:ext>
            </a:extLst>
          </p:cNvPr>
          <p:cNvSpPr>
            <a:spLocks noGrp="1"/>
          </p:cNvSpPr>
          <p:nvPr>
            <p:ph type="subTitle" idx="1"/>
          </p:nvPr>
        </p:nvSpPr>
        <p:spPr/>
        <p:txBody>
          <a:bodyPr/>
          <a:lstStyle/>
          <a:p>
            <a:r>
              <a:rPr lang="en-US" dirty="0"/>
              <a:t>9.3.1</a:t>
            </a:r>
          </a:p>
        </p:txBody>
      </p:sp>
      <p:sp>
        <p:nvSpPr>
          <p:cNvPr id="5" name="Date Placeholder 4">
            <a:extLst>
              <a:ext uri="{FF2B5EF4-FFF2-40B4-BE49-F238E27FC236}">
                <a16:creationId xmlns:a16="http://schemas.microsoft.com/office/drawing/2014/main" id="{F7B05741-6DE0-944E-B002-060C58BB896A}"/>
              </a:ext>
            </a:extLst>
          </p:cNvPr>
          <p:cNvSpPr>
            <a:spLocks noGrp="1"/>
          </p:cNvSpPr>
          <p:nvPr>
            <p:ph type="dt" sz="half" idx="10"/>
          </p:nvPr>
        </p:nvSpPr>
        <p:spPr/>
        <p:txBody>
          <a:bodyPr/>
          <a:lstStyle/>
          <a:p>
            <a:r>
              <a:rPr lang="en-US"/>
              <a:t>© 2014 Goodrich, Tamassia, Goldwasser</a:t>
            </a:r>
          </a:p>
        </p:txBody>
      </p:sp>
      <p:sp>
        <p:nvSpPr>
          <p:cNvPr id="7" name="Slide Number Placeholder 6">
            <a:extLst>
              <a:ext uri="{FF2B5EF4-FFF2-40B4-BE49-F238E27FC236}">
                <a16:creationId xmlns:a16="http://schemas.microsoft.com/office/drawing/2014/main" id="{AD62DE42-2077-0C40-8AFB-CC0921D09493}"/>
              </a:ext>
            </a:extLst>
          </p:cNvPr>
          <p:cNvSpPr>
            <a:spLocks noGrp="1"/>
          </p:cNvSpPr>
          <p:nvPr>
            <p:ph type="sldNum" sz="quarter" idx="11"/>
          </p:nvPr>
        </p:nvSpPr>
        <p:spPr/>
        <p:txBody>
          <a:bodyPr/>
          <a:lstStyle/>
          <a:p>
            <a:fld id="{303DB1A6-166F-6F4B-AA8F-E566CC24FADA}" type="slidenum">
              <a:rPr lang="en-US" smtClean="0"/>
              <a:pPr/>
              <a:t>2</a:t>
            </a:fld>
            <a:endParaRPr lang="en-US"/>
          </a:p>
        </p:txBody>
      </p:sp>
      <p:sp>
        <p:nvSpPr>
          <p:cNvPr id="6" name="Footer Placeholder 5">
            <a:extLst>
              <a:ext uri="{FF2B5EF4-FFF2-40B4-BE49-F238E27FC236}">
                <a16:creationId xmlns:a16="http://schemas.microsoft.com/office/drawing/2014/main" id="{66A7B1A2-E60C-BE43-9E58-5892D5D5ED60}"/>
              </a:ext>
            </a:extLst>
          </p:cNvPr>
          <p:cNvSpPr>
            <a:spLocks noGrp="1"/>
          </p:cNvSpPr>
          <p:nvPr>
            <p:ph type="ftr" sz="quarter" idx="12"/>
          </p:nvPr>
        </p:nvSpPr>
        <p:spPr/>
        <p:txBody>
          <a:bodyPr/>
          <a:lstStyle/>
          <a:p>
            <a:pPr>
              <a:defRPr/>
            </a:pPr>
            <a:r>
              <a:rPr lang="en-US"/>
              <a:t>Heaps</a:t>
            </a:r>
          </a:p>
        </p:txBody>
      </p:sp>
    </p:spTree>
    <p:extLst>
      <p:ext uri="{BB962C8B-B14F-4D97-AF65-F5344CB8AC3E}">
        <p14:creationId xmlns:p14="http://schemas.microsoft.com/office/powerpoint/2010/main" val="3140188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D6B5750-F0AE-2F4E-B5E6-724361DABD40}"/>
              </a:ext>
            </a:extLst>
          </p:cNvPr>
          <p:cNvSpPr>
            <a:spLocks noGrp="1"/>
          </p:cNvSpPr>
          <p:nvPr>
            <p:ph type="ctrTitle"/>
          </p:nvPr>
        </p:nvSpPr>
        <p:spPr/>
        <p:txBody>
          <a:bodyPr/>
          <a:lstStyle/>
          <a:p>
            <a:r>
              <a:rPr lang="en-US" sz="4000" dirty="0"/>
              <a:t>Analysis of a Heap-Based Priority Queue</a:t>
            </a:r>
          </a:p>
        </p:txBody>
      </p:sp>
      <p:sp>
        <p:nvSpPr>
          <p:cNvPr id="8" name="Subtitle 7">
            <a:extLst>
              <a:ext uri="{FF2B5EF4-FFF2-40B4-BE49-F238E27FC236}">
                <a16:creationId xmlns:a16="http://schemas.microsoft.com/office/drawing/2014/main" id="{DFE545AA-A64E-8046-9B83-A300D586ABD6}"/>
              </a:ext>
            </a:extLst>
          </p:cNvPr>
          <p:cNvSpPr>
            <a:spLocks noGrp="1"/>
          </p:cNvSpPr>
          <p:nvPr>
            <p:ph type="subTitle" idx="1"/>
          </p:nvPr>
        </p:nvSpPr>
        <p:spPr/>
        <p:txBody>
          <a:bodyPr/>
          <a:lstStyle/>
          <a:p>
            <a:r>
              <a:rPr lang="en-US" dirty="0"/>
              <a:t>9.3.3</a:t>
            </a:r>
          </a:p>
        </p:txBody>
      </p:sp>
      <p:sp>
        <p:nvSpPr>
          <p:cNvPr id="4" name="Date Placeholder 3">
            <a:extLst>
              <a:ext uri="{FF2B5EF4-FFF2-40B4-BE49-F238E27FC236}">
                <a16:creationId xmlns:a16="http://schemas.microsoft.com/office/drawing/2014/main" id="{29CF7386-87CA-ED42-B1C3-DD9D4B6A3300}"/>
              </a:ext>
            </a:extLst>
          </p:cNvPr>
          <p:cNvSpPr>
            <a:spLocks noGrp="1"/>
          </p:cNvSpPr>
          <p:nvPr>
            <p:ph type="dt" sz="half" idx="10"/>
          </p:nvPr>
        </p:nvSpPr>
        <p:spPr/>
        <p:txBody>
          <a:bodyPr/>
          <a:lstStyle/>
          <a:p>
            <a:r>
              <a:rPr lang="en-US"/>
              <a:t>© 2014 Goodrich, Tamassia, Goldwasser</a:t>
            </a:r>
          </a:p>
        </p:txBody>
      </p:sp>
      <p:sp>
        <p:nvSpPr>
          <p:cNvPr id="5" name="Slide Number Placeholder 4">
            <a:extLst>
              <a:ext uri="{FF2B5EF4-FFF2-40B4-BE49-F238E27FC236}">
                <a16:creationId xmlns:a16="http://schemas.microsoft.com/office/drawing/2014/main" id="{2BA719D7-A362-3D41-AD02-40F2EF75117E}"/>
              </a:ext>
            </a:extLst>
          </p:cNvPr>
          <p:cNvSpPr>
            <a:spLocks noGrp="1"/>
          </p:cNvSpPr>
          <p:nvPr>
            <p:ph type="sldNum" sz="quarter" idx="11"/>
          </p:nvPr>
        </p:nvSpPr>
        <p:spPr/>
        <p:txBody>
          <a:bodyPr/>
          <a:lstStyle/>
          <a:p>
            <a:fld id="{5B890224-C51A-4D48-BA5F-B77A11428EF3}" type="slidenum">
              <a:rPr lang="en-US" smtClean="0"/>
              <a:pPr/>
              <a:t>20</a:t>
            </a:fld>
            <a:endParaRPr lang="en-US"/>
          </a:p>
        </p:txBody>
      </p:sp>
      <p:sp>
        <p:nvSpPr>
          <p:cNvPr id="6" name="Footer Placeholder 5">
            <a:extLst>
              <a:ext uri="{FF2B5EF4-FFF2-40B4-BE49-F238E27FC236}">
                <a16:creationId xmlns:a16="http://schemas.microsoft.com/office/drawing/2014/main" id="{EC18E2A5-A669-2346-942A-961D951E84EA}"/>
              </a:ext>
            </a:extLst>
          </p:cNvPr>
          <p:cNvSpPr>
            <a:spLocks noGrp="1"/>
          </p:cNvSpPr>
          <p:nvPr>
            <p:ph type="ftr" sz="quarter" idx="12"/>
          </p:nvPr>
        </p:nvSpPr>
        <p:spPr/>
        <p:txBody>
          <a:bodyPr/>
          <a:lstStyle/>
          <a:p>
            <a:pPr>
              <a:defRPr/>
            </a:pPr>
            <a:r>
              <a:rPr lang="en-US"/>
              <a:t>Priority Queues</a:t>
            </a:r>
          </a:p>
        </p:txBody>
      </p:sp>
    </p:spTree>
    <p:extLst>
      <p:ext uri="{BB962C8B-B14F-4D97-AF65-F5344CB8AC3E}">
        <p14:creationId xmlns:p14="http://schemas.microsoft.com/office/powerpoint/2010/main" val="469849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3AF95-1F9D-F74D-AD88-3695CC597C18}"/>
              </a:ext>
            </a:extLst>
          </p:cNvPr>
          <p:cNvSpPr>
            <a:spLocks noGrp="1"/>
          </p:cNvSpPr>
          <p:nvPr>
            <p:ph type="title"/>
          </p:nvPr>
        </p:nvSpPr>
        <p:spPr/>
        <p:txBody>
          <a:bodyPr/>
          <a:lstStyle/>
          <a:p>
            <a:r>
              <a:rPr lang="en-US" dirty="0"/>
              <a:t>Analysis of a Heap-Based Priority Queue</a:t>
            </a:r>
          </a:p>
        </p:txBody>
      </p:sp>
      <p:graphicFrame>
        <p:nvGraphicFramePr>
          <p:cNvPr id="8" name="Content Placeholder 7">
            <a:extLst>
              <a:ext uri="{FF2B5EF4-FFF2-40B4-BE49-F238E27FC236}">
                <a16:creationId xmlns:a16="http://schemas.microsoft.com/office/drawing/2014/main" id="{9423979A-1E61-0440-BE75-F40BF09148FA}"/>
              </a:ext>
            </a:extLst>
          </p:cNvPr>
          <p:cNvGraphicFramePr>
            <a:graphicFrameLocks noGrp="1"/>
          </p:cNvGraphicFramePr>
          <p:nvPr>
            <p:ph idx="1"/>
            <p:extLst>
              <p:ext uri="{D42A27DB-BD31-4B8C-83A1-F6EECF244321}">
                <p14:modId xmlns:p14="http://schemas.microsoft.com/office/powerpoint/2010/main" val="4004814986"/>
              </p:ext>
            </p:extLst>
          </p:nvPr>
        </p:nvGraphicFramePr>
        <p:xfrm>
          <a:off x="723900" y="1905000"/>
          <a:ext cx="7772400" cy="1854200"/>
        </p:xfrm>
        <a:graphic>
          <a:graphicData uri="http://schemas.openxmlformats.org/drawingml/2006/table">
            <a:tbl>
              <a:tblPr firstRow="1" bandRow="1">
                <a:tableStyleId>{073A0DAA-6AF3-43AB-8588-CEC1D06C72B9}</a:tableStyleId>
              </a:tblPr>
              <a:tblGrid>
                <a:gridCol w="3886200">
                  <a:extLst>
                    <a:ext uri="{9D8B030D-6E8A-4147-A177-3AD203B41FA5}">
                      <a16:colId xmlns:a16="http://schemas.microsoft.com/office/drawing/2014/main" val="150790540"/>
                    </a:ext>
                  </a:extLst>
                </a:gridCol>
                <a:gridCol w="3886200">
                  <a:extLst>
                    <a:ext uri="{9D8B030D-6E8A-4147-A177-3AD203B41FA5}">
                      <a16:colId xmlns:a16="http://schemas.microsoft.com/office/drawing/2014/main" val="1381075173"/>
                    </a:ext>
                  </a:extLst>
                </a:gridCol>
              </a:tblGrid>
              <a:tr h="370840">
                <a:tc>
                  <a:txBody>
                    <a:bodyPr/>
                    <a:lstStyle/>
                    <a:p>
                      <a:pPr algn="r"/>
                      <a:r>
                        <a:rPr lang="en-US" dirty="0"/>
                        <a:t>Method</a:t>
                      </a:r>
                      <a:endParaRPr lang="en-US" dirty="0">
                        <a:solidFill>
                          <a:sysClr val="windowText" lastClr="000000"/>
                        </a:solidFill>
                      </a:endParaRPr>
                    </a:p>
                  </a:txBody>
                  <a:tcPr/>
                </a:tc>
                <a:tc>
                  <a:txBody>
                    <a:bodyPr/>
                    <a:lstStyle/>
                    <a:p>
                      <a:r>
                        <a:rPr lang="en-US" dirty="0"/>
                        <a:t>Running Time </a:t>
                      </a:r>
                    </a:p>
                  </a:txBody>
                  <a:tcPr/>
                </a:tc>
                <a:extLst>
                  <a:ext uri="{0D108BD9-81ED-4DB2-BD59-A6C34878D82A}">
                    <a16:rowId xmlns:a16="http://schemas.microsoft.com/office/drawing/2014/main" val="2770301146"/>
                  </a:ext>
                </a:extLst>
              </a:tr>
              <a:tr h="370840">
                <a:tc>
                  <a:txBody>
                    <a:bodyPr/>
                    <a:lstStyle/>
                    <a:p>
                      <a:pPr algn="r"/>
                      <a:r>
                        <a:rPr lang="en-US" dirty="0"/>
                        <a:t>size, </a:t>
                      </a:r>
                      <a:r>
                        <a:rPr lang="en-US" dirty="0" err="1"/>
                        <a:t>isEmpty</a:t>
                      </a:r>
                      <a:endParaRPr lang="en-US" dirty="0"/>
                    </a:p>
                  </a:txBody>
                  <a:tcPr/>
                </a:tc>
                <a:tc>
                  <a:txBody>
                    <a:bodyPr/>
                    <a:lstStyle/>
                    <a:p>
                      <a:r>
                        <a:rPr lang="en-US" dirty="0"/>
                        <a:t>O(1) </a:t>
                      </a:r>
                      <a:endParaRPr lang="en-US" i="1" dirty="0"/>
                    </a:p>
                  </a:txBody>
                  <a:tcPr/>
                </a:tc>
                <a:extLst>
                  <a:ext uri="{0D108BD9-81ED-4DB2-BD59-A6C34878D82A}">
                    <a16:rowId xmlns:a16="http://schemas.microsoft.com/office/drawing/2014/main" val="3372284040"/>
                  </a:ext>
                </a:extLst>
              </a:tr>
              <a:tr h="370840">
                <a:tc>
                  <a:txBody>
                    <a:bodyPr/>
                    <a:lstStyle/>
                    <a:p>
                      <a:pPr algn="r"/>
                      <a:r>
                        <a:rPr lang="en-US" dirty="0"/>
                        <a:t>insert</a:t>
                      </a:r>
                    </a:p>
                  </a:txBody>
                  <a:tcPr/>
                </a:tc>
                <a:tc>
                  <a:txBody>
                    <a:bodyPr/>
                    <a:lstStyle/>
                    <a:p>
                      <a:r>
                        <a:rPr lang="en-US" dirty="0"/>
                        <a:t>O(log n)*</a:t>
                      </a:r>
                      <a:endParaRPr lang="en-US" i="1" dirty="0"/>
                    </a:p>
                  </a:txBody>
                  <a:tcPr/>
                </a:tc>
                <a:extLst>
                  <a:ext uri="{0D108BD9-81ED-4DB2-BD59-A6C34878D82A}">
                    <a16:rowId xmlns:a16="http://schemas.microsoft.com/office/drawing/2014/main" val="3009502425"/>
                  </a:ext>
                </a:extLst>
              </a:tr>
              <a:tr h="370840">
                <a:tc>
                  <a:txBody>
                    <a:bodyPr/>
                    <a:lstStyle/>
                    <a:p>
                      <a:pPr algn="r"/>
                      <a:r>
                        <a:rPr lang="en-US" dirty="0" smtClean="0"/>
                        <a:t>remove </a:t>
                      </a:r>
                      <a:endParaRPr lang="en-US" dirty="0"/>
                    </a:p>
                  </a:txBody>
                  <a:tcPr/>
                </a:tc>
                <a:tc>
                  <a:txBody>
                    <a:bodyPr/>
                    <a:lstStyle/>
                    <a:p>
                      <a:r>
                        <a:rPr lang="en-US" dirty="0"/>
                        <a:t>O(log n)*</a:t>
                      </a:r>
                      <a:endParaRPr lang="en-US" i="1" dirty="0"/>
                    </a:p>
                  </a:txBody>
                  <a:tcPr/>
                </a:tc>
                <a:extLst>
                  <a:ext uri="{0D108BD9-81ED-4DB2-BD59-A6C34878D82A}">
                    <a16:rowId xmlns:a16="http://schemas.microsoft.com/office/drawing/2014/main" val="2076179176"/>
                  </a:ext>
                </a:extLst>
              </a:tr>
              <a:tr h="370840">
                <a:tc>
                  <a:txBody>
                    <a:bodyPr/>
                    <a:lstStyle/>
                    <a:p>
                      <a:pPr algn="r"/>
                      <a:endParaRPr lang="en-US" dirty="0"/>
                    </a:p>
                  </a:txBody>
                  <a:tcPr/>
                </a:tc>
                <a:tc>
                  <a:txBody>
                    <a:bodyPr/>
                    <a:lstStyle/>
                    <a:p>
                      <a:endParaRPr lang="en-US" dirty="0"/>
                    </a:p>
                  </a:txBody>
                  <a:tcPr/>
                </a:tc>
                <a:extLst>
                  <a:ext uri="{0D108BD9-81ED-4DB2-BD59-A6C34878D82A}">
                    <a16:rowId xmlns:a16="http://schemas.microsoft.com/office/drawing/2014/main" val="131402889"/>
                  </a:ext>
                </a:extLst>
              </a:tr>
            </a:tbl>
          </a:graphicData>
        </a:graphic>
      </p:graphicFrame>
      <p:sp>
        <p:nvSpPr>
          <p:cNvPr id="4" name="Date Placeholder 3">
            <a:extLst>
              <a:ext uri="{FF2B5EF4-FFF2-40B4-BE49-F238E27FC236}">
                <a16:creationId xmlns:a16="http://schemas.microsoft.com/office/drawing/2014/main" id="{5EB0E456-3C3E-6A4B-8293-CE0128C893A4}"/>
              </a:ext>
            </a:extLst>
          </p:cNvPr>
          <p:cNvSpPr>
            <a:spLocks noGrp="1"/>
          </p:cNvSpPr>
          <p:nvPr>
            <p:ph type="dt" sz="half" idx="10"/>
          </p:nvPr>
        </p:nvSpPr>
        <p:spPr/>
        <p:txBody>
          <a:bodyPr/>
          <a:lstStyle/>
          <a:p>
            <a:r>
              <a:rPr lang="en-US"/>
              <a:t>© 2014 Goodrich, Tamassia, Goldwasser</a:t>
            </a:r>
          </a:p>
        </p:txBody>
      </p:sp>
      <p:sp>
        <p:nvSpPr>
          <p:cNvPr id="5" name="Footer Placeholder 4">
            <a:extLst>
              <a:ext uri="{FF2B5EF4-FFF2-40B4-BE49-F238E27FC236}">
                <a16:creationId xmlns:a16="http://schemas.microsoft.com/office/drawing/2014/main" id="{17D137C8-0075-EA4C-BFCE-0943D9CBDA35}"/>
              </a:ext>
            </a:extLst>
          </p:cNvPr>
          <p:cNvSpPr>
            <a:spLocks noGrp="1"/>
          </p:cNvSpPr>
          <p:nvPr>
            <p:ph type="ftr" sz="quarter" idx="11"/>
          </p:nvPr>
        </p:nvSpPr>
        <p:spPr/>
        <p:txBody>
          <a:bodyPr/>
          <a:lstStyle/>
          <a:p>
            <a:pPr>
              <a:defRPr/>
            </a:pPr>
            <a:r>
              <a:rPr lang="en-US"/>
              <a:t>Heaps</a:t>
            </a:r>
          </a:p>
        </p:txBody>
      </p:sp>
      <p:sp>
        <p:nvSpPr>
          <p:cNvPr id="6" name="Slide Number Placeholder 5">
            <a:extLst>
              <a:ext uri="{FF2B5EF4-FFF2-40B4-BE49-F238E27FC236}">
                <a16:creationId xmlns:a16="http://schemas.microsoft.com/office/drawing/2014/main" id="{E5D1BA2D-D216-564D-A019-88A17B0827DC}"/>
              </a:ext>
            </a:extLst>
          </p:cNvPr>
          <p:cNvSpPr>
            <a:spLocks noGrp="1"/>
          </p:cNvSpPr>
          <p:nvPr>
            <p:ph type="sldNum" sz="quarter" idx="12"/>
          </p:nvPr>
        </p:nvSpPr>
        <p:spPr/>
        <p:txBody>
          <a:bodyPr/>
          <a:lstStyle/>
          <a:p>
            <a:fld id="{652DFAA5-40DE-F04E-B4D0-4E1214B18BD6}" type="slidenum">
              <a:rPr lang="en-US" smtClean="0"/>
              <a:pPr/>
              <a:t>21</a:t>
            </a:fld>
            <a:endParaRPr lang="en-US"/>
          </a:p>
        </p:txBody>
      </p:sp>
    </p:spTree>
    <p:extLst>
      <p:ext uri="{BB962C8B-B14F-4D97-AF65-F5344CB8AC3E}">
        <p14:creationId xmlns:p14="http://schemas.microsoft.com/office/powerpoint/2010/main" val="1602343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9219"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2D5ACB5E-E23F-BD4F-B829-1DC73F61A1DF}" type="slidenum">
              <a:rPr lang="en-US" sz="1400"/>
              <a:pPr eaLnBrk="1" hangingPunct="1"/>
              <a:t>3</a:t>
            </a:fld>
            <a:endParaRPr lang="en-US" sz="1400"/>
          </a:p>
        </p:txBody>
      </p:sp>
      <p:sp>
        <p:nvSpPr>
          <p:cNvPr id="9220" name="Rectangle 2"/>
          <p:cNvSpPr>
            <a:spLocks noGrp="1" noChangeArrowheads="1"/>
          </p:cNvSpPr>
          <p:nvPr>
            <p:ph type="title"/>
          </p:nvPr>
        </p:nvSpPr>
        <p:spPr/>
        <p:txBody>
          <a:bodyPr/>
          <a:lstStyle/>
          <a:p>
            <a:pPr eaLnBrk="1" hangingPunct="1"/>
            <a:r>
              <a:rPr lang="en-US" sz="3600">
                <a:latin typeface="Tahoma" charset="0"/>
              </a:rPr>
              <a:t>Recall Priority Queue ADT</a:t>
            </a:r>
          </a:p>
        </p:txBody>
      </p:sp>
      <p:sp>
        <p:nvSpPr>
          <p:cNvPr id="9221" name="Rectangle 3" descr="Rectangle: Click to edit Master text styles&#10;Second level&#10;Third level&#10;Fourth level&#10;Fifth level"/>
          <p:cNvSpPr>
            <a:spLocks noGrp="1" noChangeArrowheads="1"/>
          </p:cNvSpPr>
          <p:nvPr>
            <p:ph type="body" sz="half" idx="1"/>
          </p:nvPr>
        </p:nvSpPr>
        <p:spPr/>
        <p:txBody>
          <a:bodyPr/>
          <a:lstStyle/>
          <a:p>
            <a:pPr eaLnBrk="1" hangingPunct="1"/>
            <a:r>
              <a:rPr lang="en-US" sz="2000" dirty="0">
                <a:latin typeface="Tahoma" charset="0"/>
              </a:rPr>
              <a:t>A priority queue stores a collection of entries</a:t>
            </a:r>
          </a:p>
          <a:p>
            <a:pPr eaLnBrk="1" hangingPunct="1"/>
            <a:r>
              <a:rPr lang="en-US" sz="2000" dirty="0" smtClean="0">
                <a:latin typeface="Tahoma" charset="0"/>
              </a:rPr>
              <a:t>Main </a:t>
            </a:r>
            <a:r>
              <a:rPr lang="en-US" sz="2000" dirty="0">
                <a:latin typeface="Tahoma" charset="0"/>
              </a:rPr>
              <a:t>methods of the Priority Queue ADT</a:t>
            </a:r>
          </a:p>
          <a:p>
            <a:pPr lvl="1" eaLnBrk="1" hangingPunct="1"/>
            <a:r>
              <a:rPr lang="en-US" sz="1800" dirty="0">
                <a:solidFill>
                  <a:schemeClr val="tx2"/>
                </a:solidFill>
                <a:latin typeface="Tahoma" charset="0"/>
              </a:rPr>
              <a:t>a</a:t>
            </a:r>
            <a:r>
              <a:rPr lang="en-US" sz="1800" dirty="0" smtClean="0">
                <a:solidFill>
                  <a:schemeClr val="tx2"/>
                </a:solidFill>
                <a:latin typeface="Tahoma" charset="0"/>
              </a:rPr>
              <a:t>dd</a:t>
            </a:r>
          </a:p>
          <a:p>
            <a:pPr lvl="1" eaLnBrk="1" hangingPunct="1"/>
            <a:r>
              <a:rPr lang="en-US" sz="1800" dirty="0">
                <a:solidFill>
                  <a:schemeClr val="tx2"/>
                </a:solidFill>
                <a:latin typeface="Tahoma" charset="0"/>
              </a:rPr>
              <a:t>r</a:t>
            </a:r>
            <a:r>
              <a:rPr lang="en-US" sz="1800" dirty="0" smtClean="0">
                <a:solidFill>
                  <a:schemeClr val="tx2"/>
                </a:solidFill>
                <a:latin typeface="Tahoma" charset="0"/>
              </a:rPr>
              <a:t>emove</a:t>
            </a:r>
          </a:p>
          <a:p>
            <a:pPr lvl="1" eaLnBrk="1" hangingPunct="1"/>
            <a:r>
              <a:rPr lang="en-US" sz="1800" dirty="0">
                <a:solidFill>
                  <a:schemeClr val="tx2"/>
                </a:solidFill>
                <a:latin typeface="Tahoma" charset="0"/>
              </a:rPr>
              <a:t>p</a:t>
            </a:r>
            <a:r>
              <a:rPr lang="en-US" sz="1800" dirty="0" smtClean="0">
                <a:solidFill>
                  <a:schemeClr val="tx2"/>
                </a:solidFill>
                <a:latin typeface="Tahoma" charset="0"/>
              </a:rPr>
              <a:t>eek</a:t>
            </a:r>
          </a:p>
          <a:p>
            <a:pPr lvl="1" eaLnBrk="1" hangingPunct="1"/>
            <a:r>
              <a:rPr lang="en-US" sz="1800" dirty="0" smtClean="0">
                <a:solidFill>
                  <a:schemeClr val="tx2"/>
                </a:solidFill>
                <a:latin typeface="Tahoma" charset="0"/>
              </a:rPr>
              <a:t>size</a:t>
            </a:r>
            <a:endParaRPr lang="en-US" dirty="0">
              <a:latin typeface="Tahoma" charset="0"/>
            </a:endParaRPr>
          </a:p>
        </p:txBody>
      </p:sp>
      <p:sp>
        <p:nvSpPr>
          <p:cNvPr id="9222" name="Rectangle 4" descr="Rectangle: Click to edit Master text styles&#10;Second level&#10;Third level&#10;Fourth level&#10;Fifth level"/>
          <p:cNvSpPr>
            <a:spLocks noGrp="1" noChangeArrowheads="1"/>
          </p:cNvSpPr>
          <p:nvPr>
            <p:ph type="body" sz="half" idx="2"/>
          </p:nvPr>
        </p:nvSpPr>
        <p:spPr/>
        <p:txBody>
          <a:bodyPr/>
          <a:lstStyle/>
          <a:p>
            <a:pPr eaLnBrk="1" hangingPunct="1"/>
            <a:r>
              <a:rPr lang="en-US" sz="2000" dirty="0" smtClean="0">
                <a:latin typeface="Tahoma" charset="0"/>
              </a:rPr>
              <a:t>Applications</a:t>
            </a:r>
            <a:r>
              <a:rPr lang="en-US" sz="2000" dirty="0">
                <a:latin typeface="Tahoma" charset="0"/>
              </a:rPr>
              <a:t>:</a:t>
            </a:r>
          </a:p>
          <a:p>
            <a:pPr lvl="1" eaLnBrk="1" hangingPunct="1"/>
            <a:r>
              <a:rPr lang="en-US" sz="1800" dirty="0">
                <a:latin typeface="Tahoma" charset="0"/>
              </a:rPr>
              <a:t>Standby flyers</a:t>
            </a:r>
          </a:p>
          <a:p>
            <a:pPr lvl="1" eaLnBrk="1" hangingPunct="1"/>
            <a:r>
              <a:rPr lang="en-US" sz="1800" dirty="0">
                <a:latin typeface="Tahoma" charset="0"/>
              </a:rPr>
              <a:t>Auctions</a:t>
            </a:r>
          </a:p>
          <a:p>
            <a:pPr lvl="1" eaLnBrk="1" hangingPunct="1"/>
            <a:r>
              <a:rPr lang="en-US" sz="1800" dirty="0">
                <a:latin typeface="Tahoma" charset="0"/>
              </a:rPr>
              <a:t>Stock market</a:t>
            </a:r>
          </a:p>
        </p:txBody>
      </p:sp>
      <p:sp>
        <p:nvSpPr>
          <p:cNvPr id="9223" name="Date Placeholder 6"/>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dirty="0" smtClean="0">
                <a:latin typeface="Tahoma" charset="0"/>
              </a:rPr>
              <a:t>Heaps</a:t>
            </a:r>
            <a:endParaRPr lang="en-US" dirty="0">
              <a:latin typeface="Tahoma" charset="0"/>
            </a:endParaRPr>
          </a:p>
        </p:txBody>
      </p:sp>
      <p:sp>
        <p:nvSpPr>
          <p:cNvPr id="101379" name="Rectangle 3" descr="Rectangle: Click to edit Master text styles&#10;Second level&#10;Third level&#10;Fourth level&#10;Fifth level"/>
          <p:cNvSpPr>
            <a:spLocks noGrp="1" noChangeArrowheads="1"/>
          </p:cNvSpPr>
          <p:nvPr>
            <p:ph idx="1"/>
          </p:nvPr>
        </p:nvSpPr>
        <p:spPr/>
        <p:txBody>
          <a:bodyPr>
            <a:normAutofit/>
          </a:bodyPr>
          <a:lstStyle/>
          <a:p>
            <a:pPr eaLnBrk="1" hangingPunct="1">
              <a:lnSpc>
                <a:spcPct val="110000"/>
              </a:lnSpc>
            </a:pPr>
            <a:r>
              <a:rPr lang="en-US" sz="2800" dirty="0">
                <a:latin typeface="Tahoma" charset="0"/>
              </a:rPr>
              <a:t>A heap is a </a:t>
            </a:r>
            <a:r>
              <a:rPr lang="en-US" sz="2800" dirty="0" smtClean="0">
                <a:latin typeface="Tahoma" charset="0"/>
              </a:rPr>
              <a:t>tree that maintains a vertical ordering between parents and children, where parent nodes store smaller values than all of their children (min heap) or parents store greater values than all of their children (max heap). </a:t>
            </a:r>
          </a:p>
          <a:p>
            <a:pPr lvl="1" eaLnBrk="1" hangingPunct="1">
              <a:lnSpc>
                <a:spcPct val="110000"/>
              </a:lnSpc>
            </a:pPr>
            <a:endParaRPr lang="en-US" sz="2400" dirty="0">
              <a:latin typeface="Tahoma" charset="0"/>
            </a:endParaRPr>
          </a:p>
        </p:txBody>
      </p:sp>
      <p:sp>
        <p:nvSpPr>
          <p:cNvPr id="10258" name="Date Placeholder 17"/>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
        <p:nvSpPr>
          <p:cNvPr id="10242"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10243"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8B08F4B7-A619-3044-8864-D2F8BD879FD9}" type="slidenum">
              <a:rPr lang="en-US" sz="1400"/>
              <a:pPr eaLnBrk="1" hangingPunct="1"/>
              <a:t>4</a:t>
            </a:fld>
            <a:endParaRPr lang="en-US" sz="1400"/>
          </a:p>
        </p:txBody>
      </p:sp>
      <p:sp>
        <p:nvSpPr>
          <p:cNvPr id="10257" name="Text Box 32"/>
          <p:cNvSpPr txBox="1">
            <a:spLocks noChangeArrowheads="1"/>
          </p:cNvSpPr>
          <p:nvPr/>
        </p:nvSpPr>
        <p:spPr bwMode="auto">
          <a:xfrm>
            <a:off x="7623175" y="5692775"/>
            <a:ext cx="12065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rPr>
              <a:t>last node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dirty="0">
                <a:latin typeface="Tahoma" charset="0"/>
              </a:rPr>
              <a:t>Heaps 2</a:t>
            </a:r>
          </a:p>
        </p:txBody>
      </p:sp>
      <p:sp>
        <p:nvSpPr>
          <p:cNvPr id="10255" name="Rectangle 30" descr="Rectangle: Click to edit Master text styles&#10;Second level&#10;Third level&#10;Fourth level&#10;Fifth level"/>
          <p:cNvSpPr>
            <a:spLocks noGrp="1" noChangeArrowheads="1"/>
          </p:cNvSpPr>
          <p:nvPr>
            <p:ph idx="1"/>
          </p:nvPr>
        </p:nvSpPr>
        <p:spPr>
          <a:noFill/>
        </p:spPr>
        <p:txBody>
          <a:bodyPr/>
          <a:lstStyle/>
          <a:p>
            <a:pPr eaLnBrk="1" hangingPunct="1"/>
            <a:r>
              <a:rPr lang="en-US" sz="2400">
                <a:latin typeface="Tahoma" charset="0"/>
              </a:rPr>
              <a:t>The</a:t>
            </a:r>
            <a:r>
              <a:rPr lang="en-US" sz="2400">
                <a:solidFill>
                  <a:schemeClr val="tx2"/>
                </a:solidFill>
                <a:latin typeface="Tahoma" charset="0"/>
              </a:rPr>
              <a:t> last node</a:t>
            </a:r>
            <a:r>
              <a:rPr lang="en-US" sz="2400">
                <a:latin typeface="Tahoma" charset="0"/>
              </a:rPr>
              <a:t> of a heap is the rightmost node of maximum depth</a:t>
            </a:r>
            <a:endParaRPr lang="en-US" sz="2400">
              <a:latin typeface="Times New Roman" charset="0"/>
              <a:sym typeface="Symbol" charset="0"/>
            </a:endParaRPr>
          </a:p>
        </p:txBody>
      </p:sp>
      <p:sp>
        <p:nvSpPr>
          <p:cNvPr id="10258" name="Date Placeholder 17"/>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
        <p:nvSpPr>
          <p:cNvPr id="10242"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10243"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8B08F4B7-A619-3044-8864-D2F8BD879FD9}" type="slidenum">
              <a:rPr lang="en-US" sz="1400"/>
              <a:pPr eaLnBrk="1" hangingPunct="1"/>
              <a:t>5</a:t>
            </a:fld>
            <a:endParaRPr lang="en-US" sz="1400"/>
          </a:p>
        </p:txBody>
      </p:sp>
      <p:grpSp>
        <p:nvGrpSpPr>
          <p:cNvPr id="5" name="Group 4">
            <a:extLst>
              <a:ext uri="{FF2B5EF4-FFF2-40B4-BE49-F238E27FC236}">
                <a16:creationId xmlns:a16="http://schemas.microsoft.com/office/drawing/2014/main" id="{7681E2EE-9369-8340-B1A3-F8471A7B1980}"/>
              </a:ext>
            </a:extLst>
          </p:cNvPr>
          <p:cNvGrpSpPr/>
          <p:nvPr/>
        </p:nvGrpSpPr>
        <p:grpSpPr>
          <a:xfrm>
            <a:off x="2514600" y="2895600"/>
            <a:ext cx="3673475" cy="2881312"/>
            <a:chOff x="5156200" y="3208338"/>
            <a:chExt cx="3673475" cy="2881312"/>
          </a:xfrm>
        </p:grpSpPr>
        <p:sp>
          <p:nvSpPr>
            <p:cNvPr id="10246" name="Oval 7"/>
            <p:cNvSpPr>
              <a:spLocks noChangeArrowheads="1"/>
            </p:cNvSpPr>
            <p:nvPr/>
          </p:nvSpPr>
          <p:spPr bwMode="auto">
            <a:xfrm>
              <a:off x="6992938" y="3208338"/>
              <a:ext cx="381000" cy="381000"/>
            </a:xfrm>
            <a:prstGeom prst="ellipse">
              <a:avLst/>
            </a:prstGeom>
            <a:solidFill>
              <a:schemeClr val="accent1"/>
            </a:solidFill>
            <a:ln w="19050">
              <a:solidFill>
                <a:schemeClr val="tx1"/>
              </a:solidFill>
              <a:round/>
              <a:headEnd/>
              <a:tailEnd/>
            </a:ln>
          </p:spPr>
          <p:txBody>
            <a:bodyPr wrap="none" lIns="0" tIns="0" rIns="0" anchor="ctr" anchorCtr="1"/>
            <a:lstStyle/>
            <a:p>
              <a:r>
                <a:rPr lang="en-US" sz="2000" dirty="0">
                  <a:latin typeface="Times New Roman" charset="0"/>
                  <a:sym typeface="Symbol" charset="0"/>
                </a:rPr>
                <a:t>2</a:t>
              </a:r>
            </a:p>
          </p:txBody>
        </p:sp>
        <p:sp>
          <p:nvSpPr>
            <p:cNvPr id="10247" name="Oval 8"/>
            <p:cNvSpPr>
              <a:spLocks noChangeArrowheads="1"/>
            </p:cNvSpPr>
            <p:nvPr/>
          </p:nvSpPr>
          <p:spPr bwMode="auto">
            <a:xfrm>
              <a:off x="7959725" y="3817938"/>
              <a:ext cx="381000" cy="381000"/>
            </a:xfrm>
            <a:prstGeom prst="ellipse">
              <a:avLst/>
            </a:prstGeom>
            <a:solidFill>
              <a:schemeClr val="accent1"/>
            </a:solidFill>
            <a:ln w="19050">
              <a:solidFill>
                <a:schemeClr val="tx1"/>
              </a:solidFill>
              <a:round/>
              <a:headEnd/>
              <a:tailEnd/>
            </a:ln>
          </p:spPr>
          <p:txBody>
            <a:bodyPr wrap="none" lIns="0" tIns="0" rIns="0" anchor="ctr" anchorCtr="1"/>
            <a:lstStyle/>
            <a:p>
              <a:r>
                <a:rPr lang="en-US" sz="2000">
                  <a:latin typeface="Times New Roman" charset="0"/>
                  <a:sym typeface="Symbol" charset="0"/>
                </a:rPr>
                <a:t>6</a:t>
              </a:r>
            </a:p>
          </p:txBody>
        </p:sp>
        <p:sp>
          <p:nvSpPr>
            <p:cNvPr id="10248" name="Oval 9"/>
            <p:cNvSpPr>
              <a:spLocks noChangeArrowheads="1"/>
            </p:cNvSpPr>
            <p:nvPr/>
          </p:nvSpPr>
          <p:spPr bwMode="auto">
            <a:xfrm>
              <a:off x="5856288" y="3817938"/>
              <a:ext cx="381000" cy="381000"/>
            </a:xfrm>
            <a:prstGeom prst="ellipse">
              <a:avLst/>
            </a:prstGeom>
            <a:solidFill>
              <a:schemeClr val="accent1"/>
            </a:solidFill>
            <a:ln w="19050">
              <a:solidFill>
                <a:schemeClr val="tx1"/>
              </a:solidFill>
              <a:round/>
              <a:headEnd/>
              <a:tailEnd/>
            </a:ln>
          </p:spPr>
          <p:txBody>
            <a:bodyPr wrap="none" lIns="0" tIns="0" rIns="0" anchor="ctr" anchorCtr="1"/>
            <a:lstStyle/>
            <a:p>
              <a:r>
                <a:rPr lang="en-US" sz="2000">
                  <a:latin typeface="Times New Roman" charset="0"/>
                  <a:sym typeface="Symbol" charset="0"/>
                </a:rPr>
                <a:t>5</a:t>
              </a:r>
            </a:p>
          </p:txBody>
        </p:sp>
        <p:sp>
          <p:nvSpPr>
            <p:cNvPr id="10249" name="Oval 10"/>
            <p:cNvSpPr>
              <a:spLocks noChangeArrowheads="1"/>
            </p:cNvSpPr>
            <p:nvPr/>
          </p:nvSpPr>
          <p:spPr bwMode="auto">
            <a:xfrm>
              <a:off x="6557963" y="4427538"/>
              <a:ext cx="381000" cy="381000"/>
            </a:xfrm>
            <a:prstGeom prst="ellipse">
              <a:avLst/>
            </a:prstGeom>
            <a:solidFill>
              <a:schemeClr val="accent1"/>
            </a:solidFill>
            <a:ln w="19050">
              <a:solidFill>
                <a:schemeClr val="tx1"/>
              </a:solidFill>
              <a:round/>
              <a:headEnd/>
              <a:tailEnd/>
            </a:ln>
          </p:spPr>
          <p:txBody>
            <a:bodyPr wrap="none" lIns="0" tIns="0" rIns="0" anchor="ctr" anchorCtr="1"/>
            <a:lstStyle/>
            <a:p>
              <a:r>
                <a:rPr lang="en-US" sz="2000">
                  <a:latin typeface="Times New Roman" charset="0"/>
                  <a:sym typeface="Symbol" charset="0"/>
                </a:rPr>
                <a:t>7</a:t>
              </a:r>
            </a:p>
          </p:txBody>
        </p:sp>
        <p:cxnSp>
          <p:nvCxnSpPr>
            <p:cNvPr id="10250" name="AutoShape 16"/>
            <p:cNvCxnSpPr>
              <a:cxnSpLocks noChangeShapeType="1"/>
              <a:stCxn id="10246" idx="3"/>
              <a:endCxn id="10248" idx="7"/>
            </p:cNvCxnSpPr>
            <p:nvPr/>
          </p:nvCxnSpPr>
          <p:spPr bwMode="auto">
            <a:xfrm flipH="1">
              <a:off x="6181725" y="3543300"/>
              <a:ext cx="866775" cy="3206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0251" name="AutoShape 17"/>
            <p:cNvCxnSpPr>
              <a:cxnSpLocks noChangeShapeType="1"/>
              <a:stCxn id="10247" idx="1"/>
              <a:endCxn id="10246" idx="5"/>
            </p:cNvCxnSpPr>
            <p:nvPr/>
          </p:nvCxnSpPr>
          <p:spPr bwMode="auto">
            <a:xfrm flipH="1" flipV="1">
              <a:off x="7318375" y="3543300"/>
              <a:ext cx="696913" cy="3206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0252" name="AutoShape 22"/>
            <p:cNvCxnSpPr>
              <a:cxnSpLocks noChangeShapeType="1"/>
              <a:stCxn id="10254" idx="7"/>
              <a:endCxn id="10248" idx="3"/>
            </p:cNvCxnSpPr>
            <p:nvPr/>
          </p:nvCxnSpPr>
          <p:spPr bwMode="auto">
            <a:xfrm flipV="1">
              <a:off x="5481638" y="4152900"/>
              <a:ext cx="430212" cy="3206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0253" name="AutoShape 23"/>
            <p:cNvCxnSpPr>
              <a:cxnSpLocks noChangeShapeType="1"/>
              <a:stCxn id="10249" idx="1"/>
              <a:endCxn id="10248" idx="5"/>
            </p:cNvCxnSpPr>
            <p:nvPr/>
          </p:nvCxnSpPr>
          <p:spPr bwMode="auto">
            <a:xfrm flipH="1" flipV="1">
              <a:off x="6181725" y="4152900"/>
              <a:ext cx="431800" cy="3206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0254" name="Oval 24"/>
            <p:cNvSpPr>
              <a:spLocks noChangeArrowheads="1"/>
            </p:cNvSpPr>
            <p:nvPr/>
          </p:nvSpPr>
          <p:spPr bwMode="auto">
            <a:xfrm>
              <a:off x="5156200" y="4427538"/>
              <a:ext cx="381000" cy="381000"/>
            </a:xfrm>
            <a:prstGeom prst="ellipse">
              <a:avLst/>
            </a:prstGeom>
            <a:solidFill>
              <a:schemeClr val="accent1"/>
            </a:solidFill>
            <a:ln w="19050">
              <a:solidFill>
                <a:schemeClr val="tx1"/>
              </a:solidFill>
              <a:round/>
              <a:headEnd/>
              <a:tailEnd/>
            </a:ln>
          </p:spPr>
          <p:txBody>
            <a:bodyPr wrap="none" lIns="0" tIns="0" rIns="0" anchor="ctr" anchorCtr="1"/>
            <a:lstStyle/>
            <a:p>
              <a:r>
                <a:rPr lang="en-US" sz="2000">
                  <a:latin typeface="Times New Roman" charset="0"/>
                  <a:sym typeface="Symbol" charset="0"/>
                </a:rPr>
                <a:t>9</a:t>
              </a:r>
            </a:p>
          </p:txBody>
        </p:sp>
        <p:sp>
          <p:nvSpPr>
            <p:cNvPr id="10256" name="Freeform 31"/>
            <p:cNvSpPr>
              <a:spLocks/>
            </p:cNvSpPr>
            <p:nvPr/>
          </p:nvSpPr>
          <p:spPr bwMode="auto">
            <a:xfrm>
              <a:off x="7010400" y="4686300"/>
              <a:ext cx="1247775" cy="1047750"/>
            </a:xfrm>
            <a:custGeom>
              <a:avLst/>
              <a:gdLst>
                <a:gd name="T0" fmla="*/ 786 w 786"/>
                <a:gd name="T1" fmla="*/ 660 h 660"/>
                <a:gd name="T2" fmla="*/ 618 w 786"/>
                <a:gd name="T3" fmla="*/ 198 h 660"/>
                <a:gd name="T4" fmla="*/ 0 w 786"/>
                <a:gd name="T5" fmla="*/ 0 h 660"/>
                <a:gd name="T6" fmla="*/ 0 60000 65536"/>
                <a:gd name="T7" fmla="*/ 0 60000 65536"/>
                <a:gd name="T8" fmla="*/ 0 60000 65536"/>
                <a:gd name="T9" fmla="*/ 0 w 786"/>
                <a:gd name="T10" fmla="*/ 0 h 660"/>
                <a:gd name="T11" fmla="*/ 786 w 786"/>
                <a:gd name="T12" fmla="*/ 660 h 660"/>
              </a:gdLst>
              <a:ahLst/>
              <a:cxnLst>
                <a:cxn ang="T6">
                  <a:pos x="T0" y="T1"/>
                </a:cxn>
                <a:cxn ang="T7">
                  <a:pos x="T2" y="T3"/>
                </a:cxn>
                <a:cxn ang="T8">
                  <a:pos x="T4" y="T5"/>
                </a:cxn>
              </a:cxnLst>
              <a:rect l="T9" t="T10" r="T11" b="T12"/>
              <a:pathLst>
                <a:path w="786" h="660">
                  <a:moveTo>
                    <a:pt x="786" y="660"/>
                  </a:moveTo>
                  <a:cubicBezTo>
                    <a:pt x="757" y="583"/>
                    <a:pt x="749" y="308"/>
                    <a:pt x="618" y="198"/>
                  </a:cubicBezTo>
                  <a:cubicBezTo>
                    <a:pt x="487" y="88"/>
                    <a:pt x="129" y="41"/>
                    <a:pt x="0" y="0"/>
                  </a:cubicBezTo>
                </a:path>
              </a:pathLst>
            </a:custGeom>
            <a:noFill/>
            <a:ln w="19050" cap="flat" cmpd="sng">
              <a:solidFill>
                <a:schemeClr val="tx2"/>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0257" name="Text Box 32"/>
            <p:cNvSpPr txBox="1">
              <a:spLocks noChangeArrowheads="1"/>
            </p:cNvSpPr>
            <p:nvPr/>
          </p:nvSpPr>
          <p:spPr bwMode="auto">
            <a:xfrm>
              <a:off x="7623175" y="5692775"/>
              <a:ext cx="12065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rPr>
                <a:t>last node</a:t>
              </a:r>
            </a:p>
          </p:txBody>
        </p:sp>
      </p:grpSp>
    </p:spTree>
    <p:extLst>
      <p:ext uri="{BB962C8B-B14F-4D97-AF65-F5344CB8AC3E}">
        <p14:creationId xmlns:p14="http://schemas.microsoft.com/office/powerpoint/2010/main" val="1719717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205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0F8612B4-55FE-F948-A6ED-9B5A7108B948}" type="slidenum">
              <a:rPr lang="en-US" sz="1400"/>
              <a:pPr eaLnBrk="1" hangingPunct="1"/>
              <a:t>6</a:t>
            </a:fld>
            <a:endParaRPr lang="en-US" sz="1400"/>
          </a:p>
        </p:txBody>
      </p:sp>
      <p:sp>
        <p:nvSpPr>
          <p:cNvPr id="2053" name="Rectangle 2"/>
          <p:cNvSpPr>
            <a:spLocks noGrp="1" noChangeArrowheads="1"/>
          </p:cNvSpPr>
          <p:nvPr>
            <p:ph type="title"/>
          </p:nvPr>
        </p:nvSpPr>
        <p:spPr/>
        <p:txBody>
          <a:bodyPr/>
          <a:lstStyle/>
          <a:p>
            <a:pPr eaLnBrk="1" hangingPunct="1"/>
            <a:r>
              <a:rPr lang="en-US">
                <a:latin typeface="Tahoma" charset="0"/>
              </a:rPr>
              <a:t>Height of a Heap</a:t>
            </a:r>
          </a:p>
        </p:txBody>
      </p:sp>
      <p:sp>
        <p:nvSpPr>
          <p:cNvPr id="2054" name="Rectangle 3" descr="Rectangle: Click to edit Master text styles&#10;Second level&#10;Third level&#10;Fourth level&#10;Fifth level"/>
          <p:cNvSpPr>
            <a:spLocks noGrp="1" noChangeArrowheads="1"/>
          </p:cNvSpPr>
          <p:nvPr>
            <p:ph type="body" idx="1"/>
          </p:nvPr>
        </p:nvSpPr>
        <p:spPr>
          <a:xfrm>
            <a:off x="685800" y="1600200"/>
            <a:ext cx="7848600" cy="2057400"/>
          </a:xfrm>
        </p:spPr>
        <p:txBody>
          <a:bodyPr/>
          <a:lstStyle/>
          <a:p>
            <a:pPr eaLnBrk="1" hangingPunct="1"/>
            <a:r>
              <a:rPr lang="en-US" sz="2000" dirty="0">
                <a:solidFill>
                  <a:schemeClr val="tx2"/>
                </a:solidFill>
                <a:latin typeface="Tahoma" charset="0"/>
              </a:rPr>
              <a:t>Theorem:</a:t>
            </a:r>
            <a:r>
              <a:rPr lang="en-US" sz="2000" dirty="0">
                <a:latin typeface="Tahoma" charset="0"/>
              </a:rPr>
              <a:t> A heap storing </a:t>
            </a:r>
            <a:r>
              <a:rPr lang="en-US" sz="2000" b="1" i="1" dirty="0">
                <a:latin typeface="Times New Roman" charset="0"/>
              </a:rPr>
              <a:t>n</a:t>
            </a:r>
            <a:r>
              <a:rPr lang="en-US" sz="2000" dirty="0">
                <a:latin typeface="Times New Roman" charset="0"/>
              </a:rPr>
              <a:t> </a:t>
            </a:r>
            <a:r>
              <a:rPr lang="en-US" sz="2000" dirty="0">
                <a:latin typeface="Tahoma" charset="0"/>
              </a:rPr>
              <a:t>keys has height </a:t>
            </a:r>
            <a:r>
              <a:rPr lang="en-US" sz="2000" b="1" i="1" dirty="0">
                <a:latin typeface="Times New Roman" charset="0"/>
              </a:rPr>
              <a:t>O</a:t>
            </a:r>
            <a:r>
              <a:rPr lang="en-US" sz="2000" dirty="0">
                <a:latin typeface="Times New Roman" charset="0"/>
              </a:rPr>
              <a:t>(log </a:t>
            </a:r>
            <a:r>
              <a:rPr lang="en-US" sz="2000" b="1" i="1" dirty="0">
                <a:latin typeface="Times New Roman" charset="0"/>
              </a:rPr>
              <a:t>n</a:t>
            </a:r>
            <a:r>
              <a:rPr lang="en-US" sz="2000" dirty="0">
                <a:latin typeface="Times New Roman" charset="0"/>
              </a:rPr>
              <a:t>)</a:t>
            </a:r>
          </a:p>
          <a:p>
            <a:pPr eaLnBrk="1" hangingPunct="1">
              <a:buFont typeface="Wingdings" charset="0"/>
              <a:buNone/>
            </a:pPr>
            <a:r>
              <a:rPr lang="en-US" sz="2000" dirty="0">
                <a:latin typeface="Tahoma" charset="0"/>
              </a:rPr>
              <a:t>	Proof: (we apply the complete binary tree property)</a:t>
            </a:r>
          </a:p>
          <a:p>
            <a:pPr lvl="1" eaLnBrk="1" hangingPunct="1"/>
            <a:r>
              <a:rPr lang="en-US" sz="1800" dirty="0">
                <a:latin typeface="Tahoma" charset="0"/>
              </a:rPr>
              <a:t>Let </a:t>
            </a:r>
            <a:r>
              <a:rPr lang="en-US" sz="1800" b="1" i="1" dirty="0">
                <a:latin typeface="Times New Roman" charset="0"/>
              </a:rPr>
              <a:t>h</a:t>
            </a:r>
            <a:r>
              <a:rPr lang="en-US" sz="1800" dirty="0">
                <a:latin typeface="Tahoma" charset="0"/>
              </a:rPr>
              <a:t> be the height of a heap storing </a:t>
            </a:r>
            <a:r>
              <a:rPr lang="en-US" sz="1800" b="1" i="1" dirty="0">
                <a:latin typeface="Times New Roman" charset="0"/>
              </a:rPr>
              <a:t>n </a:t>
            </a:r>
            <a:r>
              <a:rPr lang="en-US" sz="1800" dirty="0">
                <a:latin typeface="Tahoma" charset="0"/>
              </a:rPr>
              <a:t>keys</a:t>
            </a:r>
          </a:p>
          <a:p>
            <a:pPr lvl="1" eaLnBrk="1" hangingPunct="1"/>
            <a:r>
              <a:rPr lang="en-US" sz="1800" dirty="0">
                <a:latin typeface="Tahoma" charset="0"/>
              </a:rPr>
              <a:t>Since there are </a:t>
            </a:r>
            <a:r>
              <a:rPr lang="en-US" sz="1800" dirty="0">
                <a:latin typeface="Times New Roman" charset="0"/>
              </a:rPr>
              <a:t>2</a:t>
            </a:r>
            <a:r>
              <a:rPr lang="en-US" sz="1800" b="1" i="1" baseline="30000" dirty="0">
                <a:latin typeface="Times New Roman" charset="0"/>
              </a:rPr>
              <a:t>i</a:t>
            </a:r>
            <a:r>
              <a:rPr lang="en-US" sz="1800" dirty="0">
                <a:latin typeface="Tahoma" charset="0"/>
              </a:rPr>
              <a:t> keys at depth </a:t>
            </a:r>
            <a:r>
              <a:rPr lang="en-US" sz="1800" b="1" i="1" dirty="0">
                <a:latin typeface="Times New Roman" charset="0"/>
              </a:rPr>
              <a:t>i</a:t>
            </a:r>
            <a:r>
              <a:rPr lang="en-US" sz="1800" dirty="0">
                <a:latin typeface="Tahoma" charset="0"/>
              </a:rPr>
              <a:t> </a:t>
            </a:r>
            <a:r>
              <a:rPr lang="en-US" sz="1800" dirty="0">
                <a:latin typeface="Symbol" charset="0"/>
                <a:sym typeface="Symbol" charset="0"/>
              </a:rPr>
              <a:t>=</a:t>
            </a:r>
            <a:r>
              <a:rPr lang="en-US" sz="1800" dirty="0">
                <a:latin typeface="Tahoma" charset="0"/>
              </a:rPr>
              <a:t> </a:t>
            </a:r>
            <a:r>
              <a:rPr lang="en-US" sz="1800" dirty="0">
                <a:latin typeface="Times New Roman" charset="0"/>
              </a:rPr>
              <a:t>0, … , </a:t>
            </a:r>
            <a:r>
              <a:rPr lang="en-US" sz="1800" b="1" i="1" dirty="0">
                <a:latin typeface="Times New Roman" charset="0"/>
              </a:rPr>
              <a:t>h </a:t>
            </a:r>
            <a:r>
              <a:rPr lang="en-US" sz="1800" dirty="0">
                <a:latin typeface="Symbol" charset="0"/>
                <a:sym typeface="Symbol" charset="0"/>
              </a:rPr>
              <a:t>- </a:t>
            </a:r>
            <a:r>
              <a:rPr lang="en-US" sz="1800" dirty="0">
                <a:latin typeface="Times New Roman" charset="0"/>
              </a:rPr>
              <a:t>1 </a:t>
            </a:r>
            <a:r>
              <a:rPr lang="en-US" sz="1800" dirty="0">
                <a:latin typeface="Tahoma" charset="0"/>
              </a:rPr>
              <a:t>and at least one key at depth </a:t>
            </a:r>
            <a:r>
              <a:rPr lang="en-US" sz="1800" b="1" i="1" dirty="0">
                <a:latin typeface="Times New Roman" charset="0"/>
              </a:rPr>
              <a:t>h</a:t>
            </a:r>
            <a:r>
              <a:rPr lang="en-US" sz="1800" dirty="0">
                <a:latin typeface="Tahoma" charset="0"/>
              </a:rPr>
              <a:t>, we have </a:t>
            </a:r>
            <a:r>
              <a:rPr lang="en-US" sz="1800" b="1" i="1" dirty="0">
                <a:latin typeface="Times New Roman" charset="0"/>
              </a:rPr>
              <a:t>n</a:t>
            </a:r>
            <a:r>
              <a:rPr lang="en-US" sz="1800" dirty="0">
                <a:latin typeface="Tahoma" charset="0"/>
              </a:rPr>
              <a:t> </a:t>
            </a:r>
            <a:r>
              <a:rPr lang="en-US" sz="1800" dirty="0">
                <a:latin typeface="Symbol" charset="0"/>
                <a:sym typeface="Symbol" charset="0"/>
              </a:rPr>
              <a:t></a:t>
            </a:r>
            <a:r>
              <a:rPr lang="en-US" sz="1800" dirty="0">
                <a:latin typeface="Tahoma" charset="0"/>
              </a:rPr>
              <a:t> </a:t>
            </a:r>
            <a:r>
              <a:rPr lang="en-US" sz="1800" dirty="0">
                <a:latin typeface="Times New Roman" charset="0"/>
              </a:rPr>
              <a:t>1 </a:t>
            </a:r>
            <a:r>
              <a:rPr lang="en-US" sz="1800" dirty="0">
                <a:latin typeface="Symbol" charset="0"/>
                <a:sym typeface="Symbol" charset="0"/>
              </a:rPr>
              <a:t>+ </a:t>
            </a:r>
            <a:r>
              <a:rPr lang="en-US" sz="1800" dirty="0">
                <a:latin typeface="Times New Roman" charset="0"/>
              </a:rPr>
              <a:t>2 </a:t>
            </a:r>
            <a:r>
              <a:rPr lang="en-US" sz="1800" dirty="0">
                <a:latin typeface="Symbol" charset="0"/>
                <a:sym typeface="Symbol" charset="0"/>
              </a:rPr>
              <a:t>+</a:t>
            </a:r>
            <a:r>
              <a:rPr lang="en-US" sz="1800" dirty="0">
                <a:latin typeface="Times New Roman" charset="0"/>
              </a:rPr>
              <a:t> 4 </a:t>
            </a:r>
            <a:r>
              <a:rPr lang="en-US" sz="1800" dirty="0">
                <a:latin typeface="Symbol" charset="0"/>
                <a:sym typeface="Symbol" charset="0"/>
              </a:rPr>
              <a:t>+</a:t>
            </a:r>
            <a:r>
              <a:rPr lang="en-US" sz="1800" dirty="0">
                <a:latin typeface="Times New Roman" charset="0"/>
              </a:rPr>
              <a:t> … </a:t>
            </a:r>
            <a:r>
              <a:rPr lang="en-US" sz="1800" dirty="0">
                <a:latin typeface="Symbol" charset="0"/>
                <a:sym typeface="Symbol" charset="0"/>
              </a:rPr>
              <a:t>+</a:t>
            </a:r>
            <a:r>
              <a:rPr lang="en-US" sz="1800" dirty="0">
                <a:latin typeface="Times New Roman" charset="0"/>
              </a:rPr>
              <a:t> 2</a:t>
            </a:r>
            <a:r>
              <a:rPr lang="en-US" sz="1800" b="1" i="1" baseline="30000" dirty="0">
                <a:latin typeface="Times New Roman" charset="0"/>
              </a:rPr>
              <a:t>h</a:t>
            </a:r>
            <a:r>
              <a:rPr lang="en-US" sz="1800" baseline="30000" dirty="0">
                <a:latin typeface="Symbol" charset="0"/>
              </a:rPr>
              <a:t>-</a:t>
            </a:r>
            <a:r>
              <a:rPr lang="en-US" sz="1800" baseline="30000" dirty="0">
                <a:latin typeface="Times New Roman" charset="0"/>
              </a:rPr>
              <a:t>1 </a:t>
            </a:r>
            <a:r>
              <a:rPr lang="en-US" sz="1800" dirty="0">
                <a:latin typeface="Symbol" charset="0"/>
                <a:sym typeface="Symbol" charset="0"/>
              </a:rPr>
              <a:t> + </a:t>
            </a:r>
            <a:r>
              <a:rPr lang="en-US" sz="1800" dirty="0">
                <a:latin typeface="Times New Roman" charset="0"/>
              </a:rPr>
              <a:t>1</a:t>
            </a:r>
            <a:r>
              <a:rPr lang="en-US" sz="1800" b="1" i="1" baseline="30000" dirty="0">
                <a:latin typeface="Times New Roman" charset="0"/>
              </a:rPr>
              <a:t> </a:t>
            </a:r>
          </a:p>
          <a:p>
            <a:pPr lvl="1" eaLnBrk="1" hangingPunct="1"/>
            <a:r>
              <a:rPr lang="en-US" sz="1800">
                <a:latin typeface="Tahoma" charset="0"/>
              </a:rPr>
              <a:t>Thus, </a:t>
            </a:r>
            <a:r>
              <a:rPr lang="en-US" sz="1800" b="1" i="1">
                <a:latin typeface="Times New Roman" charset="0"/>
              </a:rPr>
              <a:t>n</a:t>
            </a:r>
            <a:r>
              <a:rPr lang="en-US" sz="1800">
                <a:latin typeface="Tahoma" charset="0"/>
              </a:rPr>
              <a:t> </a:t>
            </a:r>
            <a:r>
              <a:rPr lang="en-US" sz="1800">
                <a:latin typeface="Symbol" charset="0"/>
                <a:sym typeface="Symbol" charset="0"/>
              </a:rPr>
              <a:t></a:t>
            </a:r>
            <a:r>
              <a:rPr lang="en-US" sz="1800">
                <a:latin typeface="Tahoma" charset="0"/>
              </a:rPr>
              <a:t> </a:t>
            </a:r>
            <a:r>
              <a:rPr lang="en-US" sz="1800">
                <a:latin typeface="Times New Roman" charset="0"/>
              </a:rPr>
              <a:t>2</a:t>
            </a:r>
            <a:r>
              <a:rPr lang="en-US" sz="1800" b="1" i="1" baseline="30000">
                <a:latin typeface="Times New Roman" charset="0"/>
              </a:rPr>
              <a:t>h</a:t>
            </a:r>
            <a:r>
              <a:rPr lang="en-US" sz="1800" baseline="30000">
                <a:latin typeface="Times New Roman" charset="0"/>
              </a:rPr>
              <a:t> </a:t>
            </a:r>
            <a:r>
              <a:rPr lang="en-US" sz="1800">
                <a:latin typeface="Tahoma" charset="0"/>
              </a:rPr>
              <a:t>, i.e., </a:t>
            </a:r>
            <a:r>
              <a:rPr lang="en-US" sz="1800" b="1" i="1">
                <a:latin typeface="Times New Roman" charset="0"/>
              </a:rPr>
              <a:t>h</a:t>
            </a:r>
            <a:r>
              <a:rPr lang="en-US" sz="1800">
                <a:latin typeface="Tahoma" charset="0"/>
              </a:rPr>
              <a:t> </a:t>
            </a:r>
            <a:r>
              <a:rPr lang="en-US" sz="1800">
                <a:latin typeface="Symbol" charset="0"/>
                <a:sym typeface="Symbol" charset="0"/>
              </a:rPr>
              <a:t></a:t>
            </a:r>
            <a:r>
              <a:rPr lang="en-US" sz="1800">
                <a:latin typeface="Tahoma" charset="0"/>
              </a:rPr>
              <a:t> </a:t>
            </a:r>
            <a:r>
              <a:rPr lang="en-US" sz="1800">
                <a:latin typeface="Times New Roman" charset="0"/>
              </a:rPr>
              <a:t>log </a:t>
            </a:r>
            <a:r>
              <a:rPr lang="en-US" sz="1800" b="1" i="1">
                <a:latin typeface="Times New Roman" charset="0"/>
              </a:rPr>
              <a:t>n</a:t>
            </a:r>
            <a:endParaRPr lang="en-US" sz="1800">
              <a:latin typeface="Times New Roman" charset="0"/>
            </a:endParaRPr>
          </a:p>
        </p:txBody>
      </p:sp>
      <p:sp>
        <p:nvSpPr>
          <p:cNvPr id="2055" name="Line 71"/>
          <p:cNvSpPr>
            <a:spLocks noChangeShapeType="1"/>
          </p:cNvSpPr>
          <p:nvPr/>
        </p:nvSpPr>
        <p:spPr bwMode="auto">
          <a:xfrm flipH="1">
            <a:off x="2393950" y="5711825"/>
            <a:ext cx="5873750" cy="0"/>
          </a:xfrm>
          <a:prstGeom prst="line">
            <a:avLst/>
          </a:prstGeom>
          <a:noFill/>
          <a:ln w="12700">
            <a:solidFill>
              <a:schemeClr val="tx1"/>
            </a:solidFill>
            <a:prstDash val="lgDash"/>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6" name="Line 72"/>
          <p:cNvSpPr>
            <a:spLocks noChangeShapeType="1"/>
          </p:cNvSpPr>
          <p:nvPr/>
        </p:nvSpPr>
        <p:spPr bwMode="auto">
          <a:xfrm flipH="1">
            <a:off x="2393950" y="5256213"/>
            <a:ext cx="5873750" cy="0"/>
          </a:xfrm>
          <a:prstGeom prst="line">
            <a:avLst/>
          </a:prstGeom>
          <a:noFill/>
          <a:ln w="12700">
            <a:solidFill>
              <a:schemeClr val="tx1"/>
            </a:solidFill>
            <a:prstDash val="lgDash"/>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7" name="Line 73"/>
          <p:cNvSpPr>
            <a:spLocks noChangeShapeType="1"/>
          </p:cNvSpPr>
          <p:nvPr/>
        </p:nvSpPr>
        <p:spPr bwMode="auto">
          <a:xfrm flipH="1">
            <a:off x="2393950" y="4799013"/>
            <a:ext cx="5873750" cy="0"/>
          </a:xfrm>
          <a:prstGeom prst="line">
            <a:avLst/>
          </a:prstGeom>
          <a:noFill/>
          <a:ln w="12700">
            <a:solidFill>
              <a:schemeClr val="tx1"/>
            </a:solidFill>
            <a:prstDash val="lgDash"/>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8" name="Line 74"/>
          <p:cNvSpPr>
            <a:spLocks noChangeShapeType="1"/>
          </p:cNvSpPr>
          <p:nvPr/>
        </p:nvSpPr>
        <p:spPr bwMode="auto">
          <a:xfrm flipH="1">
            <a:off x="2393950" y="4343400"/>
            <a:ext cx="5873750" cy="0"/>
          </a:xfrm>
          <a:prstGeom prst="line">
            <a:avLst/>
          </a:prstGeom>
          <a:noFill/>
          <a:ln w="12700">
            <a:solidFill>
              <a:schemeClr val="tx1"/>
            </a:solidFill>
            <a:prstDash val="lgDash"/>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9" name="Oval 4"/>
          <p:cNvSpPr>
            <a:spLocks noChangeArrowheads="1"/>
          </p:cNvSpPr>
          <p:nvPr/>
        </p:nvSpPr>
        <p:spPr bwMode="auto">
          <a:xfrm>
            <a:off x="5643563" y="4140200"/>
            <a:ext cx="338137" cy="338138"/>
          </a:xfrm>
          <a:prstGeom prst="ellipse">
            <a:avLst/>
          </a:prstGeom>
          <a:solidFill>
            <a:schemeClr val="accent1"/>
          </a:solidFill>
          <a:ln w="19050">
            <a:solidFill>
              <a:schemeClr val="tx1"/>
            </a:solidFill>
            <a:round/>
            <a:headEnd/>
            <a:tailEnd/>
          </a:ln>
        </p:spPr>
        <p:txBody>
          <a:bodyPr wrap="none" lIns="0" tIns="0" rIns="0" anchor="ctr" anchorCtr="1"/>
          <a:lstStyle/>
          <a:p>
            <a:endParaRPr lang="en-US" sz="2000">
              <a:latin typeface="Times New Roman" charset="0"/>
              <a:sym typeface="Symbol" charset="0"/>
            </a:endParaRPr>
          </a:p>
        </p:txBody>
      </p:sp>
      <p:grpSp>
        <p:nvGrpSpPr>
          <p:cNvPr id="2060" name="Group 66"/>
          <p:cNvGrpSpPr>
            <a:grpSpLocks/>
          </p:cNvGrpSpPr>
          <p:nvPr/>
        </p:nvGrpSpPr>
        <p:grpSpPr bwMode="auto">
          <a:xfrm>
            <a:off x="4467225" y="4613275"/>
            <a:ext cx="2743200" cy="338138"/>
            <a:chOff x="2139" y="2808"/>
            <a:chExt cx="1950" cy="240"/>
          </a:xfrm>
        </p:grpSpPr>
        <p:sp>
          <p:nvSpPr>
            <p:cNvPr id="2085" name="Oval 5"/>
            <p:cNvSpPr>
              <a:spLocks noChangeArrowheads="1"/>
            </p:cNvSpPr>
            <p:nvPr/>
          </p:nvSpPr>
          <p:spPr bwMode="auto">
            <a:xfrm>
              <a:off x="3849" y="2808"/>
              <a:ext cx="240" cy="240"/>
            </a:xfrm>
            <a:prstGeom prst="ellipse">
              <a:avLst/>
            </a:prstGeom>
            <a:solidFill>
              <a:schemeClr val="accent1"/>
            </a:solidFill>
            <a:ln w="19050">
              <a:solidFill>
                <a:schemeClr val="tx1"/>
              </a:solidFill>
              <a:round/>
              <a:headEnd/>
              <a:tailEnd/>
            </a:ln>
          </p:spPr>
          <p:txBody>
            <a:bodyPr wrap="none" lIns="0" tIns="0" rIns="0" anchor="ctr" anchorCtr="1"/>
            <a:lstStyle/>
            <a:p>
              <a:endParaRPr lang="en-US" sz="2000">
                <a:latin typeface="Times New Roman" charset="0"/>
                <a:sym typeface="Symbol" charset="0"/>
              </a:endParaRPr>
            </a:p>
          </p:txBody>
        </p:sp>
        <p:sp>
          <p:nvSpPr>
            <p:cNvPr id="2086" name="Oval 6"/>
            <p:cNvSpPr>
              <a:spLocks noChangeArrowheads="1"/>
            </p:cNvSpPr>
            <p:nvPr/>
          </p:nvSpPr>
          <p:spPr bwMode="auto">
            <a:xfrm>
              <a:off x="2139" y="2808"/>
              <a:ext cx="240" cy="240"/>
            </a:xfrm>
            <a:prstGeom prst="ellipse">
              <a:avLst/>
            </a:prstGeom>
            <a:solidFill>
              <a:schemeClr val="accent1"/>
            </a:solidFill>
            <a:ln w="19050">
              <a:solidFill>
                <a:schemeClr val="tx1"/>
              </a:solidFill>
              <a:round/>
              <a:headEnd/>
              <a:tailEnd/>
            </a:ln>
          </p:spPr>
          <p:txBody>
            <a:bodyPr wrap="none" lIns="0" tIns="0" rIns="0" anchor="ctr" anchorCtr="1"/>
            <a:lstStyle/>
            <a:p>
              <a:endParaRPr lang="en-US" sz="2000">
                <a:latin typeface="Times New Roman" charset="0"/>
                <a:sym typeface="Symbol" charset="0"/>
              </a:endParaRPr>
            </a:p>
          </p:txBody>
        </p:sp>
      </p:grpSp>
      <p:cxnSp>
        <p:nvCxnSpPr>
          <p:cNvPr id="2061" name="AutoShape 12"/>
          <p:cNvCxnSpPr>
            <a:cxnSpLocks noChangeShapeType="1"/>
            <a:stCxn id="2059" idx="3"/>
            <a:endCxn id="2086" idx="7"/>
          </p:cNvCxnSpPr>
          <p:nvPr/>
        </p:nvCxnSpPr>
        <p:spPr bwMode="auto">
          <a:xfrm flipH="1">
            <a:off x="4756150" y="4438650"/>
            <a:ext cx="936625" cy="21431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062" name="AutoShape 13"/>
          <p:cNvCxnSpPr>
            <a:cxnSpLocks noChangeShapeType="1"/>
            <a:stCxn id="2085" idx="1"/>
            <a:endCxn id="2059" idx="5"/>
          </p:cNvCxnSpPr>
          <p:nvPr/>
        </p:nvCxnSpPr>
        <p:spPr bwMode="auto">
          <a:xfrm flipH="1" flipV="1">
            <a:off x="5932488" y="4438650"/>
            <a:ext cx="989012" cy="21431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063" name="AutoShape 14"/>
          <p:cNvCxnSpPr>
            <a:cxnSpLocks noChangeShapeType="1"/>
            <a:stCxn id="2084" idx="1"/>
            <a:endCxn id="2085" idx="5"/>
          </p:cNvCxnSpPr>
          <p:nvPr/>
        </p:nvCxnSpPr>
        <p:spPr bwMode="auto">
          <a:xfrm flipH="1" flipV="1">
            <a:off x="7161213" y="4911725"/>
            <a:ext cx="360362" cy="21431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064" name="AutoShape 15"/>
          <p:cNvCxnSpPr>
            <a:cxnSpLocks noChangeShapeType="1"/>
            <a:stCxn id="2083" idx="7"/>
            <a:endCxn id="2085" idx="3"/>
          </p:cNvCxnSpPr>
          <p:nvPr/>
        </p:nvCxnSpPr>
        <p:spPr bwMode="auto">
          <a:xfrm flipV="1">
            <a:off x="6559550" y="4911725"/>
            <a:ext cx="361950" cy="21431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065" name="AutoShape 18"/>
          <p:cNvCxnSpPr>
            <a:cxnSpLocks noChangeShapeType="1"/>
            <a:stCxn id="2082" idx="7"/>
            <a:endCxn id="2086" idx="3"/>
          </p:cNvCxnSpPr>
          <p:nvPr/>
        </p:nvCxnSpPr>
        <p:spPr bwMode="auto">
          <a:xfrm flipV="1">
            <a:off x="4154488" y="4911725"/>
            <a:ext cx="361950" cy="21431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066" name="AutoShape 19"/>
          <p:cNvCxnSpPr>
            <a:cxnSpLocks noChangeShapeType="1"/>
            <a:stCxn id="2081" idx="1"/>
            <a:endCxn id="2086" idx="5"/>
          </p:cNvCxnSpPr>
          <p:nvPr/>
        </p:nvCxnSpPr>
        <p:spPr bwMode="auto">
          <a:xfrm flipH="1" flipV="1">
            <a:off x="4756150" y="4911725"/>
            <a:ext cx="360363" cy="21431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067" name="AutoShape 24"/>
          <p:cNvCxnSpPr>
            <a:cxnSpLocks noChangeShapeType="1"/>
            <a:stCxn id="2069" idx="7"/>
            <a:endCxn id="2082" idx="3"/>
          </p:cNvCxnSpPr>
          <p:nvPr/>
        </p:nvCxnSpPr>
        <p:spPr bwMode="auto">
          <a:xfrm flipV="1">
            <a:off x="3552825" y="5384800"/>
            <a:ext cx="361950" cy="21431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grpSp>
        <p:nvGrpSpPr>
          <p:cNvPr id="2068" name="Group 67"/>
          <p:cNvGrpSpPr>
            <a:grpSpLocks/>
          </p:cNvGrpSpPr>
          <p:nvPr/>
        </p:nvGrpSpPr>
        <p:grpSpPr bwMode="auto">
          <a:xfrm>
            <a:off x="3865563" y="5086350"/>
            <a:ext cx="3944937" cy="338138"/>
            <a:chOff x="1711" y="3144"/>
            <a:chExt cx="2805" cy="240"/>
          </a:xfrm>
        </p:grpSpPr>
        <p:sp>
          <p:nvSpPr>
            <p:cNvPr id="2081" name="Oval 7"/>
            <p:cNvSpPr>
              <a:spLocks noChangeArrowheads="1"/>
            </p:cNvSpPr>
            <p:nvPr/>
          </p:nvSpPr>
          <p:spPr bwMode="auto">
            <a:xfrm>
              <a:off x="2566" y="3144"/>
              <a:ext cx="240" cy="240"/>
            </a:xfrm>
            <a:prstGeom prst="ellipse">
              <a:avLst/>
            </a:prstGeom>
            <a:solidFill>
              <a:schemeClr val="accent1"/>
            </a:solidFill>
            <a:ln w="19050">
              <a:solidFill>
                <a:schemeClr val="tx1"/>
              </a:solidFill>
              <a:round/>
              <a:headEnd/>
              <a:tailEnd/>
            </a:ln>
          </p:spPr>
          <p:txBody>
            <a:bodyPr wrap="none" lIns="0" tIns="0" rIns="0" anchor="ctr" anchorCtr="1"/>
            <a:lstStyle/>
            <a:p>
              <a:endParaRPr lang="en-US" sz="2000">
                <a:latin typeface="Times New Roman" charset="0"/>
                <a:sym typeface="Symbol" charset="0"/>
              </a:endParaRPr>
            </a:p>
          </p:txBody>
        </p:sp>
        <p:sp>
          <p:nvSpPr>
            <p:cNvPr id="2082" name="Oval 20"/>
            <p:cNvSpPr>
              <a:spLocks noChangeArrowheads="1"/>
            </p:cNvSpPr>
            <p:nvPr/>
          </p:nvSpPr>
          <p:spPr bwMode="auto">
            <a:xfrm>
              <a:off x="1711" y="3144"/>
              <a:ext cx="240" cy="240"/>
            </a:xfrm>
            <a:prstGeom prst="ellipse">
              <a:avLst/>
            </a:prstGeom>
            <a:solidFill>
              <a:schemeClr val="accent1"/>
            </a:solidFill>
            <a:ln w="19050">
              <a:solidFill>
                <a:schemeClr val="tx1"/>
              </a:solidFill>
              <a:round/>
              <a:headEnd/>
              <a:tailEnd/>
            </a:ln>
          </p:spPr>
          <p:txBody>
            <a:bodyPr wrap="none" lIns="0" tIns="0" rIns="0" anchor="ctr" anchorCtr="1"/>
            <a:lstStyle/>
            <a:p>
              <a:endParaRPr lang="en-US" sz="2000">
                <a:latin typeface="Times New Roman" charset="0"/>
                <a:sym typeface="Symbol" charset="0"/>
              </a:endParaRPr>
            </a:p>
          </p:txBody>
        </p:sp>
        <p:sp>
          <p:nvSpPr>
            <p:cNvPr id="2083" name="Oval 27"/>
            <p:cNvSpPr>
              <a:spLocks noChangeArrowheads="1"/>
            </p:cNvSpPr>
            <p:nvPr/>
          </p:nvSpPr>
          <p:spPr bwMode="auto">
            <a:xfrm>
              <a:off x="3421" y="3144"/>
              <a:ext cx="240" cy="240"/>
            </a:xfrm>
            <a:prstGeom prst="ellipse">
              <a:avLst/>
            </a:prstGeom>
            <a:solidFill>
              <a:schemeClr val="accent1"/>
            </a:solidFill>
            <a:ln w="19050">
              <a:solidFill>
                <a:schemeClr val="tx1"/>
              </a:solidFill>
              <a:round/>
              <a:headEnd/>
              <a:tailEnd/>
            </a:ln>
          </p:spPr>
          <p:txBody>
            <a:bodyPr wrap="none" lIns="0" tIns="0" rIns="0" anchor="ctr" anchorCtr="1"/>
            <a:lstStyle/>
            <a:p>
              <a:endParaRPr lang="en-US" sz="2000">
                <a:latin typeface="Times New Roman" charset="0"/>
                <a:sym typeface="Symbol" charset="0"/>
              </a:endParaRPr>
            </a:p>
          </p:txBody>
        </p:sp>
        <p:sp>
          <p:nvSpPr>
            <p:cNvPr id="2084" name="Oval 32"/>
            <p:cNvSpPr>
              <a:spLocks noChangeArrowheads="1"/>
            </p:cNvSpPr>
            <p:nvPr/>
          </p:nvSpPr>
          <p:spPr bwMode="auto">
            <a:xfrm>
              <a:off x="4276" y="3144"/>
              <a:ext cx="240" cy="240"/>
            </a:xfrm>
            <a:prstGeom prst="ellipse">
              <a:avLst/>
            </a:prstGeom>
            <a:solidFill>
              <a:schemeClr val="accent1"/>
            </a:solidFill>
            <a:ln w="19050">
              <a:solidFill>
                <a:schemeClr val="tx1"/>
              </a:solidFill>
              <a:round/>
              <a:headEnd/>
              <a:tailEnd/>
            </a:ln>
          </p:spPr>
          <p:txBody>
            <a:bodyPr wrap="none" lIns="0" tIns="0" rIns="0" anchor="ctr" anchorCtr="1"/>
            <a:lstStyle/>
            <a:p>
              <a:endParaRPr lang="en-US" sz="2000">
                <a:latin typeface="Times New Roman" charset="0"/>
                <a:sym typeface="Symbol" charset="0"/>
              </a:endParaRPr>
            </a:p>
          </p:txBody>
        </p:sp>
      </p:grpSp>
      <p:sp>
        <p:nvSpPr>
          <p:cNvPr id="2069" name="Oval 60"/>
          <p:cNvSpPr>
            <a:spLocks noChangeArrowheads="1"/>
          </p:cNvSpPr>
          <p:nvPr/>
        </p:nvSpPr>
        <p:spPr bwMode="auto">
          <a:xfrm>
            <a:off x="3263900" y="5559425"/>
            <a:ext cx="338138" cy="336550"/>
          </a:xfrm>
          <a:prstGeom prst="ellipse">
            <a:avLst/>
          </a:prstGeom>
          <a:solidFill>
            <a:schemeClr val="accent1"/>
          </a:solidFill>
          <a:ln w="19050">
            <a:solidFill>
              <a:schemeClr val="tx1"/>
            </a:solidFill>
            <a:round/>
            <a:headEnd/>
            <a:tailEnd/>
          </a:ln>
        </p:spPr>
        <p:txBody>
          <a:bodyPr wrap="none" lIns="0" tIns="0" rIns="0" anchor="ctr" anchorCtr="1"/>
          <a:lstStyle/>
          <a:p>
            <a:endParaRPr lang="en-US" sz="2000">
              <a:latin typeface="Times New Roman" charset="0"/>
              <a:sym typeface="Symbol" charset="0"/>
            </a:endParaRPr>
          </a:p>
        </p:txBody>
      </p:sp>
      <p:sp>
        <p:nvSpPr>
          <p:cNvPr id="2070" name="Text Box 77"/>
          <p:cNvSpPr txBox="1">
            <a:spLocks noChangeArrowheads="1"/>
          </p:cNvSpPr>
          <p:nvPr/>
        </p:nvSpPr>
        <p:spPr bwMode="auto">
          <a:xfrm>
            <a:off x="2027238" y="4157663"/>
            <a:ext cx="2984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1</a:t>
            </a:r>
          </a:p>
        </p:txBody>
      </p:sp>
      <p:sp>
        <p:nvSpPr>
          <p:cNvPr id="2071" name="Text Box 78"/>
          <p:cNvSpPr txBox="1">
            <a:spLocks noChangeArrowheads="1"/>
          </p:cNvSpPr>
          <p:nvPr/>
        </p:nvSpPr>
        <p:spPr bwMode="auto">
          <a:xfrm>
            <a:off x="2027238" y="4618038"/>
            <a:ext cx="2984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2</a:t>
            </a:r>
          </a:p>
        </p:txBody>
      </p:sp>
      <p:sp>
        <p:nvSpPr>
          <p:cNvPr id="2072" name="Text Box 79"/>
          <p:cNvSpPr txBox="1">
            <a:spLocks noChangeArrowheads="1"/>
          </p:cNvSpPr>
          <p:nvPr/>
        </p:nvSpPr>
        <p:spPr bwMode="auto">
          <a:xfrm>
            <a:off x="1905000" y="5078413"/>
            <a:ext cx="5429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2</a:t>
            </a:r>
            <a:r>
              <a:rPr lang="en-US" sz="1800" b="1" i="1" baseline="30000">
                <a:latin typeface="Times New Roman" charset="0"/>
              </a:rPr>
              <a:t>h</a:t>
            </a:r>
            <a:r>
              <a:rPr lang="en-US" sz="1800" baseline="30000">
                <a:latin typeface="Symbol" charset="0"/>
              </a:rPr>
              <a:t>-</a:t>
            </a:r>
            <a:r>
              <a:rPr lang="en-US" sz="1800" baseline="30000">
                <a:latin typeface="Times New Roman" charset="0"/>
              </a:rPr>
              <a:t>1</a:t>
            </a:r>
          </a:p>
        </p:txBody>
      </p:sp>
      <p:sp>
        <p:nvSpPr>
          <p:cNvPr id="2073" name="Text Box 80"/>
          <p:cNvSpPr txBox="1">
            <a:spLocks noChangeArrowheads="1"/>
          </p:cNvSpPr>
          <p:nvPr/>
        </p:nvSpPr>
        <p:spPr bwMode="auto">
          <a:xfrm>
            <a:off x="2027238" y="5538788"/>
            <a:ext cx="2984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1</a:t>
            </a:r>
          </a:p>
        </p:txBody>
      </p:sp>
      <p:sp>
        <p:nvSpPr>
          <p:cNvPr id="2074" name="Text Box 84"/>
          <p:cNvSpPr txBox="1">
            <a:spLocks noChangeArrowheads="1"/>
          </p:cNvSpPr>
          <p:nvPr/>
        </p:nvSpPr>
        <p:spPr bwMode="auto">
          <a:xfrm>
            <a:off x="1860550" y="3810000"/>
            <a:ext cx="6350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t>keys</a:t>
            </a:r>
          </a:p>
        </p:txBody>
      </p:sp>
      <p:sp>
        <p:nvSpPr>
          <p:cNvPr id="2075" name="Text Box 87"/>
          <p:cNvSpPr txBox="1">
            <a:spLocks noChangeArrowheads="1"/>
          </p:cNvSpPr>
          <p:nvPr/>
        </p:nvSpPr>
        <p:spPr bwMode="auto">
          <a:xfrm>
            <a:off x="1298575" y="4157663"/>
            <a:ext cx="2984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0</a:t>
            </a:r>
          </a:p>
        </p:txBody>
      </p:sp>
      <p:sp>
        <p:nvSpPr>
          <p:cNvPr id="2076" name="Text Box 88"/>
          <p:cNvSpPr txBox="1">
            <a:spLocks noChangeArrowheads="1"/>
          </p:cNvSpPr>
          <p:nvPr/>
        </p:nvSpPr>
        <p:spPr bwMode="auto">
          <a:xfrm>
            <a:off x="1298575" y="4618038"/>
            <a:ext cx="2984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1</a:t>
            </a:r>
          </a:p>
        </p:txBody>
      </p:sp>
      <p:sp>
        <p:nvSpPr>
          <p:cNvPr id="2077" name="Text Box 89"/>
          <p:cNvSpPr txBox="1">
            <a:spLocks noChangeArrowheads="1"/>
          </p:cNvSpPr>
          <p:nvPr/>
        </p:nvSpPr>
        <p:spPr bwMode="auto">
          <a:xfrm>
            <a:off x="1173163" y="5073650"/>
            <a:ext cx="550862"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b="1" i="1">
                <a:latin typeface="Times New Roman" charset="0"/>
              </a:rPr>
              <a:t>h</a:t>
            </a:r>
            <a:r>
              <a:rPr lang="en-US" sz="1800">
                <a:latin typeface="Symbol" charset="0"/>
              </a:rPr>
              <a:t>-</a:t>
            </a:r>
            <a:r>
              <a:rPr lang="en-US" sz="1800">
                <a:latin typeface="Times New Roman" charset="0"/>
              </a:rPr>
              <a:t>1</a:t>
            </a:r>
          </a:p>
        </p:txBody>
      </p:sp>
      <p:sp>
        <p:nvSpPr>
          <p:cNvPr id="2078" name="Text Box 90"/>
          <p:cNvSpPr txBox="1">
            <a:spLocks noChangeArrowheads="1"/>
          </p:cNvSpPr>
          <p:nvPr/>
        </p:nvSpPr>
        <p:spPr bwMode="auto">
          <a:xfrm>
            <a:off x="1292225" y="5538788"/>
            <a:ext cx="311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b="1" i="1">
                <a:latin typeface="Times New Roman" charset="0"/>
              </a:rPr>
              <a:t>h</a:t>
            </a:r>
            <a:endParaRPr lang="en-US" sz="1800">
              <a:latin typeface="Times New Roman" charset="0"/>
            </a:endParaRPr>
          </a:p>
        </p:txBody>
      </p:sp>
      <p:sp>
        <p:nvSpPr>
          <p:cNvPr id="2079" name="Text Box 91"/>
          <p:cNvSpPr txBox="1">
            <a:spLocks noChangeArrowheads="1"/>
          </p:cNvSpPr>
          <p:nvPr/>
        </p:nvSpPr>
        <p:spPr bwMode="auto">
          <a:xfrm>
            <a:off x="1066800" y="3810000"/>
            <a:ext cx="7620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t>depth</a:t>
            </a:r>
          </a:p>
        </p:txBody>
      </p:sp>
      <p:graphicFrame>
        <p:nvGraphicFramePr>
          <p:cNvPr id="2050" name="Object 92"/>
          <p:cNvGraphicFramePr>
            <a:graphicFrameLocks noChangeAspect="1"/>
          </p:cNvGraphicFramePr>
          <p:nvPr/>
        </p:nvGraphicFramePr>
        <p:xfrm>
          <a:off x="7543800" y="304800"/>
          <a:ext cx="1295400" cy="2000250"/>
        </p:xfrm>
        <a:graphic>
          <a:graphicData uri="http://schemas.openxmlformats.org/presentationml/2006/ole">
            <mc:AlternateContent xmlns:mc="http://schemas.openxmlformats.org/markup-compatibility/2006">
              <mc:Choice xmlns:v="urn:schemas-microsoft-com:vml" Requires="v">
                <p:oleObj spid="_x0000_s2114" name="Clip" r:id="rId3" imgW="1296000" imgH="2000520" progId="MS_ClipArt_Gallery.2">
                  <p:embed/>
                </p:oleObj>
              </mc:Choice>
              <mc:Fallback>
                <p:oleObj name="Clip" r:id="rId3" imgW="1296000" imgH="2000520" progId="MS_ClipArt_Gallery.2">
                  <p:embed/>
                  <p:pic>
                    <p:nvPicPr>
                      <p:cNvPr id="0" name="Object 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0" y="304800"/>
                        <a:ext cx="1295400" cy="2000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080" name="Date Placeholder 37"/>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20000"/>
            <a:lumOff val="80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3BD83C0-6B4D-2E43-8022-F32FF09DE2DC}"/>
              </a:ext>
            </a:extLst>
          </p:cNvPr>
          <p:cNvSpPr>
            <a:spLocks noGrp="1"/>
          </p:cNvSpPr>
          <p:nvPr>
            <p:ph type="ctrTitle"/>
          </p:nvPr>
        </p:nvSpPr>
        <p:spPr/>
        <p:txBody>
          <a:bodyPr/>
          <a:lstStyle/>
          <a:p>
            <a:r>
              <a:rPr lang="en-US" sz="4000" dirty="0"/>
              <a:t>Implementing a Priority Queue with a Heap</a:t>
            </a:r>
          </a:p>
        </p:txBody>
      </p:sp>
      <p:sp>
        <p:nvSpPr>
          <p:cNvPr id="9" name="Subtitle 8">
            <a:extLst>
              <a:ext uri="{FF2B5EF4-FFF2-40B4-BE49-F238E27FC236}">
                <a16:creationId xmlns:a16="http://schemas.microsoft.com/office/drawing/2014/main" id="{B0284862-EB16-F34C-B5BA-E72D2E7DBD7F}"/>
              </a:ext>
            </a:extLst>
          </p:cNvPr>
          <p:cNvSpPr>
            <a:spLocks noGrp="1"/>
          </p:cNvSpPr>
          <p:nvPr>
            <p:ph type="subTitle" idx="1"/>
          </p:nvPr>
        </p:nvSpPr>
        <p:spPr/>
        <p:txBody>
          <a:bodyPr/>
          <a:lstStyle/>
          <a:p>
            <a:r>
              <a:rPr lang="en-US" dirty="0"/>
              <a:t>9.3.2</a:t>
            </a:r>
          </a:p>
        </p:txBody>
      </p:sp>
      <p:sp>
        <p:nvSpPr>
          <p:cNvPr id="5" name="Date Placeholder 4">
            <a:extLst>
              <a:ext uri="{FF2B5EF4-FFF2-40B4-BE49-F238E27FC236}">
                <a16:creationId xmlns:a16="http://schemas.microsoft.com/office/drawing/2014/main" id="{F7B05741-6DE0-944E-B002-060C58BB896A}"/>
              </a:ext>
            </a:extLst>
          </p:cNvPr>
          <p:cNvSpPr>
            <a:spLocks noGrp="1"/>
          </p:cNvSpPr>
          <p:nvPr>
            <p:ph type="dt" sz="half" idx="10"/>
          </p:nvPr>
        </p:nvSpPr>
        <p:spPr/>
        <p:txBody>
          <a:bodyPr/>
          <a:lstStyle/>
          <a:p>
            <a:r>
              <a:rPr lang="en-US"/>
              <a:t>© 2014 Goodrich, Tamassia, Goldwasser</a:t>
            </a:r>
          </a:p>
        </p:txBody>
      </p:sp>
      <p:sp>
        <p:nvSpPr>
          <p:cNvPr id="7" name="Slide Number Placeholder 6">
            <a:extLst>
              <a:ext uri="{FF2B5EF4-FFF2-40B4-BE49-F238E27FC236}">
                <a16:creationId xmlns:a16="http://schemas.microsoft.com/office/drawing/2014/main" id="{AD62DE42-2077-0C40-8AFB-CC0921D09493}"/>
              </a:ext>
            </a:extLst>
          </p:cNvPr>
          <p:cNvSpPr>
            <a:spLocks noGrp="1"/>
          </p:cNvSpPr>
          <p:nvPr>
            <p:ph type="sldNum" sz="quarter" idx="11"/>
          </p:nvPr>
        </p:nvSpPr>
        <p:spPr/>
        <p:txBody>
          <a:bodyPr/>
          <a:lstStyle/>
          <a:p>
            <a:fld id="{303DB1A6-166F-6F4B-AA8F-E566CC24FADA}" type="slidenum">
              <a:rPr lang="en-US" smtClean="0"/>
              <a:pPr/>
              <a:t>7</a:t>
            </a:fld>
            <a:endParaRPr lang="en-US"/>
          </a:p>
        </p:txBody>
      </p:sp>
      <p:sp>
        <p:nvSpPr>
          <p:cNvPr id="6" name="Footer Placeholder 5">
            <a:extLst>
              <a:ext uri="{FF2B5EF4-FFF2-40B4-BE49-F238E27FC236}">
                <a16:creationId xmlns:a16="http://schemas.microsoft.com/office/drawing/2014/main" id="{66A7B1A2-E60C-BE43-9E58-5892D5D5ED60}"/>
              </a:ext>
            </a:extLst>
          </p:cNvPr>
          <p:cNvSpPr>
            <a:spLocks noGrp="1"/>
          </p:cNvSpPr>
          <p:nvPr>
            <p:ph type="ftr" sz="quarter" idx="12"/>
          </p:nvPr>
        </p:nvSpPr>
        <p:spPr/>
        <p:txBody>
          <a:bodyPr/>
          <a:lstStyle/>
          <a:p>
            <a:pPr>
              <a:defRPr/>
            </a:pPr>
            <a:r>
              <a:rPr lang="en-US"/>
              <a:t>Heaps</a:t>
            </a:r>
          </a:p>
        </p:txBody>
      </p:sp>
    </p:spTree>
    <p:extLst>
      <p:ext uri="{BB962C8B-B14F-4D97-AF65-F5344CB8AC3E}">
        <p14:creationId xmlns:p14="http://schemas.microsoft.com/office/powerpoint/2010/main" val="1928648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1126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47EEA59D-6FAE-4441-8AA8-D8DD557FFE14}" type="slidenum">
              <a:rPr lang="en-US" sz="1400"/>
              <a:pPr eaLnBrk="1" hangingPunct="1"/>
              <a:t>8</a:t>
            </a:fld>
            <a:endParaRPr lang="en-US" sz="1400"/>
          </a:p>
        </p:txBody>
      </p:sp>
      <p:sp>
        <p:nvSpPr>
          <p:cNvPr id="11268" name="Rectangle 2"/>
          <p:cNvSpPr>
            <a:spLocks noGrp="1" noChangeArrowheads="1"/>
          </p:cNvSpPr>
          <p:nvPr>
            <p:ph type="title"/>
          </p:nvPr>
        </p:nvSpPr>
        <p:spPr/>
        <p:txBody>
          <a:bodyPr/>
          <a:lstStyle/>
          <a:p>
            <a:pPr eaLnBrk="1" hangingPunct="1"/>
            <a:r>
              <a:rPr lang="en-US">
                <a:latin typeface="Tahoma" charset="0"/>
              </a:rPr>
              <a:t>Heaps and Priority Queues</a:t>
            </a:r>
          </a:p>
        </p:txBody>
      </p:sp>
      <p:sp>
        <p:nvSpPr>
          <p:cNvPr id="11269" name="Rectangle 3" descr="Rectangle: Click to edit Master text styles&#10;Second level&#10;Third level&#10;Fourth level&#10;Fifth level"/>
          <p:cNvSpPr>
            <a:spLocks noGrp="1" noChangeArrowheads="1"/>
          </p:cNvSpPr>
          <p:nvPr>
            <p:ph type="body" idx="1"/>
          </p:nvPr>
        </p:nvSpPr>
        <p:spPr>
          <a:xfrm>
            <a:off x="914400" y="1600200"/>
            <a:ext cx="7696200" cy="1676400"/>
          </a:xfrm>
        </p:spPr>
        <p:txBody>
          <a:bodyPr/>
          <a:lstStyle/>
          <a:p>
            <a:pPr eaLnBrk="1" hangingPunct="1"/>
            <a:r>
              <a:rPr lang="en-US" sz="2400" dirty="0">
                <a:latin typeface="Tahoma" charset="0"/>
              </a:rPr>
              <a:t>We can use a heap to implement a priority queue</a:t>
            </a:r>
          </a:p>
          <a:p>
            <a:pPr eaLnBrk="1" hangingPunct="1"/>
            <a:r>
              <a:rPr lang="en-US" sz="2400" dirty="0">
                <a:latin typeface="Tahoma" charset="0"/>
              </a:rPr>
              <a:t>We store </a:t>
            </a:r>
            <a:r>
              <a:rPr lang="en-US" sz="2400" dirty="0" smtClean="0">
                <a:latin typeface="Tahoma" charset="0"/>
              </a:rPr>
              <a:t>an element at </a:t>
            </a:r>
            <a:r>
              <a:rPr lang="en-US" sz="2400" dirty="0">
                <a:latin typeface="Tahoma" charset="0"/>
              </a:rPr>
              <a:t>each internal node</a:t>
            </a:r>
          </a:p>
          <a:p>
            <a:pPr eaLnBrk="1" hangingPunct="1"/>
            <a:r>
              <a:rPr lang="en-US" sz="2400" dirty="0">
                <a:latin typeface="Tahoma" charset="0"/>
              </a:rPr>
              <a:t>We keep track of the position of the last node</a:t>
            </a:r>
          </a:p>
        </p:txBody>
      </p:sp>
      <p:sp>
        <p:nvSpPr>
          <p:cNvPr id="11270" name="Oval 4"/>
          <p:cNvSpPr>
            <a:spLocks noChangeArrowheads="1"/>
          </p:cNvSpPr>
          <p:nvPr/>
        </p:nvSpPr>
        <p:spPr bwMode="auto">
          <a:xfrm>
            <a:off x="4800600" y="3962400"/>
            <a:ext cx="381000" cy="381000"/>
          </a:xfrm>
          <a:prstGeom prst="ellipse">
            <a:avLst/>
          </a:prstGeom>
          <a:solidFill>
            <a:schemeClr val="accent1"/>
          </a:solidFill>
          <a:ln w="19050">
            <a:solidFill>
              <a:schemeClr val="tx1"/>
            </a:solidFill>
            <a:round/>
            <a:headEnd/>
            <a:tailEnd/>
          </a:ln>
        </p:spPr>
        <p:txBody>
          <a:bodyPr wrap="none" lIns="0" tIns="0" rIns="0" anchor="ctr" anchorCtr="1"/>
          <a:lstStyle/>
          <a:p>
            <a:endParaRPr lang="en-US" sz="2000">
              <a:latin typeface="Times New Roman" charset="0"/>
              <a:sym typeface="Symbol" charset="0"/>
            </a:endParaRPr>
          </a:p>
        </p:txBody>
      </p:sp>
      <p:sp>
        <p:nvSpPr>
          <p:cNvPr id="11271" name="Oval 5"/>
          <p:cNvSpPr>
            <a:spLocks noChangeArrowheads="1"/>
          </p:cNvSpPr>
          <p:nvPr/>
        </p:nvSpPr>
        <p:spPr bwMode="auto">
          <a:xfrm>
            <a:off x="6330950" y="4572000"/>
            <a:ext cx="381000" cy="381000"/>
          </a:xfrm>
          <a:prstGeom prst="ellipse">
            <a:avLst/>
          </a:prstGeom>
          <a:solidFill>
            <a:schemeClr val="accent1"/>
          </a:solidFill>
          <a:ln w="19050">
            <a:solidFill>
              <a:schemeClr val="tx1"/>
            </a:solidFill>
            <a:round/>
            <a:headEnd/>
            <a:tailEnd/>
          </a:ln>
        </p:spPr>
        <p:txBody>
          <a:bodyPr wrap="none" lIns="0" tIns="0" rIns="0" anchor="ctr" anchorCtr="1"/>
          <a:lstStyle/>
          <a:p>
            <a:endParaRPr lang="en-US" sz="2000">
              <a:latin typeface="Times New Roman" charset="0"/>
              <a:sym typeface="Symbol" charset="0"/>
            </a:endParaRPr>
          </a:p>
        </p:txBody>
      </p:sp>
      <p:sp>
        <p:nvSpPr>
          <p:cNvPr id="11272" name="Oval 6"/>
          <p:cNvSpPr>
            <a:spLocks noChangeArrowheads="1"/>
          </p:cNvSpPr>
          <p:nvPr/>
        </p:nvSpPr>
        <p:spPr bwMode="auto">
          <a:xfrm>
            <a:off x="3054350" y="4572000"/>
            <a:ext cx="381000" cy="381000"/>
          </a:xfrm>
          <a:prstGeom prst="ellipse">
            <a:avLst/>
          </a:prstGeom>
          <a:solidFill>
            <a:schemeClr val="accent1"/>
          </a:solidFill>
          <a:ln w="19050">
            <a:solidFill>
              <a:schemeClr val="tx1"/>
            </a:solidFill>
            <a:round/>
            <a:headEnd/>
            <a:tailEnd/>
          </a:ln>
        </p:spPr>
        <p:txBody>
          <a:bodyPr wrap="none" lIns="0" tIns="0" rIns="0" anchor="ctr" anchorCtr="1"/>
          <a:lstStyle/>
          <a:p>
            <a:endParaRPr lang="en-US" sz="2000">
              <a:latin typeface="Times New Roman" charset="0"/>
              <a:sym typeface="Symbol" charset="0"/>
            </a:endParaRPr>
          </a:p>
        </p:txBody>
      </p:sp>
      <p:sp>
        <p:nvSpPr>
          <p:cNvPr id="11273" name="Oval 7"/>
          <p:cNvSpPr>
            <a:spLocks noChangeArrowheads="1"/>
          </p:cNvSpPr>
          <p:nvPr/>
        </p:nvSpPr>
        <p:spPr bwMode="auto">
          <a:xfrm>
            <a:off x="3756025" y="5181600"/>
            <a:ext cx="381000" cy="381000"/>
          </a:xfrm>
          <a:prstGeom prst="ellipse">
            <a:avLst/>
          </a:prstGeom>
          <a:solidFill>
            <a:schemeClr val="accent1"/>
          </a:solidFill>
          <a:ln w="19050">
            <a:solidFill>
              <a:schemeClr val="tx1"/>
            </a:solidFill>
            <a:round/>
            <a:headEnd/>
            <a:tailEnd/>
          </a:ln>
        </p:spPr>
        <p:txBody>
          <a:bodyPr wrap="none" lIns="0" tIns="0" rIns="0" anchor="ctr" anchorCtr="1"/>
          <a:lstStyle/>
          <a:p>
            <a:endParaRPr lang="en-US" sz="2000">
              <a:latin typeface="Times New Roman" charset="0"/>
              <a:sym typeface="Symbol" charset="0"/>
            </a:endParaRPr>
          </a:p>
        </p:txBody>
      </p:sp>
      <p:cxnSp>
        <p:nvCxnSpPr>
          <p:cNvPr id="11274" name="AutoShape 12"/>
          <p:cNvCxnSpPr>
            <a:cxnSpLocks noChangeShapeType="1"/>
            <a:stCxn id="11270" idx="3"/>
            <a:endCxn id="11272" idx="7"/>
          </p:cNvCxnSpPr>
          <p:nvPr/>
        </p:nvCxnSpPr>
        <p:spPr bwMode="auto">
          <a:xfrm flipH="1">
            <a:off x="3379788" y="4297363"/>
            <a:ext cx="1476375" cy="3206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1275" name="AutoShape 13"/>
          <p:cNvCxnSpPr>
            <a:cxnSpLocks noChangeShapeType="1"/>
            <a:stCxn id="11271" idx="1"/>
            <a:endCxn id="11270" idx="5"/>
          </p:cNvCxnSpPr>
          <p:nvPr/>
        </p:nvCxnSpPr>
        <p:spPr bwMode="auto">
          <a:xfrm flipH="1" flipV="1">
            <a:off x="5126038" y="4297363"/>
            <a:ext cx="1260475" cy="3206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1276" name="AutoShape 18"/>
          <p:cNvCxnSpPr>
            <a:cxnSpLocks noChangeShapeType="1"/>
            <a:stCxn id="11278" idx="7"/>
            <a:endCxn id="11272" idx="3"/>
          </p:cNvCxnSpPr>
          <p:nvPr/>
        </p:nvCxnSpPr>
        <p:spPr bwMode="auto">
          <a:xfrm flipV="1">
            <a:off x="2679700" y="4906963"/>
            <a:ext cx="430213" cy="3206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1277" name="AutoShape 19"/>
          <p:cNvCxnSpPr>
            <a:cxnSpLocks noChangeShapeType="1"/>
            <a:stCxn id="11273" idx="1"/>
            <a:endCxn id="11272" idx="5"/>
          </p:cNvCxnSpPr>
          <p:nvPr/>
        </p:nvCxnSpPr>
        <p:spPr bwMode="auto">
          <a:xfrm flipH="1" flipV="1">
            <a:off x="3379788" y="4906963"/>
            <a:ext cx="431800" cy="3206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1278" name="Oval 20"/>
          <p:cNvSpPr>
            <a:spLocks noChangeArrowheads="1"/>
          </p:cNvSpPr>
          <p:nvPr/>
        </p:nvSpPr>
        <p:spPr bwMode="auto">
          <a:xfrm>
            <a:off x="2354263" y="5181600"/>
            <a:ext cx="381000" cy="381000"/>
          </a:xfrm>
          <a:prstGeom prst="ellipse">
            <a:avLst/>
          </a:prstGeom>
          <a:solidFill>
            <a:schemeClr val="accent1"/>
          </a:solidFill>
          <a:ln w="19050">
            <a:solidFill>
              <a:schemeClr val="tx1"/>
            </a:solidFill>
            <a:round/>
            <a:headEnd/>
            <a:tailEnd/>
          </a:ln>
        </p:spPr>
        <p:txBody>
          <a:bodyPr wrap="none" lIns="0" tIns="0" rIns="0" anchor="ctr" anchorCtr="1"/>
          <a:lstStyle/>
          <a:p>
            <a:endParaRPr lang="en-US" sz="2000">
              <a:latin typeface="Times New Roman" charset="0"/>
              <a:sym typeface="Symbol" charset="0"/>
            </a:endParaRPr>
          </a:p>
        </p:txBody>
      </p:sp>
      <p:sp>
        <p:nvSpPr>
          <p:cNvPr id="112666" name="AutoShape 26"/>
          <p:cNvSpPr>
            <a:spLocks noChangeArrowheads="1"/>
          </p:cNvSpPr>
          <p:nvPr/>
        </p:nvSpPr>
        <p:spPr bwMode="auto">
          <a:xfrm>
            <a:off x="5814251" y="3513217"/>
            <a:ext cx="344421" cy="401479"/>
          </a:xfrm>
          <a:prstGeom prst="roundRect">
            <a:avLst>
              <a:gd name="adj" fmla="val 16667"/>
            </a:avLst>
          </a:prstGeom>
          <a:solidFill>
            <a:schemeClr val="accent4">
              <a:lumMod val="20000"/>
              <a:lumOff val="80000"/>
            </a:schemeClr>
          </a:solidFill>
          <a:ln w="19050">
            <a:solidFill>
              <a:schemeClr val="tx1"/>
            </a:solidFill>
            <a:round/>
            <a:headEnd/>
            <a:tailEnd/>
          </a:ln>
          <a:effectLst/>
        </p:spPr>
        <p:txBody>
          <a:bodyPr wrap="none" anchor="ctr">
            <a:spAutoFit/>
          </a:bodyPr>
          <a:lstStyle/>
          <a:p>
            <a:pPr>
              <a:defRPr/>
            </a:pPr>
            <a:r>
              <a:rPr lang="en-US" sz="1800" dirty="0" smtClean="0">
                <a:latin typeface="Tahoma" pitchFamily="34" charset="0"/>
                <a:ea typeface="+mn-ea"/>
              </a:rPr>
              <a:t>2</a:t>
            </a:r>
            <a:endParaRPr lang="en-US" sz="1800" dirty="0">
              <a:latin typeface="Tahoma" pitchFamily="34" charset="0"/>
              <a:ea typeface="+mn-ea"/>
            </a:endParaRPr>
          </a:p>
        </p:txBody>
      </p:sp>
      <p:sp>
        <p:nvSpPr>
          <p:cNvPr id="112667" name="AutoShape 27"/>
          <p:cNvSpPr>
            <a:spLocks noChangeArrowheads="1"/>
          </p:cNvSpPr>
          <p:nvPr/>
        </p:nvSpPr>
        <p:spPr bwMode="auto">
          <a:xfrm>
            <a:off x="7413656" y="4122817"/>
            <a:ext cx="344421" cy="401479"/>
          </a:xfrm>
          <a:prstGeom prst="roundRect">
            <a:avLst>
              <a:gd name="adj" fmla="val 16667"/>
            </a:avLst>
          </a:prstGeom>
          <a:solidFill>
            <a:schemeClr val="accent4">
              <a:lumMod val="20000"/>
              <a:lumOff val="80000"/>
            </a:schemeClr>
          </a:solidFill>
          <a:ln w="19050">
            <a:solidFill>
              <a:schemeClr val="tx1"/>
            </a:solidFill>
            <a:round/>
            <a:headEnd/>
            <a:tailEnd/>
          </a:ln>
          <a:effectLst/>
        </p:spPr>
        <p:txBody>
          <a:bodyPr wrap="none" anchor="ctr">
            <a:spAutoFit/>
          </a:bodyPr>
          <a:lstStyle/>
          <a:p>
            <a:pPr>
              <a:defRPr/>
            </a:pPr>
            <a:r>
              <a:rPr lang="en-US" sz="1800" dirty="0" smtClean="0">
                <a:latin typeface="Tahoma" pitchFamily="34" charset="0"/>
                <a:ea typeface="+mn-ea"/>
              </a:rPr>
              <a:t>6</a:t>
            </a:r>
            <a:endParaRPr lang="en-US" sz="1800" dirty="0">
              <a:latin typeface="Tahoma" pitchFamily="34" charset="0"/>
              <a:ea typeface="+mn-ea"/>
            </a:endParaRPr>
          </a:p>
        </p:txBody>
      </p:sp>
      <p:sp>
        <p:nvSpPr>
          <p:cNvPr id="112668" name="AutoShape 28"/>
          <p:cNvSpPr>
            <a:spLocks noChangeArrowheads="1"/>
          </p:cNvSpPr>
          <p:nvPr/>
        </p:nvSpPr>
        <p:spPr bwMode="auto">
          <a:xfrm>
            <a:off x="2079656" y="4122817"/>
            <a:ext cx="344421" cy="401479"/>
          </a:xfrm>
          <a:prstGeom prst="roundRect">
            <a:avLst>
              <a:gd name="adj" fmla="val 16667"/>
            </a:avLst>
          </a:prstGeom>
          <a:solidFill>
            <a:schemeClr val="accent4">
              <a:lumMod val="20000"/>
              <a:lumOff val="80000"/>
            </a:schemeClr>
          </a:solidFill>
          <a:ln w="19050">
            <a:solidFill>
              <a:schemeClr val="tx1"/>
            </a:solidFill>
            <a:round/>
            <a:headEnd/>
            <a:tailEnd/>
          </a:ln>
          <a:effectLst/>
        </p:spPr>
        <p:txBody>
          <a:bodyPr wrap="none" anchor="ctr">
            <a:spAutoFit/>
          </a:bodyPr>
          <a:lstStyle/>
          <a:p>
            <a:pPr>
              <a:defRPr/>
            </a:pPr>
            <a:r>
              <a:rPr lang="en-US" sz="1800" dirty="0" smtClean="0">
                <a:latin typeface="Tahoma" pitchFamily="34" charset="0"/>
                <a:ea typeface="+mn-ea"/>
              </a:rPr>
              <a:t>5</a:t>
            </a:r>
            <a:endParaRPr lang="en-US" sz="1800" dirty="0">
              <a:latin typeface="Tahoma" pitchFamily="34" charset="0"/>
              <a:ea typeface="+mn-ea"/>
            </a:endParaRPr>
          </a:p>
        </p:txBody>
      </p:sp>
      <p:sp>
        <p:nvSpPr>
          <p:cNvPr id="112669" name="AutoShape 29"/>
          <p:cNvSpPr>
            <a:spLocks noChangeArrowheads="1"/>
          </p:cNvSpPr>
          <p:nvPr/>
        </p:nvSpPr>
        <p:spPr bwMode="auto">
          <a:xfrm>
            <a:off x="1362899" y="4732417"/>
            <a:ext cx="344421" cy="401479"/>
          </a:xfrm>
          <a:prstGeom prst="roundRect">
            <a:avLst>
              <a:gd name="adj" fmla="val 16667"/>
            </a:avLst>
          </a:prstGeom>
          <a:solidFill>
            <a:schemeClr val="accent4">
              <a:lumMod val="20000"/>
              <a:lumOff val="80000"/>
            </a:schemeClr>
          </a:solidFill>
          <a:ln w="19050">
            <a:solidFill>
              <a:schemeClr val="tx1"/>
            </a:solidFill>
            <a:round/>
            <a:headEnd/>
            <a:tailEnd/>
          </a:ln>
          <a:effectLst/>
        </p:spPr>
        <p:txBody>
          <a:bodyPr wrap="none" anchor="ctr">
            <a:spAutoFit/>
          </a:bodyPr>
          <a:lstStyle/>
          <a:p>
            <a:pPr>
              <a:defRPr/>
            </a:pPr>
            <a:r>
              <a:rPr lang="en-US" sz="1800" dirty="0" smtClean="0">
                <a:latin typeface="Tahoma" pitchFamily="34" charset="0"/>
                <a:ea typeface="+mn-ea"/>
              </a:rPr>
              <a:t>9</a:t>
            </a:r>
            <a:endParaRPr lang="en-US" sz="1800" dirty="0">
              <a:latin typeface="Tahoma" pitchFamily="34" charset="0"/>
              <a:ea typeface="+mn-ea"/>
            </a:endParaRPr>
          </a:p>
        </p:txBody>
      </p:sp>
      <p:sp>
        <p:nvSpPr>
          <p:cNvPr id="112670" name="AutoShape 30"/>
          <p:cNvSpPr>
            <a:spLocks noChangeArrowheads="1"/>
          </p:cNvSpPr>
          <p:nvPr/>
        </p:nvSpPr>
        <p:spPr bwMode="auto">
          <a:xfrm>
            <a:off x="4793486" y="4732417"/>
            <a:ext cx="344421" cy="401479"/>
          </a:xfrm>
          <a:prstGeom prst="roundRect">
            <a:avLst>
              <a:gd name="adj" fmla="val 16667"/>
            </a:avLst>
          </a:prstGeom>
          <a:solidFill>
            <a:schemeClr val="accent4">
              <a:lumMod val="20000"/>
              <a:lumOff val="80000"/>
            </a:schemeClr>
          </a:solidFill>
          <a:ln w="19050">
            <a:solidFill>
              <a:schemeClr val="tx1"/>
            </a:solidFill>
            <a:round/>
            <a:headEnd/>
            <a:tailEnd/>
          </a:ln>
          <a:effectLst/>
        </p:spPr>
        <p:txBody>
          <a:bodyPr wrap="none" anchor="ctr">
            <a:spAutoFit/>
          </a:bodyPr>
          <a:lstStyle/>
          <a:p>
            <a:pPr>
              <a:defRPr/>
            </a:pPr>
            <a:r>
              <a:rPr lang="en-US" sz="1800" dirty="0" smtClean="0">
                <a:latin typeface="Tahoma" pitchFamily="34" charset="0"/>
                <a:ea typeface="+mn-ea"/>
              </a:rPr>
              <a:t>7</a:t>
            </a:r>
            <a:endParaRPr lang="en-US" sz="1800" dirty="0">
              <a:latin typeface="Tahoma" pitchFamily="34" charset="0"/>
              <a:ea typeface="+mn-ea"/>
            </a:endParaRPr>
          </a:p>
        </p:txBody>
      </p:sp>
      <p:sp>
        <p:nvSpPr>
          <p:cNvPr id="11284" name="Freeform 36"/>
          <p:cNvSpPr>
            <a:spLocks/>
          </p:cNvSpPr>
          <p:nvPr/>
        </p:nvSpPr>
        <p:spPr bwMode="auto">
          <a:xfrm>
            <a:off x="6534150" y="4543425"/>
            <a:ext cx="1038225" cy="341313"/>
          </a:xfrm>
          <a:custGeom>
            <a:avLst/>
            <a:gdLst>
              <a:gd name="T0" fmla="*/ 0 w 654"/>
              <a:gd name="T1" fmla="*/ 138 h 215"/>
              <a:gd name="T2" fmla="*/ 498 w 654"/>
              <a:gd name="T3" fmla="*/ 192 h 215"/>
              <a:gd name="T4" fmla="*/ 654 w 654"/>
              <a:gd name="T5" fmla="*/ 0 h 215"/>
              <a:gd name="T6" fmla="*/ 0 60000 65536"/>
              <a:gd name="T7" fmla="*/ 0 60000 65536"/>
              <a:gd name="T8" fmla="*/ 0 60000 65536"/>
              <a:gd name="T9" fmla="*/ 0 w 654"/>
              <a:gd name="T10" fmla="*/ 0 h 215"/>
              <a:gd name="T11" fmla="*/ 654 w 654"/>
              <a:gd name="T12" fmla="*/ 215 h 215"/>
            </a:gdLst>
            <a:ahLst/>
            <a:cxnLst>
              <a:cxn ang="T6">
                <a:pos x="T0" y="T1"/>
              </a:cxn>
              <a:cxn ang="T7">
                <a:pos x="T2" y="T3"/>
              </a:cxn>
              <a:cxn ang="T8">
                <a:pos x="T4" y="T5"/>
              </a:cxn>
            </a:cxnLst>
            <a:rect l="T9" t="T10" r="T11" b="T12"/>
            <a:pathLst>
              <a:path w="654" h="215">
                <a:moveTo>
                  <a:pt x="0" y="138"/>
                </a:moveTo>
                <a:cubicBezTo>
                  <a:pt x="83" y="147"/>
                  <a:pt x="389" y="215"/>
                  <a:pt x="498" y="192"/>
                </a:cubicBezTo>
                <a:cubicBezTo>
                  <a:pt x="607" y="169"/>
                  <a:pt x="622" y="40"/>
                  <a:pt x="654" y="0"/>
                </a:cubicBezTo>
              </a:path>
            </a:pathLst>
          </a:custGeom>
          <a:noFill/>
          <a:ln w="19050" cap="flat" cmpd="sng">
            <a:solidFill>
              <a:schemeClr val="tx1"/>
            </a:solidFill>
            <a:prstDash val="solid"/>
            <a:round/>
            <a:headEnd type="oval"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1285" name="Freeform 37"/>
          <p:cNvSpPr>
            <a:spLocks/>
          </p:cNvSpPr>
          <p:nvPr/>
        </p:nvSpPr>
        <p:spPr bwMode="auto">
          <a:xfrm flipH="1">
            <a:off x="2200275" y="4535488"/>
            <a:ext cx="1038225" cy="341312"/>
          </a:xfrm>
          <a:custGeom>
            <a:avLst/>
            <a:gdLst>
              <a:gd name="T0" fmla="*/ 0 w 654"/>
              <a:gd name="T1" fmla="*/ 138 h 215"/>
              <a:gd name="T2" fmla="*/ 498 w 654"/>
              <a:gd name="T3" fmla="*/ 192 h 215"/>
              <a:gd name="T4" fmla="*/ 654 w 654"/>
              <a:gd name="T5" fmla="*/ 0 h 215"/>
              <a:gd name="T6" fmla="*/ 0 60000 65536"/>
              <a:gd name="T7" fmla="*/ 0 60000 65536"/>
              <a:gd name="T8" fmla="*/ 0 60000 65536"/>
              <a:gd name="T9" fmla="*/ 0 w 654"/>
              <a:gd name="T10" fmla="*/ 0 h 215"/>
              <a:gd name="T11" fmla="*/ 654 w 654"/>
              <a:gd name="T12" fmla="*/ 215 h 215"/>
            </a:gdLst>
            <a:ahLst/>
            <a:cxnLst>
              <a:cxn ang="T6">
                <a:pos x="T0" y="T1"/>
              </a:cxn>
              <a:cxn ang="T7">
                <a:pos x="T2" y="T3"/>
              </a:cxn>
              <a:cxn ang="T8">
                <a:pos x="T4" y="T5"/>
              </a:cxn>
            </a:cxnLst>
            <a:rect l="T9" t="T10" r="T11" b="T12"/>
            <a:pathLst>
              <a:path w="654" h="215">
                <a:moveTo>
                  <a:pt x="0" y="138"/>
                </a:moveTo>
                <a:cubicBezTo>
                  <a:pt x="83" y="147"/>
                  <a:pt x="389" y="215"/>
                  <a:pt x="498" y="192"/>
                </a:cubicBezTo>
                <a:cubicBezTo>
                  <a:pt x="607" y="169"/>
                  <a:pt x="622" y="40"/>
                  <a:pt x="654" y="0"/>
                </a:cubicBezTo>
              </a:path>
            </a:pathLst>
          </a:custGeom>
          <a:noFill/>
          <a:ln w="19050" cap="flat" cmpd="sng">
            <a:solidFill>
              <a:schemeClr val="tx1"/>
            </a:solidFill>
            <a:prstDash val="solid"/>
            <a:round/>
            <a:headEnd type="oval"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1286" name="Freeform 38"/>
          <p:cNvSpPr>
            <a:spLocks/>
          </p:cNvSpPr>
          <p:nvPr/>
        </p:nvSpPr>
        <p:spPr bwMode="auto">
          <a:xfrm flipH="1">
            <a:off x="1495425" y="5145088"/>
            <a:ext cx="1038225" cy="341312"/>
          </a:xfrm>
          <a:custGeom>
            <a:avLst/>
            <a:gdLst>
              <a:gd name="T0" fmla="*/ 0 w 654"/>
              <a:gd name="T1" fmla="*/ 138 h 215"/>
              <a:gd name="T2" fmla="*/ 498 w 654"/>
              <a:gd name="T3" fmla="*/ 192 h 215"/>
              <a:gd name="T4" fmla="*/ 654 w 654"/>
              <a:gd name="T5" fmla="*/ 0 h 215"/>
              <a:gd name="T6" fmla="*/ 0 60000 65536"/>
              <a:gd name="T7" fmla="*/ 0 60000 65536"/>
              <a:gd name="T8" fmla="*/ 0 60000 65536"/>
              <a:gd name="T9" fmla="*/ 0 w 654"/>
              <a:gd name="T10" fmla="*/ 0 h 215"/>
              <a:gd name="T11" fmla="*/ 654 w 654"/>
              <a:gd name="T12" fmla="*/ 215 h 215"/>
            </a:gdLst>
            <a:ahLst/>
            <a:cxnLst>
              <a:cxn ang="T6">
                <a:pos x="T0" y="T1"/>
              </a:cxn>
              <a:cxn ang="T7">
                <a:pos x="T2" y="T3"/>
              </a:cxn>
              <a:cxn ang="T8">
                <a:pos x="T4" y="T5"/>
              </a:cxn>
            </a:cxnLst>
            <a:rect l="T9" t="T10" r="T11" b="T12"/>
            <a:pathLst>
              <a:path w="654" h="215">
                <a:moveTo>
                  <a:pt x="0" y="138"/>
                </a:moveTo>
                <a:cubicBezTo>
                  <a:pt x="83" y="147"/>
                  <a:pt x="389" y="215"/>
                  <a:pt x="498" y="192"/>
                </a:cubicBezTo>
                <a:cubicBezTo>
                  <a:pt x="607" y="169"/>
                  <a:pt x="622" y="40"/>
                  <a:pt x="654" y="0"/>
                </a:cubicBezTo>
              </a:path>
            </a:pathLst>
          </a:custGeom>
          <a:noFill/>
          <a:ln w="19050" cap="flat" cmpd="sng">
            <a:solidFill>
              <a:schemeClr val="tx1"/>
            </a:solidFill>
            <a:prstDash val="solid"/>
            <a:round/>
            <a:headEnd type="oval"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1287" name="Freeform 39"/>
          <p:cNvSpPr>
            <a:spLocks/>
          </p:cNvSpPr>
          <p:nvPr/>
        </p:nvSpPr>
        <p:spPr bwMode="auto">
          <a:xfrm>
            <a:off x="5000625" y="3924300"/>
            <a:ext cx="1038225" cy="341313"/>
          </a:xfrm>
          <a:custGeom>
            <a:avLst/>
            <a:gdLst>
              <a:gd name="T0" fmla="*/ 0 w 654"/>
              <a:gd name="T1" fmla="*/ 138 h 215"/>
              <a:gd name="T2" fmla="*/ 498 w 654"/>
              <a:gd name="T3" fmla="*/ 192 h 215"/>
              <a:gd name="T4" fmla="*/ 654 w 654"/>
              <a:gd name="T5" fmla="*/ 0 h 215"/>
              <a:gd name="T6" fmla="*/ 0 60000 65536"/>
              <a:gd name="T7" fmla="*/ 0 60000 65536"/>
              <a:gd name="T8" fmla="*/ 0 60000 65536"/>
              <a:gd name="T9" fmla="*/ 0 w 654"/>
              <a:gd name="T10" fmla="*/ 0 h 215"/>
              <a:gd name="T11" fmla="*/ 654 w 654"/>
              <a:gd name="T12" fmla="*/ 215 h 215"/>
            </a:gdLst>
            <a:ahLst/>
            <a:cxnLst>
              <a:cxn ang="T6">
                <a:pos x="T0" y="T1"/>
              </a:cxn>
              <a:cxn ang="T7">
                <a:pos x="T2" y="T3"/>
              </a:cxn>
              <a:cxn ang="T8">
                <a:pos x="T4" y="T5"/>
              </a:cxn>
            </a:cxnLst>
            <a:rect l="T9" t="T10" r="T11" b="T12"/>
            <a:pathLst>
              <a:path w="654" h="215">
                <a:moveTo>
                  <a:pt x="0" y="138"/>
                </a:moveTo>
                <a:cubicBezTo>
                  <a:pt x="83" y="147"/>
                  <a:pt x="389" y="215"/>
                  <a:pt x="498" y="192"/>
                </a:cubicBezTo>
                <a:cubicBezTo>
                  <a:pt x="607" y="169"/>
                  <a:pt x="622" y="40"/>
                  <a:pt x="654" y="0"/>
                </a:cubicBezTo>
              </a:path>
            </a:pathLst>
          </a:custGeom>
          <a:noFill/>
          <a:ln w="19050" cap="flat" cmpd="sng">
            <a:solidFill>
              <a:schemeClr val="tx1"/>
            </a:solidFill>
            <a:prstDash val="solid"/>
            <a:round/>
            <a:headEnd type="oval"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1288" name="Freeform 40"/>
          <p:cNvSpPr>
            <a:spLocks/>
          </p:cNvSpPr>
          <p:nvPr/>
        </p:nvSpPr>
        <p:spPr bwMode="auto">
          <a:xfrm>
            <a:off x="3952875" y="5153025"/>
            <a:ext cx="1038225" cy="341313"/>
          </a:xfrm>
          <a:custGeom>
            <a:avLst/>
            <a:gdLst>
              <a:gd name="T0" fmla="*/ 0 w 654"/>
              <a:gd name="T1" fmla="*/ 138 h 215"/>
              <a:gd name="T2" fmla="*/ 498 w 654"/>
              <a:gd name="T3" fmla="*/ 192 h 215"/>
              <a:gd name="T4" fmla="*/ 654 w 654"/>
              <a:gd name="T5" fmla="*/ 0 h 215"/>
              <a:gd name="T6" fmla="*/ 0 60000 65536"/>
              <a:gd name="T7" fmla="*/ 0 60000 65536"/>
              <a:gd name="T8" fmla="*/ 0 60000 65536"/>
              <a:gd name="T9" fmla="*/ 0 w 654"/>
              <a:gd name="T10" fmla="*/ 0 h 215"/>
              <a:gd name="T11" fmla="*/ 654 w 654"/>
              <a:gd name="T12" fmla="*/ 215 h 215"/>
            </a:gdLst>
            <a:ahLst/>
            <a:cxnLst>
              <a:cxn ang="T6">
                <a:pos x="T0" y="T1"/>
              </a:cxn>
              <a:cxn ang="T7">
                <a:pos x="T2" y="T3"/>
              </a:cxn>
              <a:cxn ang="T8">
                <a:pos x="T4" y="T5"/>
              </a:cxn>
            </a:cxnLst>
            <a:rect l="T9" t="T10" r="T11" b="T12"/>
            <a:pathLst>
              <a:path w="654" h="215">
                <a:moveTo>
                  <a:pt x="0" y="138"/>
                </a:moveTo>
                <a:cubicBezTo>
                  <a:pt x="83" y="147"/>
                  <a:pt x="389" y="215"/>
                  <a:pt x="498" y="192"/>
                </a:cubicBezTo>
                <a:cubicBezTo>
                  <a:pt x="607" y="169"/>
                  <a:pt x="622" y="40"/>
                  <a:pt x="654" y="0"/>
                </a:cubicBezTo>
              </a:path>
            </a:pathLst>
          </a:custGeom>
          <a:noFill/>
          <a:ln w="19050" cap="flat" cmpd="sng">
            <a:solidFill>
              <a:schemeClr val="tx1"/>
            </a:solidFill>
            <a:prstDash val="solid"/>
            <a:round/>
            <a:headEnd type="oval"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1289" name="Date Placeholder 24"/>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12291"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115C7F38-0B90-5C40-89B3-BAC99B5C0B7A}" type="slidenum">
              <a:rPr lang="en-US" sz="1400"/>
              <a:pPr eaLnBrk="1" hangingPunct="1"/>
              <a:t>9</a:t>
            </a:fld>
            <a:endParaRPr lang="en-US" sz="1400"/>
          </a:p>
        </p:txBody>
      </p:sp>
      <p:sp>
        <p:nvSpPr>
          <p:cNvPr id="12292" name="Rectangle 2"/>
          <p:cNvSpPr>
            <a:spLocks noGrp="1" noChangeArrowheads="1"/>
          </p:cNvSpPr>
          <p:nvPr>
            <p:ph type="title"/>
          </p:nvPr>
        </p:nvSpPr>
        <p:spPr>
          <a:xfrm>
            <a:off x="609599" y="304800"/>
            <a:ext cx="6253163" cy="1143000"/>
          </a:xfrm>
        </p:spPr>
        <p:txBody>
          <a:bodyPr/>
          <a:lstStyle/>
          <a:p>
            <a:pPr eaLnBrk="1" hangingPunct="1"/>
            <a:r>
              <a:rPr lang="en-US" dirty="0">
                <a:latin typeface="Tahoma" charset="0"/>
              </a:rPr>
              <a:t>Insertion into a Heap </a:t>
            </a:r>
          </a:p>
        </p:txBody>
      </p:sp>
      <p:sp>
        <p:nvSpPr>
          <p:cNvPr id="12293" name="Rectangle 3" descr="Rectangle: Click to edit Master text styles&#10;Second level&#10;Third level&#10;Fourth level&#10;Fifth level"/>
          <p:cNvSpPr>
            <a:spLocks noGrp="1" noChangeArrowheads="1"/>
          </p:cNvSpPr>
          <p:nvPr>
            <p:ph type="body" sz="half" idx="1"/>
          </p:nvPr>
        </p:nvSpPr>
        <p:spPr>
          <a:xfrm>
            <a:off x="762000" y="1676400"/>
            <a:ext cx="3886200" cy="4648200"/>
          </a:xfrm>
        </p:spPr>
        <p:txBody>
          <a:bodyPr/>
          <a:lstStyle/>
          <a:p>
            <a:pPr eaLnBrk="1" hangingPunct="1"/>
            <a:r>
              <a:rPr lang="en-US" dirty="0">
                <a:latin typeface="Tahoma" charset="0"/>
              </a:rPr>
              <a:t>Method </a:t>
            </a:r>
            <a:r>
              <a:rPr lang="en-US" dirty="0" smtClean="0">
                <a:latin typeface="Tahoma" charset="0"/>
              </a:rPr>
              <a:t>add: </a:t>
            </a:r>
          </a:p>
          <a:p>
            <a:pPr marL="457200" lvl="1" indent="0" eaLnBrk="1" hangingPunct="1">
              <a:buNone/>
            </a:pPr>
            <a:r>
              <a:rPr lang="en-US" dirty="0" smtClean="0">
                <a:latin typeface="Tahoma" charset="0"/>
              </a:rPr>
              <a:t>a element </a:t>
            </a:r>
            <a:r>
              <a:rPr lang="en-US" b="1" i="1" dirty="0" smtClean="0">
                <a:latin typeface="Times New Roman" charset="0"/>
              </a:rPr>
              <a:t>k</a:t>
            </a:r>
            <a:r>
              <a:rPr lang="en-US" dirty="0" smtClean="0">
                <a:latin typeface="Tahoma" charset="0"/>
              </a:rPr>
              <a:t> to the heap</a:t>
            </a:r>
            <a:endParaRPr lang="en-US" dirty="0">
              <a:latin typeface="Tahoma" charset="0"/>
            </a:endParaRPr>
          </a:p>
        </p:txBody>
      </p:sp>
      <p:sp>
        <p:nvSpPr>
          <p:cNvPr id="12294" name="Oval 5"/>
          <p:cNvSpPr>
            <a:spLocks noChangeArrowheads="1"/>
          </p:cNvSpPr>
          <p:nvPr/>
        </p:nvSpPr>
        <p:spPr bwMode="auto">
          <a:xfrm>
            <a:off x="6589713" y="2466975"/>
            <a:ext cx="320675" cy="319088"/>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2</a:t>
            </a:r>
          </a:p>
        </p:txBody>
      </p:sp>
      <p:sp>
        <p:nvSpPr>
          <p:cNvPr id="12295" name="Oval 6"/>
          <p:cNvSpPr>
            <a:spLocks noChangeArrowheads="1"/>
          </p:cNvSpPr>
          <p:nvPr/>
        </p:nvSpPr>
        <p:spPr bwMode="auto">
          <a:xfrm>
            <a:off x="7400925" y="2978150"/>
            <a:ext cx="319088"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6</a:t>
            </a:r>
          </a:p>
        </p:txBody>
      </p:sp>
      <p:sp>
        <p:nvSpPr>
          <p:cNvPr id="12296" name="Oval 7"/>
          <p:cNvSpPr>
            <a:spLocks noChangeArrowheads="1"/>
          </p:cNvSpPr>
          <p:nvPr/>
        </p:nvSpPr>
        <p:spPr bwMode="auto">
          <a:xfrm>
            <a:off x="5637213" y="2978150"/>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5</a:t>
            </a:r>
          </a:p>
        </p:txBody>
      </p:sp>
      <p:sp>
        <p:nvSpPr>
          <p:cNvPr id="12297" name="Oval 8"/>
          <p:cNvSpPr>
            <a:spLocks noChangeArrowheads="1"/>
          </p:cNvSpPr>
          <p:nvPr/>
        </p:nvSpPr>
        <p:spPr bwMode="auto">
          <a:xfrm>
            <a:off x="6224588" y="3489325"/>
            <a:ext cx="320675"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7</a:t>
            </a:r>
          </a:p>
        </p:txBody>
      </p:sp>
      <p:cxnSp>
        <p:nvCxnSpPr>
          <p:cNvPr id="12299" name="AutoShape 13"/>
          <p:cNvCxnSpPr>
            <a:cxnSpLocks noChangeShapeType="1"/>
            <a:stCxn id="12294" idx="3"/>
            <a:endCxn id="12296" idx="7"/>
          </p:cNvCxnSpPr>
          <p:nvPr/>
        </p:nvCxnSpPr>
        <p:spPr bwMode="auto">
          <a:xfrm flipH="1">
            <a:off x="5910263" y="2747963"/>
            <a:ext cx="727075" cy="2698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2300" name="AutoShape 14"/>
          <p:cNvCxnSpPr>
            <a:cxnSpLocks noChangeShapeType="1"/>
            <a:stCxn id="12295" idx="1"/>
            <a:endCxn id="12294" idx="5"/>
          </p:cNvCxnSpPr>
          <p:nvPr/>
        </p:nvCxnSpPr>
        <p:spPr bwMode="auto">
          <a:xfrm flipH="1" flipV="1">
            <a:off x="6862763" y="2747963"/>
            <a:ext cx="584200" cy="2698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2302" name="AutoShape 19"/>
          <p:cNvCxnSpPr>
            <a:cxnSpLocks noChangeShapeType="1"/>
            <a:stCxn id="12304" idx="7"/>
            <a:endCxn id="12296" idx="3"/>
          </p:cNvCxnSpPr>
          <p:nvPr/>
        </p:nvCxnSpPr>
        <p:spPr bwMode="auto">
          <a:xfrm flipV="1">
            <a:off x="5322888" y="3259138"/>
            <a:ext cx="360362" cy="2698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2303" name="AutoShape 20"/>
          <p:cNvCxnSpPr>
            <a:cxnSpLocks noChangeShapeType="1"/>
            <a:stCxn id="12297" idx="1"/>
            <a:endCxn id="12296" idx="5"/>
          </p:cNvCxnSpPr>
          <p:nvPr/>
        </p:nvCxnSpPr>
        <p:spPr bwMode="auto">
          <a:xfrm flipH="1" flipV="1">
            <a:off x="5910263" y="3259138"/>
            <a:ext cx="361950" cy="2698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2304" name="Oval 21"/>
          <p:cNvSpPr>
            <a:spLocks noChangeArrowheads="1"/>
          </p:cNvSpPr>
          <p:nvPr/>
        </p:nvSpPr>
        <p:spPr bwMode="auto">
          <a:xfrm>
            <a:off x="5049838" y="3489325"/>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12320" name="Date Placeholder 31"/>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320C7E0-FD9F-0547-907B-23E2C354D21D}"/>
                  </a:ext>
                </a:extLst>
              </p:cNvPr>
              <p:cNvSpPr txBox="1"/>
              <p:nvPr/>
            </p:nvSpPr>
            <p:spPr>
              <a:xfrm>
                <a:off x="5492750" y="4416760"/>
                <a:ext cx="2514600" cy="830997"/>
              </a:xfrm>
              <a:prstGeom prst="rect">
                <a:avLst/>
              </a:prstGeom>
              <a:noFill/>
            </p:spPr>
            <p:txBody>
              <a:bodyPr wrap="square" rtlCol="0">
                <a:spAutoFit/>
              </a:bodyPr>
              <a:lstStyle/>
              <a:p>
                <a:pPr algn="l"/>
                <a:r>
                  <a:rPr lang="en-US" dirty="0"/>
                  <a:t>Now insert item with key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=1</m:t>
                    </m:r>
                  </m:oMath>
                </a14:m>
                <a:endParaRPr lang="en-US" dirty="0"/>
              </a:p>
            </p:txBody>
          </p:sp>
        </mc:Choice>
        <mc:Fallback xmlns="">
          <p:sp>
            <p:nvSpPr>
              <p:cNvPr id="2" name="TextBox 1">
                <a:extLst>
                  <a:ext uri="{FF2B5EF4-FFF2-40B4-BE49-F238E27FC236}">
                    <a16:creationId xmlns:a16="http://schemas.microsoft.com/office/drawing/2014/main" id="{A320C7E0-FD9F-0547-907B-23E2C354D21D}"/>
                  </a:ext>
                </a:extLst>
              </p:cNvPr>
              <p:cNvSpPr txBox="1">
                <a:spLocks noRot="1" noChangeAspect="1" noMove="1" noResize="1" noEditPoints="1" noAdjustHandles="1" noChangeArrowheads="1" noChangeShapeType="1" noTextEdit="1"/>
              </p:cNvSpPr>
              <p:nvPr/>
            </p:nvSpPr>
            <p:spPr>
              <a:xfrm>
                <a:off x="5492750" y="4416760"/>
                <a:ext cx="2514600" cy="830997"/>
              </a:xfrm>
              <a:prstGeom prst="rect">
                <a:avLst/>
              </a:prstGeom>
              <a:blipFill>
                <a:blip r:embed="rId2"/>
                <a:stretch>
                  <a:fillRect l="-4020" t="-7692" b="-13846"/>
                </a:stretch>
              </a:blipFill>
            </p:spPr>
            <p:txBody>
              <a:bodyPr/>
              <a:lstStyle/>
              <a:p>
                <a:r>
                  <a:rPr lang="en-US">
                    <a:noFill/>
                  </a:rPr>
                  <a:t> </a:t>
                </a:r>
              </a:p>
            </p:txBody>
          </p:sp>
        </mc:Fallback>
      </mc:AlternateContent>
      <p:sp>
        <p:nvSpPr>
          <p:cNvPr id="34" name="Oval 21">
            <a:extLst>
              <a:ext uri="{FF2B5EF4-FFF2-40B4-BE49-F238E27FC236}">
                <a16:creationId xmlns:a16="http://schemas.microsoft.com/office/drawing/2014/main" id="{A6E5FE95-36F3-394B-9098-0D181C3320EE}"/>
              </a:ext>
            </a:extLst>
          </p:cNvPr>
          <p:cNvSpPr>
            <a:spLocks noChangeArrowheads="1"/>
          </p:cNvSpPr>
          <p:nvPr/>
        </p:nvSpPr>
        <p:spPr bwMode="auto">
          <a:xfrm>
            <a:off x="6473031" y="5427403"/>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dirty="0">
                <a:solidFill>
                  <a:srgbClr val="FF0000"/>
                </a:solidFill>
                <a:latin typeface="Times New Roman" charset="0"/>
                <a:sym typeface="Symbol" charset="0"/>
              </a:rPr>
              <a:t>1</a:t>
            </a:r>
          </a:p>
        </p:txBody>
      </p:sp>
      <p:sp>
        <p:nvSpPr>
          <p:cNvPr id="3" name="TextBox 2">
            <a:extLst>
              <a:ext uri="{FF2B5EF4-FFF2-40B4-BE49-F238E27FC236}">
                <a16:creationId xmlns:a16="http://schemas.microsoft.com/office/drawing/2014/main" id="{1D0F698F-FD1A-614A-A733-4D2CD43AC459}"/>
              </a:ext>
            </a:extLst>
          </p:cNvPr>
          <p:cNvSpPr txBox="1"/>
          <p:nvPr/>
        </p:nvSpPr>
        <p:spPr>
          <a:xfrm>
            <a:off x="5257800" y="1344948"/>
            <a:ext cx="2749550" cy="461665"/>
          </a:xfrm>
          <a:prstGeom prst="rect">
            <a:avLst/>
          </a:prstGeom>
          <a:noFill/>
        </p:spPr>
        <p:txBody>
          <a:bodyPr wrap="square" rtlCol="0">
            <a:spAutoFit/>
          </a:bodyPr>
          <a:lstStyle/>
          <a:p>
            <a:pPr algn="l"/>
            <a:r>
              <a:rPr lang="en-US" dirty="0"/>
              <a:t>Current heap:</a:t>
            </a:r>
          </a:p>
        </p:txBody>
      </p:sp>
    </p:spTree>
  </p:cSld>
  <p:clrMapOvr>
    <a:masterClrMapping/>
  </p:clrMapOvr>
</p:sld>
</file>

<file path=ppt/theme/theme1.xml><?xml version="1.0" encoding="utf-8"?>
<a:theme xmlns:a="http://schemas.openxmlformats.org/drawingml/2006/main"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5270</TotalTime>
  <Words>1054</Words>
  <Application>Microsoft Office PowerPoint</Application>
  <PresentationFormat>On-screen Show (4:3)</PresentationFormat>
  <Paragraphs>289</Paragraphs>
  <Slides>21</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0" baseType="lpstr">
      <vt:lpstr>ＭＳ Ｐゴシック</vt:lpstr>
      <vt:lpstr>Cambria Math</vt:lpstr>
      <vt:lpstr>Courier</vt:lpstr>
      <vt:lpstr>Symbol</vt:lpstr>
      <vt:lpstr>Tahoma</vt:lpstr>
      <vt:lpstr>Times New Roman</vt:lpstr>
      <vt:lpstr>Wingdings</vt:lpstr>
      <vt:lpstr>Blueprint</vt:lpstr>
      <vt:lpstr>Clip</vt:lpstr>
      <vt:lpstr>Heaps</vt:lpstr>
      <vt:lpstr>The Heap Data Structure</vt:lpstr>
      <vt:lpstr>Recall Priority Queue ADT</vt:lpstr>
      <vt:lpstr>Heaps</vt:lpstr>
      <vt:lpstr>Heaps 2</vt:lpstr>
      <vt:lpstr>Height of a Heap</vt:lpstr>
      <vt:lpstr>Implementing a Priority Queue with a Heap</vt:lpstr>
      <vt:lpstr>Heaps and Priority Queues</vt:lpstr>
      <vt:lpstr>Insertion into a Heap </vt:lpstr>
      <vt:lpstr>Insertion into a Heap</vt:lpstr>
      <vt:lpstr>Upheap 1</vt:lpstr>
      <vt:lpstr>Upheap 2</vt:lpstr>
      <vt:lpstr>Removal from a Heap</vt:lpstr>
      <vt:lpstr>Removal from a Heap</vt:lpstr>
      <vt:lpstr>Downheap </vt:lpstr>
      <vt:lpstr>Downheap</vt:lpstr>
      <vt:lpstr>Updating the Last Node</vt:lpstr>
      <vt:lpstr>Array-Based Representation of a Complete Binary Tree</vt:lpstr>
      <vt:lpstr>Array-based Heap Implementation</vt:lpstr>
      <vt:lpstr>Analysis of a Heap-Based Priority Queue</vt:lpstr>
      <vt:lpstr>Analysis of a Heap-Based Priority Queue</vt:lpstr>
    </vt:vector>
  </TitlesOfParts>
  <Company>Brown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Heaps</dc:title>
  <dc:creator>Michael Goodrich and Roberto Tamassia</dc:creator>
  <cp:lastModifiedBy>Kimberly Davis</cp:lastModifiedBy>
  <cp:revision>799</cp:revision>
  <cp:lastPrinted>2018-11-28T08:46:08Z</cp:lastPrinted>
  <dcterms:created xsi:type="dcterms:W3CDTF">2002-01-21T02:22:10Z</dcterms:created>
  <dcterms:modified xsi:type="dcterms:W3CDTF">2019-11-15T01:26:06Z</dcterms:modified>
</cp:coreProperties>
</file>