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441" r:id="rId2"/>
    <p:sldId id="375" r:id="rId3"/>
    <p:sldId id="350" r:id="rId4"/>
    <p:sldId id="374" r:id="rId5"/>
    <p:sldId id="442" r:id="rId6"/>
    <p:sldId id="361" r:id="rId7"/>
    <p:sldId id="338" r:id="rId8"/>
    <p:sldId id="339" r:id="rId9"/>
    <p:sldId id="381" r:id="rId10"/>
    <p:sldId id="341" r:id="rId11"/>
    <p:sldId id="382" r:id="rId1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13AAD-5560-E040-B544-D95D65E19237}">
          <p14:sldIdLst>
            <p14:sldId id="441"/>
          </p14:sldIdLst>
        </p14:section>
        <p14:section name="PriorityQueues 9.4.2 Heap Sort" id="{4FEF21D2-8B2F-8C4B-A347-CE2A072CF135}">
          <p14:sldIdLst>
            <p14:sldId id="375"/>
            <p14:sldId id="350"/>
            <p14:sldId id="374"/>
            <p14:sldId id="442"/>
          </p14:sldIdLst>
        </p14:section>
        <p14:section name="PriorityQueue 9.4.1 Selection-sort and insertion-sort" id="{443E976E-0428-D94F-8B0C-A0D5FE13BDC0}">
          <p14:sldIdLst>
            <p14:sldId id="361"/>
            <p14:sldId id="338"/>
            <p14:sldId id="339"/>
            <p14:sldId id="381"/>
            <p14:sldId id="34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B95A86F-F681-954A-A757-8A0833D6D3C8}" type="datetime1">
              <a:rPr lang="en-US" smtClean="0"/>
              <a:t>11/14/2019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9A16545-DEDB-9C4A-9B34-BB7C4F855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51CA412-BE08-3946-B2E1-85C120A2BB3A}" type="datetime1">
              <a:rPr lang="en-US" smtClean="0"/>
              <a:t>11/14/2019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544E4A1-34FD-3D45-922C-27D04A56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76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492A62-E320-604B-B9AC-99AD972031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3620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DFAA5-40DE-F04E-B4D0-4E1214B18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DB1A6-166F-6F4B-AA8F-E566CC24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99182-932D-0B47-AC5E-612C9F93A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B32F24-3C00-8240-8D8A-B0A3E87278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7" r:id="rId2"/>
    <p:sldLayoutId id="2147483658" r:id="rId3"/>
    <p:sldLayoutId id="2147483659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6B5750-F0AE-2F4E-B5E6-724361DAB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 Sorting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E545AA-A64E-8046-9B83-A300D586A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7386-87CA-ED42-B1C3-DD9D4B6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19D7-A362-3D41-AD02-40F2EF751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8E2A5-A669-2346-942A-961D951E84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59749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D486C9-3C26-154E-BA9A-E4394275B79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add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operations takes time proportional to</a:t>
            </a:r>
          </a:p>
          <a:p>
            <a:pPr marL="990600" lvl="1" indent="-533400" algn="ctr" eaLnBrk="1" hangingPunct="1">
              <a:buSzTx/>
              <a:buFont typeface="Wingdings" charset="0"/>
              <a:buNone/>
            </a:pPr>
            <a:r>
              <a:rPr lang="en-US" sz="2400" dirty="0">
                <a:latin typeface="Times New Roman" charset="0"/>
                <a:sym typeface="Symbol" charset="0"/>
              </a:rPr>
              <a:t>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sz="2000" dirty="0">
                <a:latin typeface="Tahoma" charset="0"/>
              </a:rPr>
              <a:t>Removing the elements in sorted order from the priority queue with  a series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  <a:endParaRPr lang="en-US" dirty="0">
              <a:latin typeface="Tahoma" charset="0"/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421092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4FC4A-E1D9-604A-B325-FC6E722FF373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 Example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	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Priority queue 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     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87021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BD83C0-6B4D-2E43-8022-F32FF09DE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Heap-Sort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0284862-EB16-F34C-B5BA-E72D2E7DB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9.4.2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5741-6DE0-944E-B002-060C58BB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DE42-2077-0C40-8AFB-CC0921D09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3DB1A6-166F-6F4B-AA8F-E566CC24FA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B1A2-E60C-BE43-9E58-5892D5D5ED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417B75E8-E0E6-F74B-9B52-64605E1B7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65540"/>
              </p:ext>
            </p:extLst>
          </p:nvPr>
        </p:nvGraphicFramePr>
        <p:xfrm>
          <a:off x="5791184" y="3745705"/>
          <a:ext cx="2016151" cy="262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184" y="3745705"/>
                        <a:ext cx="2016151" cy="2621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57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239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Consider a priority queue with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ahoma" charset="0"/>
              </a:rPr>
              <a:t> items implemented by means of a heap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the space used is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methods </a:t>
            </a:r>
            <a:r>
              <a:rPr lang="en-US" b="1" dirty="0" smtClean="0">
                <a:solidFill>
                  <a:schemeClr val="tx2"/>
                </a:solidFill>
                <a:latin typeface="Courier" pitchFamily="2" charset="0"/>
              </a:rPr>
              <a:t>add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and </a:t>
            </a:r>
            <a:r>
              <a:rPr lang="en-US" b="1" dirty="0" smtClean="0">
                <a:solidFill>
                  <a:schemeClr val="tx2"/>
                </a:solidFill>
                <a:latin typeface="Courier" pitchFamily="2" charset="0"/>
              </a:rPr>
              <a:t>remove </a:t>
            </a:r>
            <a:r>
              <a:rPr lang="en-US" dirty="0" smtClean="0">
                <a:latin typeface="Tahoma" charset="0"/>
              </a:rPr>
              <a:t>take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(log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Tahoma" charset="0"/>
              </a:rPr>
              <a:t>time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methods </a:t>
            </a:r>
            <a:r>
              <a:rPr lang="en-US" b="1" dirty="0" smtClean="0">
                <a:solidFill>
                  <a:schemeClr val="tx2"/>
                </a:solidFill>
                <a:latin typeface="Courier" pitchFamily="2" charset="0"/>
              </a:rPr>
              <a:t>size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and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" pitchFamily="2" charset="0"/>
              </a:rPr>
              <a:t>isEmpty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take </a:t>
            </a:r>
            <a:r>
              <a:rPr lang="en-US" dirty="0">
                <a:latin typeface="Tahoma" charset="0"/>
              </a:rPr>
              <a:t>time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(1) </a:t>
            </a:r>
            <a:r>
              <a:rPr lang="en-US" dirty="0">
                <a:latin typeface="Tahoma" charset="0"/>
              </a:rPr>
              <a:t>time</a:t>
            </a:r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2BAFBB-9BC8-0841-B88F-701A53C52061}" type="slidenum">
              <a:rPr lang="en-US" sz="1400"/>
              <a:pPr eaLnBrk="1" hangingPunct="1"/>
              <a:t>3</a:t>
            </a:fld>
            <a:endParaRPr 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567613" y="252413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52413"/>
                        <a:ext cx="12715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Heap-Sort</a:t>
            </a:r>
          </a:p>
        </p:txBody>
      </p:sp>
      <p:sp>
        <p:nvSpPr>
          <p:cNvPr id="1177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</a:rPr>
              <a:t>Using a heap-based priority queue, we can sort a sequence of </a:t>
            </a:r>
            <a:r>
              <a:rPr lang="en-US" sz="2800" b="1" i="1" dirty="0">
                <a:latin typeface="Times New Roman" pitchFamily="18" charset="0"/>
                <a:ea typeface="+mn-ea"/>
              </a:rPr>
              <a:t>n</a:t>
            </a:r>
            <a:r>
              <a:rPr lang="en-US" sz="2800" dirty="0">
                <a:ea typeface="+mn-ea"/>
              </a:rPr>
              <a:t> elements in </a:t>
            </a:r>
            <a:r>
              <a:rPr lang="en-US" sz="2800" b="1" i="1" dirty="0">
                <a:latin typeface="Times New Roman" pitchFamily="18" charset="0"/>
                <a:ea typeface="+mn-ea"/>
              </a:rPr>
              <a:t>O</a:t>
            </a:r>
            <a:r>
              <a:rPr lang="en-US" sz="2800" dirty="0">
                <a:latin typeface="Times New Roman" pitchFamily="18" charset="0"/>
                <a:ea typeface="+mn-ea"/>
              </a:rPr>
              <a:t>(</a:t>
            </a:r>
            <a:r>
              <a:rPr lang="en-US" sz="2800" b="1" i="1" dirty="0">
                <a:latin typeface="Times New Roman" pitchFamily="18" charset="0"/>
                <a:ea typeface="+mn-ea"/>
              </a:rPr>
              <a:t>n</a:t>
            </a:r>
            <a:r>
              <a:rPr lang="en-US" sz="2800" dirty="0">
                <a:latin typeface="Times New Roman" pitchFamily="18" charset="0"/>
                <a:ea typeface="+mn-ea"/>
              </a:rPr>
              <a:t> log </a:t>
            </a:r>
            <a:r>
              <a:rPr lang="en-US" sz="2800" b="1" i="1" dirty="0">
                <a:latin typeface="Times New Roman" pitchFamily="18" charset="0"/>
                <a:ea typeface="+mn-ea"/>
              </a:rPr>
              <a:t>n</a:t>
            </a:r>
            <a:r>
              <a:rPr lang="en-US" sz="2800" dirty="0">
                <a:latin typeface="Times New Roman" pitchFamily="18" charset="0"/>
                <a:ea typeface="+mn-ea"/>
              </a:rPr>
              <a:t>) </a:t>
            </a:r>
            <a:r>
              <a:rPr lang="en-US" sz="2800" dirty="0">
                <a:ea typeface="+mn-ea"/>
              </a:rPr>
              <a:t>time</a:t>
            </a:r>
            <a:endParaRPr lang="en-US" sz="2800" dirty="0">
              <a:latin typeface="Times New Roman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</a:rPr>
              <a:t>The resulting algorithm is called </a:t>
            </a:r>
            <a:r>
              <a:rPr lang="en-US" sz="2800" b="1" dirty="0">
                <a:ea typeface="+mn-ea"/>
              </a:rPr>
              <a:t>heap-sort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</a:rPr>
              <a:t>Heap-sort is much faster than quadratic sorting algorithms, such as insertion-sort and selection-sort</a:t>
            </a:r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2BAFBB-9BC8-0841-B88F-701A53C52061}" type="slidenum">
              <a:rPr lang="en-US" sz="1400"/>
              <a:pPr eaLnBrk="1" hangingPunct="1"/>
              <a:t>4</a:t>
            </a:fld>
            <a:endParaRPr 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15165"/>
              </p:ext>
            </p:extLst>
          </p:nvPr>
        </p:nvGraphicFramePr>
        <p:xfrm>
          <a:off x="7512788" y="152400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788" y="152400"/>
                        <a:ext cx="12715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8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5638800" cy="44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6B5750-F0AE-2F4E-B5E6-724361DAB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Selection-Sort and Insertion-Sort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E545AA-A64E-8046-9B83-A300D586A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9.4.1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7386-87CA-ED42-B1C3-DD9D4B6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19D7-A362-3D41-AD02-40F2EF751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8E2A5-A669-2346-942A-961D951E84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73648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3FA96-800B-CD45-A868-6D52217AF5B9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Priority Queue Sorting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4267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use a priority queue to sort a list of comparable elements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Insert the elements one by one with a series of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add</a:t>
            </a:r>
            <a:r>
              <a:rPr lang="en-US" sz="1800" dirty="0" smtClean="0">
                <a:latin typeface="Tahoma" charset="0"/>
              </a:rPr>
              <a:t> </a:t>
            </a:r>
            <a:r>
              <a:rPr lang="en-US" sz="1800" dirty="0">
                <a:latin typeface="Tahoma" charset="0"/>
              </a:rPr>
              <a:t>operations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remove </a:t>
            </a:r>
            <a:r>
              <a:rPr lang="en-US" sz="1800" dirty="0" smtClean="0">
                <a:latin typeface="Tahoma" charset="0"/>
              </a:rPr>
              <a:t>operations</a:t>
            </a:r>
            <a:endParaRPr lang="en-US" sz="18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The running time of this sorting method depends on the priority queue implementation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62034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6BA5F-269F-0B40-A943-0E3842A60ADA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" pitchFamily="2" charset="0"/>
              </a:rPr>
              <a:t>add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Removing the elements in sorted order from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" pitchFamily="2" charset="0"/>
              </a:rPr>
              <a:t>remove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operations takes time proportional to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		 	</a:t>
            </a:r>
            <a:r>
              <a:rPr lang="en-US" sz="2400" dirty="0">
                <a:latin typeface="Times New Roman" charset="0"/>
                <a:sym typeface="Symbol" charset="0"/>
              </a:rPr>
              <a:t>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Selection-sort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79881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D9AB35-1246-C143-888E-98CB6CB42C60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 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 i="1">
                <a:latin typeface="Tahoma" charset="0"/>
              </a:rPr>
              <a:t>                       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	Priority Queue P</a:t>
            </a:r>
            <a:r>
              <a:rPr lang="en-US" sz="1800" i="1">
                <a:latin typeface="Tahoma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732174829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5250</TotalTime>
  <Words>381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Courier</vt:lpstr>
      <vt:lpstr>Symbol</vt:lpstr>
      <vt:lpstr>Tahoma</vt:lpstr>
      <vt:lpstr>Times New Roman</vt:lpstr>
      <vt:lpstr>Wingdings</vt:lpstr>
      <vt:lpstr>Blueprint</vt:lpstr>
      <vt:lpstr>Clip</vt:lpstr>
      <vt:lpstr>Priority Queue Sorting</vt:lpstr>
      <vt:lpstr>Heap-Sort</vt:lpstr>
      <vt:lpstr>Heap-Sort</vt:lpstr>
      <vt:lpstr>Heap-Sort</vt:lpstr>
      <vt:lpstr>Heap Sort Example</vt:lpstr>
      <vt:lpstr>Selection-Sort and Insertion-Sort</vt:lpstr>
      <vt:lpstr>Priority Queue Sorting</vt:lpstr>
      <vt:lpstr>Selection-Sort</vt:lpstr>
      <vt:lpstr>Selection-Sort Example</vt:lpstr>
      <vt:lpstr>Insertion-Sort</vt:lpstr>
      <vt:lpstr>Insertion-Sort 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Michael Goodrich and Roberto Tamassia</dc:creator>
  <cp:lastModifiedBy>Kimberly Davis</cp:lastModifiedBy>
  <cp:revision>799</cp:revision>
  <cp:lastPrinted>2018-11-28T08:46:08Z</cp:lastPrinted>
  <dcterms:created xsi:type="dcterms:W3CDTF">2002-01-21T02:22:10Z</dcterms:created>
  <dcterms:modified xsi:type="dcterms:W3CDTF">2019-11-15T01:36:52Z</dcterms:modified>
</cp:coreProperties>
</file>