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F3EC66F-1971-A44F-B461-56110FB86B48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E53E897-BF64-0F4A-BB5A-B0C5E29C4966}" type="datetime1">
              <a:rPr lang="en-US" smtClean="0"/>
              <a:t>8/3/2019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300FDEA-7042-974F-957D-E58948F25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A038362F-7967-7C45-A160-91C65519B956}" type="datetime1">
              <a:rPr lang="en-US" smtClean="0"/>
              <a:t>8/3/2019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D3348D0-F0DB-074A-A2EA-ECAF35DB3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8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CS 22 Data Structure and Algorithms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D6F8C-2123-E040-923F-3ACA1A5A8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8938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1B39E-2B67-9942-90F9-67F1E20F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6466C-239D-0E4F-9AE1-B2A430EF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73B9B-2255-BC41-AEC8-AD5B2528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A0EA7-88D8-2D41-813F-82B9F5558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CS 22 Data Structure and Algorithms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Chapter Title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9F77E2-AF0F-354D-8C3E-6773C5FB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0045-97A0-AE46-AB4E-DEA98AD3E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Recursive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6326-CDE4-B842-A9A0-6FF5AB79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227210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727-7AEF-B446-8D74-8CDB61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Factorials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4419-1EA7-6E42-BFD1-F8D327BF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seen four different recursive algorithms</a:t>
            </a:r>
          </a:p>
          <a:p>
            <a:r>
              <a:rPr lang="en-US" sz="2800" dirty="0"/>
              <a:t>We can get a feeling for recursive performance from the recursion trace</a:t>
            </a:r>
          </a:p>
          <a:p>
            <a:r>
              <a:rPr lang="en-US" sz="2800" dirty="0"/>
              <a:t>What's important to count is the number of method calls, </a:t>
            </a:r>
            <a:r>
              <a:rPr lang="en-US" sz="2800" b="1" dirty="0"/>
              <a:t>activations</a:t>
            </a:r>
          </a:p>
          <a:p>
            <a:pPr lvl="1"/>
            <a:r>
              <a:rPr lang="en-US" sz="2400" dirty="0"/>
              <a:t>How that number grows with depth and width of calls</a:t>
            </a:r>
          </a:p>
        </p:txBody>
      </p:sp>
    </p:spTree>
    <p:extLst>
      <p:ext uri="{BB962C8B-B14F-4D97-AF65-F5344CB8AC3E}">
        <p14:creationId xmlns:p14="http://schemas.microsoft.com/office/powerpoint/2010/main" val="42319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727-7AEF-B446-8D74-8CDB61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Factorials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Analyzing the efficiency is easy</a:t>
                </a:r>
              </a:p>
              <a:p>
                <a:pPr lvl="1"/>
                <a:r>
                  <a:rPr lang="en-US" dirty="0"/>
                  <a:t>Each call of the algorithm activates a new recursive method at most once</a:t>
                </a:r>
              </a:p>
              <a:p>
                <a:pPr lvl="1"/>
                <a:r>
                  <a:rPr lang="en-US" dirty="0"/>
                  <a:t>Total number of operations for factorial(n)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BF0DD42-2673-734D-BDB7-E47E91176857}"/>
              </a:ext>
            </a:extLst>
          </p:cNvPr>
          <p:cNvSpPr/>
          <p:nvPr/>
        </p:nvSpPr>
        <p:spPr>
          <a:xfrm>
            <a:off x="3736181" y="4268390"/>
            <a:ext cx="1671638" cy="546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f</a:t>
            </a:r>
            <a:r>
              <a:rPr lang="en-US" sz="1800" dirty="0" err="1">
                <a:solidFill>
                  <a:schemeClr val="tx1"/>
                </a:solidFill>
              </a:rPr>
              <a:t>factorial</a:t>
            </a:r>
            <a:r>
              <a:rPr lang="en-US" sz="1800" dirty="0">
                <a:solidFill>
                  <a:schemeClr val="tx1"/>
                </a:solidFill>
              </a:rPr>
              <a:t>(n)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77EFC-BC19-514B-89DC-A2D5CD3A71F6}"/>
              </a:ext>
            </a:extLst>
          </p:cNvPr>
          <p:cNvSpPr/>
          <p:nvPr/>
        </p:nvSpPr>
        <p:spPr>
          <a:xfrm>
            <a:off x="3736181" y="5473303"/>
            <a:ext cx="1671638" cy="546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f</a:t>
            </a:r>
            <a:r>
              <a:rPr lang="en-US" sz="1800" dirty="0" err="1">
                <a:solidFill>
                  <a:schemeClr val="tx1"/>
                </a:solidFill>
              </a:rPr>
              <a:t>factorial</a:t>
            </a:r>
            <a:r>
              <a:rPr lang="en-US" sz="1800" dirty="0">
                <a:solidFill>
                  <a:schemeClr val="tx1"/>
                </a:solidFill>
              </a:rPr>
              <a:t>(n-1)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BC5EE6-CA74-AB41-921F-98784AFBC410}"/>
              </a:ext>
            </a:extLst>
          </p:cNvPr>
          <p:cNvCxnSpPr>
            <a:cxnSpLocks/>
          </p:cNvCxnSpPr>
          <p:nvPr/>
        </p:nvCxnSpPr>
        <p:spPr>
          <a:xfrm>
            <a:off x="4261247" y="4814887"/>
            <a:ext cx="0" cy="6584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18F954-E1E8-6645-A72C-BF888290A24E}"/>
              </a:ext>
            </a:extLst>
          </p:cNvPr>
          <p:cNvCxnSpPr>
            <a:cxnSpLocks/>
          </p:cNvCxnSpPr>
          <p:nvPr/>
        </p:nvCxnSpPr>
        <p:spPr>
          <a:xfrm flipV="1">
            <a:off x="5072062" y="4804171"/>
            <a:ext cx="0" cy="6798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89F53C-EDE5-DA4A-BFFA-5F9DB051F8DA}"/>
              </a:ext>
            </a:extLst>
          </p:cNvPr>
          <p:cNvSpPr txBox="1"/>
          <p:nvPr/>
        </p:nvSpPr>
        <p:spPr>
          <a:xfrm>
            <a:off x="3379447" y="4977935"/>
            <a:ext cx="5475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51B49-5F74-2541-B151-198F53AE7B5D}"/>
              </a:ext>
            </a:extLst>
          </p:cNvPr>
          <p:cNvSpPr txBox="1"/>
          <p:nvPr/>
        </p:nvSpPr>
        <p:spPr>
          <a:xfrm>
            <a:off x="5407819" y="4994053"/>
            <a:ext cx="12941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returns value</a:t>
            </a:r>
          </a:p>
        </p:txBody>
      </p:sp>
    </p:spTree>
    <p:extLst>
      <p:ext uri="{BB962C8B-B14F-4D97-AF65-F5344CB8AC3E}">
        <p14:creationId xmlns:p14="http://schemas.microsoft.com/office/powerpoint/2010/main" val="1928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727-7AEF-B446-8D74-8CDB61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an English Ruler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Every call to </a:t>
                </a:r>
                <a:r>
                  <a:rPr lang="en-US" sz="2400" b="1" dirty="0" err="1">
                    <a:latin typeface="Courier" pitchFamily="2" charset="0"/>
                  </a:rPr>
                  <a:t>drawInterval</a:t>
                </a:r>
                <a:r>
                  <a:rPr lang="en-US" sz="2400" b="1" dirty="0">
                    <a:latin typeface="Courier" pitchFamily="2" charset="0"/>
                  </a:rPr>
                  <a:t>(c)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lvl="1"/>
                <a:r>
                  <a:rPr lang="en-US" sz="2000" dirty="0">
                    <a:ea typeface="Tahoma" panose="020B0604030504040204" pitchFamily="34" charset="0"/>
                    <a:cs typeface="Tahoma" panose="020B0604030504040204" pitchFamily="34" charset="0"/>
                  </a:rPr>
                  <a:t>spawns two new calls to </a:t>
                </a:r>
                <a:r>
                  <a:rPr lang="en-US" sz="2000" b="1" dirty="0" err="1">
                    <a:latin typeface="Courier" pitchFamily="2" charset="0"/>
                  </a:rPr>
                  <a:t>drawInterval</a:t>
                </a:r>
                <a:r>
                  <a:rPr lang="en-US" sz="2000" b="1" dirty="0">
                    <a:latin typeface="Courier" pitchFamily="2" charset="0"/>
                  </a:rPr>
                  <a:t>(c-1)</a:t>
                </a:r>
              </a:p>
              <a:p>
                <a:pPr lvl="1"/>
                <a:r>
                  <a:rPr lang="en-US" sz="2000" dirty="0"/>
                  <a:t>a single call to </a:t>
                </a:r>
                <a:r>
                  <a:rPr lang="en-US" sz="2000" b="1" dirty="0" err="1">
                    <a:latin typeface="Courier" pitchFamily="2" charset="0"/>
                  </a:rPr>
                  <a:t>drawLine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r>
                  <a:rPr lang="en-US" sz="2400" dirty="0"/>
                  <a:t>How many total lines are drawn for </a:t>
                </a:r>
                <a:r>
                  <a:rPr lang="en-US" sz="2400" b="1" dirty="0" err="1">
                    <a:latin typeface="Courier" pitchFamily="2" charset="0"/>
                  </a:rPr>
                  <a:t>drawInterval</a:t>
                </a:r>
                <a:r>
                  <a:rPr lang="en-US" sz="2400" b="1" dirty="0">
                    <a:latin typeface="Courier" pitchFamily="2" charset="0"/>
                  </a:rPr>
                  <a:t>(c)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?</a:t>
                </a:r>
              </a:p>
              <a:p>
                <a:pPr lvl="1"/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By induction, for each call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≥0, 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must be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lines of output</a:t>
                </a:r>
              </a:p>
              <a:p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423752-AD17-5B44-B1CF-661093EB9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04657"/>
              </p:ext>
            </p:extLst>
          </p:nvPr>
        </p:nvGraphicFramePr>
        <p:xfrm>
          <a:off x="4419600" y="4419600"/>
          <a:ext cx="1502570" cy="1714500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720329">
                  <a:extLst>
                    <a:ext uri="{9D8B030D-6E8A-4147-A177-3AD203B41FA5}">
                      <a16:colId xmlns:a16="http://schemas.microsoft.com/office/drawing/2014/main" val="975038955"/>
                    </a:ext>
                  </a:extLst>
                </a:gridCol>
                <a:gridCol w="782241">
                  <a:extLst>
                    <a:ext uri="{9D8B030D-6E8A-4147-A177-3AD203B41FA5}">
                      <a16:colId xmlns:a16="http://schemas.microsoft.com/office/drawing/2014/main" val="429306959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lines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582371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922305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67650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75452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147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2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727-7AEF-B446-8D74-8CDB61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Ruler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Two new calls</a:t>
                </a:r>
              </a:p>
              <a:p>
                <a:pPr lvl="1"/>
                <a:r>
                  <a:rPr lang="en-US" sz="2400" dirty="0"/>
                  <a:t>Each call of the algorithm activates a new recursive method at most twice</a:t>
                </a:r>
              </a:p>
              <a:p>
                <a:pPr lvl="1"/>
                <a:r>
                  <a:rPr lang="en-US" sz="2400" dirty="0"/>
                  <a:t>We can use this to solve a </a:t>
                </a:r>
                <a:r>
                  <a:rPr lang="en-US" sz="2400" b="1" dirty="0"/>
                  <a:t>recurrence equation</a:t>
                </a:r>
              </a:p>
              <a:p>
                <a:pPr lvl="1"/>
                <a:r>
                  <a:rPr lang="en-US" sz="2400" dirty="0"/>
                  <a:t>Algorithm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BF0DD42-2673-734D-BDB7-E47E91176857}"/>
              </a:ext>
            </a:extLst>
          </p:cNvPr>
          <p:cNvSpPr/>
          <p:nvPr/>
        </p:nvSpPr>
        <p:spPr>
          <a:xfrm>
            <a:off x="3699278" y="4239529"/>
            <a:ext cx="1863321" cy="546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f</a:t>
            </a:r>
            <a:r>
              <a:rPr lang="en-US" sz="1800" dirty="0" err="1">
                <a:solidFill>
                  <a:schemeClr val="tx1"/>
                </a:solidFill>
              </a:rPr>
              <a:t>drawInterval</a:t>
            </a:r>
            <a:r>
              <a:rPr lang="en-US" sz="1800" dirty="0">
                <a:solidFill>
                  <a:schemeClr val="tx1"/>
                </a:solidFill>
              </a:rPr>
              <a:t>(c)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77EFC-BC19-514B-89DC-A2D5CD3A71F6}"/>
              </a:ext>
            </a:extLst>
          </p:cNvPr>
          <p:cNvSpPr/>
          <p:nvPr/>
        </p:nvSpPr>
        <p:spPr>
          <a:xfrm>
            <a:off x="2188375" y="5549503"/>
            <a:ext cx="2035969" cy="546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drawInterval</a:t>
            </a:r>
            <a:r>
              <a:rPr lang="en-US" sz="1800" dirty="0">
                <a:solidFill>
                  <a:schemeClr val="tx1"/>
                </a:solidFill>
              </a:rPr>
              <a:t>(c-1)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BC5EE6-CA74-AB41-921F-98784AFBC410}"/>
              </a:ext>
            </a:extLst>
          </p:cNvPr>
          <p:cNvCxnSpPr>
            <a:cxnSpLocks/>
          </p:cNvCxnSpPr>
          <p:nvPr/>
        </p:nvCxnSpPr>
        <p:spPr>
          <a:xfrm flipH="1">
            <a:off x="3580519" y="4786026"/>
            <a:ext cx="643826" cy="7634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89F53C-EDE5-DA4A-BFFA-5F9DB051F8DA}"/>
              </a:ext>
            </a:extLst>
          </p:cNvPr>
          <p:cNvSpPr txBox="1"/>
          <p:nvPr/>
        </p:nvSpPr>
        <p:spPr>
          <a:xfrm>
            <a:off x="3342545" y="4949074"/>
            <a:ext cx="5475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calls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FF63F-846D-BC47-9B90-929975FE6810}"/>
              </a:ext>
            </a:extLst>
          </p:cNvPr>
          <p:cNvSpPr/>
          <p:nvPr/>
        </p:nvSpPr>
        <p:spPr>
          <a:xfrm>
            <a:off x="4874426" y="5549503"/>
            <a:ext cx="1983574" cy="546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drawInterval</a:t>
            </a:r>
            <a:r>
              <a:rPr lang="en-US" sz="1800" dirty="0">
                <a:solidFill>
                  <a:schemeClr val="tx1"/>
                </a:solidFill>
              </a:rPr>
              <a:t>(c-1)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A0B69-3424-1D48-8A2A-CDD7B624A626}"/>
              </a:ext>
            </a:extLst>
          </p:cNvPr>
          <p:cNvSpPr txBox="1"/>
          <p:nvPr/>
        </p:nvSpPr>
        <p:spPr>
          <a:xfrm>
            <a:off x="6028596" y="4949074"/>
            <a:ext cx="5475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calls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B1DF52-506F-DF43-907C-609021B61D4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30939" y="4786026"/>
            <a:ext cx="893570" cy="7634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727-7AEF-B446-8D74-8CDB61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4419-1EA7-6E42-BFD1-F8D327BF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2400" b="1" dirty="0"/>
              <a:t>Proposition 5.2:</a:t>
            </a:r>
            <a:r>
              <a:rPr lang="en-US" sz="2400" dirty="0"/>
              <a:t> </a:t>
            </a:r>
            <a:r>
              <a:rPr lang="en-US" sz="2400" i="1" dirty="0"/>
              <a:t>The binary search algorithm runs in O</a:t>
            </a:r>
            <a:r>
              <a:rPr lang="en-US" sz="2400" dirty="0"/>
              <a:t>(log </a:t>
            </a:r>
            <a:r>
              <a:rPr lang="en-US" sz="2400" i="1" dirty="0"/>
              <a:t>n</a:t>
            </a:r>
            <a:r>
              <a:rPr lang="en-US" sz="2400" dirty="0"/>
              <a:t>) </a:t>
            </a:r>
            <a:r>
              <a:rPr lang="en-US" sz="2400" i="1" dirty="0"/>
              <a:t>time for a sorted array with n elements</a:t>
            </a:r>
            <a:r>
              <a:rPr lang="en-US" sz="2400" dirty="0"/>
              <a:t>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elements remaining to be searched is always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− low + 1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remaining elements to be searched is reduced by half each step, either:</a:t>
            </a: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1DCD0-FB1C-EC4C-AC13-26498426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4765477"/>
            <a:ext cx="481965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E8C61-2287-DF4C-B9A1-46A24567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5381625"/>
            <a:ext cx="5038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727-7AEF-B446-8D74-8CDB61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Initially, n items to be searched</a:t>
                </a:r>
              </a:p>
              <a:p>
                <a:pPr lvl="1"/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Reduced by at most n/2, n/4, n/8, each time</a:t>
                </a:r>
              </a:p>
              <a:p>
                <a:pPr lvl="1"/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Equation for smallest number, r:</a:t>
                </a:r>
              </a:p>
              <a:p>
                <a:pPr lvl="1"/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 </m:t>
                    </m:r>
                    <m:d>
                      <m:dPr>
                        <m:begChr m:val="⌊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⌋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lvl="1"/>
                <a:r>
                  <a:rPr lang="en-US" sz="2400" dirty="0"/>
                  <a:t>Therefore, the binary search algorithm runs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DEC7255-B3FE-5A45-8E1B-B179E83B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429000"/>
            <a:ext cx="114917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0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727-7AEF-B446-8D74-8CDB61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Disk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7772400" cy="4114800"/>
              </a:xfrm>
            </p:spPr>
            <p:txBody>
              <a:bodyPr/>
              <a:lstStyle/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is one recursive call for each entry of the system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Each item might have O(n) items in it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Maybe: </a:t>
                </a:r>
              </a:p>
              <a:p>
                <a:pPr lvl="1"/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O(n) recursive calls</a:t>
                </a:r>
              </a:p>
              <a:p>
                <a:pPr lvl="1"/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Each call has n items, taking O(n) time each</a:t>
                </a:r>
              </a:p>
              <a:p>
                <a:pPr lvl="1"/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whole algorithm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?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But the items can't all contain n items</a:t>
                </a:r>
              </a:p>
              <a:p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Better bound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There are only n total items to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34419-1EA7-6E42-BFD1-F8D327BF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7772400" cy="4114800"/>
              </a:xfrm>
              <a:blipFill>
                <a:blip r:embed="rId2"/>
                <a:stretch>
                  <a:fillRect l="-163" t="-1231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64045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0">
          <a:solidFill>
            <a:srgbClr val="000000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SAJ Wiley" id="{443F0C98-3C62-1846-A43D-3BF7D6FECC26}" vid="{CC0ED684-B660-154D-BD0F-D952030C85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Blueprint</Template>
  <TotalTime>18</TotalTime>
  <Words>273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Cambria Math</vt:lpstr>
      <vt:lpstr>Courier</vt:lpstr>
      <vt:lpstr>Tahoma</vt:lpstr>
      <vt:lpstr>Times New Roman</vt:lpstr>
      <vt:lpstr>Wingdings</vt:lpstr>
      <vt:lpstr>Blueprint</vt:lpstr>
      <vt:lpstr>Analyzing Recursive Algorithms</vt:lpstr>
      <vt:lpstr>Analyzing Recursive Factorials</vt:lpstr>
      <vt:lpstr>Computing Factorials</vt:lpstr>
      <vt:lpstr>Drawing an English Ruler</vt:lpstr>
      <vt:lpstr>English Ruler</vt:lpstr>
      <vt:lpstr>Performing a Binary Search</vt:lpstr>
      <vt:lpstr>Performing a Binary Search</vt:lpstr>
      <vt:lpstr>Computing Disk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Larry Taylor</dc:creator>
  <cp:lastModifiedBy>Kimberly Davis</cp:lastModifiedBy>
  <cp:revision>3</cp:revision>
  <cp:lastPrinted>2019-04-04T19:34:07Z</cp:lastPrinted>
  <dcterms:created xsi:type="dcterms:W3CDTF">2019-03-30T07:34:32Z</dcterms:created>
  <dcterms:modified xsi:type="dcterms:W3CDTF">2019-08-04T04:26:31Z</dcterms:modified>
</cp:coreProperties>
</file>