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6"/>
  </p:notesMasterIdLst>
  <p:handoutMasterIdLst>
    <p:handoutMasterId r:id="rId37"/>
  </p:handoutMasterIdLst>
  <p:sldIdLst>
    <p:sldId id="256" r:id="rId2"/>
    <p:sldId id="430" r:id="rId3"/>
    <p:sldId id="429" r:id="rId4"/>
    <p:sldId id="310" r:id="rId5"/>
    <p:sldId id="432" r:id="rId6"/>
    <p:sldId id="331" r:id="rId7"/>
    <p:sldId id="428" r:id="rId8"/>
    <p:sldId id="332" r:id="rId9"/>
    <p:sldId id="427" r:id="rId10"/>
    <p:sldId id="433" r:id="rId11"/>
    <p:sldId id="336" r:id="rId12"/>
    <p:sldId id="337" r:id="rId13"/>
    <p:sldId id="435" r:id="rId14"/>
    <p:sldId id="434" r:id="rId15"/>
    <p:sldId id="436" r:id="rId16"/>
    <p:sldId id="437" r:id="rId17"/>
    <p:sldId id="338" r:id="rId18"/>
    <p:sldId id="426" r:id="rId19"/>
    <p:sldId id="311" r:id="rId20"/>
    <p:sldId id="312" r:id="rId21"/>
    <p:sldId id="316" r:id="rId22"/>
    <p:sldId id="317" r:id="rId23"/>
    <p:sldId id="318" r:id="rId24"/>
    <p:sldId id="319" r:id="rId25"/>
    <p:sldId id="320" r:id="rId26"/>
    <p:sldId id="321" r:id="rId27"/>
    <p:sldId id="322" r:id="rId28"/>
    <p:sldId id="324" r:id="rId29"/>
    <p:sldId id="325" r:id="rId30"/>
    <p:sldId id="326" r:id="rId31"/>
    <p:sldId id="327" r:id="rId32"/>
    <p:sldId id="328" r:id="rId33"/>
    <p:sldId id="330" r:id="rId34"/>
    <p:sldId id="329" r:id="rId35"/>
  </p:sldIdLst>
  <p:sldSz cx="9144000" cy="6858000" type="screen4x3"/>
  <p:notesSz cx="7302500" cy="95885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792F81EA-00F2-D94D-86D1-89A26FC05805}">
          <p14:sldIdLst>
            <p14:sldId id="256"/>
            <p14:sldId id="430"/>
          </p14:sldIdLst>
        </p14:section>
        <p14:section name="Recursion 5.1.1 The Factorial Function" id="{DC3962E5-BDA5-8E4A-A3A0-E9619C80A07E}">
          <p14:sldIdLst>
            <p14:sldId id="429"/>
            <p14:sldId id="310"/>
            <p14:sldId id="432"/>
            <p14:sldId id="331"/>
            <p14:sldId id="428"/>
            <p14:sldId id="332"/>
            <p14:sldId id="427"/>
          </p14:sldIdLst>
        </p14:section>
        <p14:section name="Recursion 5.1.3 Binary Search" id="{A1B77D24-1255-794A-A018-8229EC730A28}">
          <p14:sldIdLst>
            <p14:sldId id="433"/>
            <p14:sldId id="336"/>
            <p14:sldId id="337"/>
            <p14:sldId id="435"/>
            <p14:sldId id="434"/>
            <p14:sldId id="436"/>
            <p14:sldId id="437"/>
            <p14:sldId id="338"/>
            <p14:sldId id="426"/>
            <p14:sldId id="311"/>
            <p14:sldId id="312"/>
            <p14:sldId id="316"/>
            <p14:sldId id="317"/>
            <p14:sldId id="318"/>
            <p14:sldId id="319"/>
            <p14:sldId id="320"/>
            <p14:sldId id="321"/>
            <p14:sldId id="322"/>
            <p14:sldId id="324"/>
            <p14:sldId id="325"/>
            <p14:sldId id="326"/>
            <p14:sldId id="327"/>
            <p14:sldId id="328"/>
            <p14:sldId id="330"/>
            <p14:sldId id="32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74F6"/>
    <a:srgbClr val="6289F8"/>
    <a:srgbClr val="8097F8"/>
    <a:srgbClr val="2C61F6"/>
    <a:srgbClr val="F8F0D0"/>
    <a:srgbClr val="F2E4AA"/>
    <a:srgbClr val="000000"/>
    <a:srgbClr val="F4E9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3"/>
  </p:normalViewPr>
  <p:slideViewPr>
    <p:cSldViewPr>
      <p:cViewPr>
        <p:scale>
          <a:sx n="86" d="100"/>
          <a:sy n="86" d="100"/>
        </p:scale>
        <p:origin x="930" y="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9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Recursion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 smtClean="0">
                <a:cs typeface="+mn-cs"/>
              </a:defRPr>
            </a:lvl1pPr>
          </a:lstStyle>
          <a:p>
            <a:pPr>
              <a:defRPr/>
            </a:pPr>
            <a:fld id="{6E53E897-BF64-0F4A-BB5A-B0C5E29C4966}" type="datetime1">
              <a:rPr lang="en-US" smtClean="0"/>
              <a:t>10/25/2019</a:t>
            </a:fld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 smtClean="0">
                <a:cs typeface="+mn-cs"/>
              </a:defRPr>
            </a:lvl1pPr>
          </a:lstStyle>
          <a:p>
            <a:pPr>
              <a:defRPr/>
            </a:pPr>
            <a:fld id="{3300FDEA-7042-974F-957D-E58948F251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41608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Recursion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 smtClean="0">
                <a:cs typeface="+mn-cs"/>
              </a:defRPr>
            </a:lvl1pPr>
          </a:lstStyle>
          <a:p>
            <a:pPr>
              <a:defRPr/>
            </a:pPr>
            <a:fld id="{A038362F-7967-7C45-A160-91C65519B956}" type="datetime1">
              <a:rPr lang="en-US" smtClean="0"/>
              <a:t>10/25/2019</a:t>
            </a:fld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5713" y="720725"/>
            <a:ext cx="4792662" cy="3594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54538"/>
            <a:ext cx="5356225" cy="431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 smtClean="0">
                <a:cs typeface="+mn-cs"/>
              </a:defRPr>
            </a:lvl1pPr>
          </a:lstStyle>
          <a:p>
            <a:pPr>
              <a:defRPr/>
            </a:pPr>
            <a:fld id="{6D3348D0-F0DB-074A-A2EA-ECAF35DB3F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238861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/>
              <a:t>Recursion</a:t>
            </a:r>
          </a:p>
        </p:txBody>
      </p:sp>
      <p:sp>
        <p:nvSpPr>
          <p:cNvPr id="1126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F36D7E7-CFE1-884D-9D33-938D04E8DAAF}" type="datetime1">
              <a:rPr lang="en-US" sz="1300" smtClean="0"/>
              <a:t>10/25/2019</a:t>
            </a:fld>
            <a:endParaRPr lang="en-US" sz="1300"/>
          </a:p>
        </p:txBody>
      </p:sp>
      <p:sp>
        <p:nvSpPr>
          <p:cNvPr id="1126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866263E-08C6-7A4D-90D5-B55B8C2DEAEF}" type="slidenum">
              <a:rPr lang="en-US" sz="1300"/>
              <a:pPr eaLnBrk="1" hangingPunct="1"/>
              <a:t>1</a:t>
            </a:fld>
            <a:endParaRPr lang="en-US" sz="1300"/>
          </a:p>
        </p:txBody>
      </p:sp>
      <p:sp>
        <p:nvSpPr>
          <p:cNvPr id="112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T0" fmla="*/ 76 w 43195"/>
                  <a:gd name="T1" fmla="*/ 0 h 43200"/>
                  <a:gd name="T2" fmla="*/ 0 w 43195"/>
                  <a:gd name="T3" fmla="*/ 80 h 43200"/>
                  <a:gd name="T4" fmla="*/ 78 w 43195"/>
                  <a:gd name="T5" fmla="*/ 79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T0" fmla="*/ 76 w 43195"/>
                  <a:gd name="T1" fmla="*/ 0 h 43200"/>
                  <a:gd name="T2" fmla="*/ 0 w 43195"/>
                  <a:gd name="T3" fmla="*/ 80 h 43200"/>
                  <a:gd name="T4" fmla="*/ 78 w 43195"/>
                  <a:gd name="T5" fmla="*/ 79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5187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88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9" name="Date Placeholder 7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© 2014 Goodrich, Tamassia, Goldwasser</a:t>
            </a:r>
          </a:p>
        </p:txBody>
      </p:sp>
      <p:sp>
        <p:nvSpPr>
          <p:cNvPr id="70" name="Slide Number Placeholder 7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58D6F8C-2123-E040-923F-3ACA1A5A88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1" name="Footer Placeholder 7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Recursion</a:t>
            </a:r>
          </a:p>
        </p:txBody>
      </p:sp>
    </p:spTree>
    <p:extLst>
      <p:ext uri="{BB962C8B-B14F-4D97-AF65-F5344CB8AC3E}">
        <p14:creationId xmlns:p14="http://schemas.microsoft.com/office/powerpoint/2010/main" val="3893843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© 2014 Goodrich, Tamassia, Goldwasser</a:t>
            </a:r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E71B39E-2B67-9942-90F9-67F1E20F1D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Recursion</a:t>
            </a:r>
          </a:p>
        </p:txBody>
      </p:sp>
    </p:spTree>
    <p:extLst>
      <p:ext uri="{BB962C8B-B14F-4D97-AF65-F5344CB8AC3E}">
        <p14:creationId xmlns:p14="http://schemas.microsoft.com/office/powerpoint/2010/main" val="1833162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© 2014 Goodrich, Tamassia, Goldwasser</a:t>
            </a:r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F16466C-239D-0E4F-9AE1-B2A430EFDC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Recursion</a:t>
            </a:r>
          </a:p>
        </p:txBody>
      </p:sp>
    </p:spTree>
    <p:extLst>
      <p:ext uri="{BB962C8B-B14F-4D97-AF65-F5344CB8AC3E}">
        <p14:creationId xmlns:p14="http://schemas.microsoft.com/office/powerpoint/2010/main" val="3405366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© 2014 Goodrich, Tamassia, Goldwasser</a:t>
            </a:r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E773B9B-2255-BC41-AEC8-AD5B252866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Recursion</a:t>
            </a:r>
          </a:p>
        </p:txBody>
      </p:sp>
    </p:spTree>
    <p:extLst>
      <p:ext uri="{BB962C8B-B14F-4D97-AF65-F5344CB8AC3E}">
        <p14:creationId xmlns:p14="http://schemas.microsoft.com/office/powerpoint/2010/main" val="1193182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77724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4038600"/>
            <a:ext cx="77724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© 2014 Goodrich, Tamassia, Goldwasser</a:t>
            </a:r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7BA0EA7-88D8-2D41-813F-82B9F5558C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Recursion</a:t>
            </a:r>
          </a:p>
        </p:txBody>
      </p:sp>
    </p:spTree>
    <p:extLst>
      <p:ext uri="{BB962C8B-B14F-4D97-AF65-F5344CB8AC3E}">
        <p14:creationId xmlns:p14="http://schemas.microsoft.com/office/powerpoint/2010/main" val="2622205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2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9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70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1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2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3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4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5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6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7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8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9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0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1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2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3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4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5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6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7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8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9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90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91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40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41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2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3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4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5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6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7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8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9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0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1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2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3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4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5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6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7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8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9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0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1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2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3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4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5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6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7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8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9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033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35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36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7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8" name="Arc 62"/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T0" fmla="*/ 116 w 43195"/>
                  <a:gd name="T1" fmla="*/ 0 h 43200"/>
                  <a:gd name="T2" fmla="*/ 0 w 43195"/>
                  <a:gd name="T3" fmla="*/ 123 h 43200"/>
                  <a:gd name="T4" fmla="*/ 119 w 43195"/>
                  <a:gd name="T5" fmla="*/ 12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61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6248400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smtClean="0">
                <a:cs typeface="+mn-cs"/>
              </a:defRPr>
            </a:lvl1pPr>
          </a:lstStyle>
          <a:p>
            <a:pPr>
              <a:defRPr/>
            </a:pPr>
            <a:r>
              <a:rPr lang="en-US"/>
              <a:t>© 2014 Goodrich, Tamassia, Goldwasser</a:t>
            </a:r>
            <a:endParaRPr lang="en-US" dirty="0"/>
          </a:p>
        </p:txBody>
      </p:sp>
      <p:sp>
        <p:nvSpPr>
          <p:cNvPr id="4162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Recursion</a:t>
            </a:r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smtClean="0">
                <a:cs typeface="+mn-cs"/>
              </a:defRPr>
            </a:lvl1pPr>
          </a:lstStyle>
          <a:p>
            <a:pPr>
              <a:defRPr/>
            </a:pPr>
            <a:fld id="{8E9F77E2-AF0F-354D-8C3E-6773C5FBF5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0"/>
        <a:buChar char="q"/>
        <a:defRPr sz="3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0"/>
        <a:buChar char="n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charset="0"/>
        <a:buChar char="w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4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5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png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70"/>
          <p:cNvSpPr>
            <a:spLocks noGrp="1" noChangeArrowheads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Recursion</a:t>
            </a:r>
          </a:p>
        </p:txBody>
      </p:sp>
      <p:sp>
        <p:nvSpPr>
          <p:cNvPr id="10242" name="Rectangle 71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E677CCB-42E9-614B-8ED6-0664A1DF3EC0}" type="slidenum">
              <a:rPr lang="en-US" sz="1400"/>
              <a:pPr eaLnBrk="1" hangingPunct="1"/>
              <a:t>1</a:t>
            </a:fld>
            <a:endParaRPr lang="en-US" sz="140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6764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Recursion</a:t>
            </a:r>
          </a:p>
        </p:txBody>
      </p:sp>
      <p:pic>
        <p:nvPicPr>
          <p:cNvPr id="10244" name="Picture 252" descr="BD05515_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8438" y="2514600"/>
            <a:ext cx="262255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5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</a:p>
        </p:txBody>
      </p:sp>
      <p:sp>
        <p:nvSpPr>
          <p:cNvPr id="7" name="Subtitle 1"/>
          <p:cNvSpPr>
            <a:spLocks noGrp="1"/>
          </p:cNvSpPr>
          <p:nvPr>
            <p:ph type="subTitle" idx="1"/>
          </p:nvPr>
        </p:nvSpPr>
        <p:spPr>
          <a:xfrm>
            <a:off x="914400" y="381000"/>
            <a:ext cx="6629400" cy="990600"/>
          </a:xfrm>
        </p:spPr>
        <p:txBody>
          <a:bodyPr>
            <a:normAutofit/>
          </a:bodyPr>
          <a:lstStyle/>
          <a:p>
            <a:r>
              <a:rPr lang="en-US" sz="1800" dirty="0"/>
              <a:t>Presentation for use with the textbook </a:t>
            </a:r>
            <a:r>
              <a:rPr lang="en-US" sz="1800" dirty="0">
                <a:solidFill>
                  <a:schemeClr val="tx2"/>
                </a:solidFill>
              </a:rPr>
              <a:t>Data Structures and Algorithms in Java, 6</a:t>
            </a:r>
            <a:r>
              <a:rPr lang="en-US" sz="1800" baseline="30000" dirty="0">
                <a:solidFill>
                  <a:schemeClr val="tx2"/>
                </a:solidFill>
              </a:rPr>
              <a:t>th</a:t>
            </a:r>
            <a:r>
              <a:rPr lang="en-US" sz="1800" dirty="0">
                <a:solidFill>
                  <a:schemeClr val="tx2"/>
                </a:solidFill>
              </a:rPr>
              <a:t> edition</a:t>
            </a:r>
            <a:r>
              <a:rPr lang="en-US" sz="1800" dirty="0"/>
              <a:t>, by M. T. Goodrich, R. Tamassia, and M. H. Goldwasser, Wiley, 2014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A17316D-2E06-F442-AD19-7460BF9A15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Binary Search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6B754DB1-9C0C-7847-8389-BAB3D528EC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5.1.3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66F669-AC51-A24A-97F2-04FB7A896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 Goodrich, Tamassia, Goldwasser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CA40A-46B8-B640-8CE2-06DA5F75E5C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7BA0EA7-88D8-2D41-813F-82B9F5558C8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80E47F9-E305-EF48-80DB-9C78A06F8CD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Recursion</a:t>
            </a:r>
          </a:p>
        </p:txBody>
      </p:sp>
    </p:spTree>
    <p:extLst>
      <p:ext uri="{BB962C8B-B14F-4D97-AF65-F5344CB8AC3E}">
        <p14:creationId xmlns:p14="http://schemas.microsoft.com/office/powerpoint/2010/main" val="350225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057400"/>
            <a:ext cx="8105825" cy="4395986"/>
          </a:xfrm>
          <a:prstGeom prst="rect">
            <a:avLst/>
          </a:prstGeom>
        </p:spPr>
      </p:pic>
      <p:sp>
        <p:nvSpPr>
          <p:cNvPr id="450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charset="0"/>
              </a:rPr>
              <a:t>Binary Search</a:t>
            </a:r>
          </a:p>
        </p:txBody>
      </p:sp>
      <p:sp>
        <p:nvSpPr>
          <p:cNvPr id="45058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3810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latin typeface="Tahoma" charset="0"/>
              </a:rPr>
              <a:t>Search for an integer in an ordered list</a:t>
            </a:r>
          </a:p>
        </p:txBody>
      </p:sp>
      <p:sp>
        <p:nvSpPr>
          <p:cNvPr id="4505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</a:p>
        </p:txBody>
      </p:sp>
      <p:sp>
        <p:nvSpPr>
          <p:cNvPr id="4506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7D9A72E1-57E3-084E-9D01-E4ED51A3D46E}" type="slidenum">
              <a:rPr lang="en-US" sz="1400"/>
              <a:pPr eaLnBrk="1" hangingPunct="1"/>
              <a:t>11</a:t>
            </a:fld>
            <a:endParaRPr lang="en-US" sz="140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Recursion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 charset="0"/>
              </a:rPr>
              <a:t>Visualizing Binary Search</a:t>
            </a:r>
          </a:p>
        </p:txBody>
      </p:sp>
      <p:sp>
        <p:nvSpPr>
          <p:cNvPr id="46082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609600" y="1524000"/>
            <a:ext cx="8229600" cy="4495800"/>
          </a:xfrm>
        </p:spPr>
        <p:txBody>
          <a:bodyPr/>
          <a:lstStyle/>
          <a:p>
            <a:r>
              <a:rPr lang="en-US" sz="2400">
                <a:latin typeface="Tahoma" charset="0"/>
              </a:rPr>
              <a:t>We consider three cases:</a:t>
            </a:r>
          </a:p>
          <a:p>
            <a:pPr lvl="1"/>
            <a:r>
              <a:rPr lang="en-US" sz="2000">
                <a:latin typeface="Tahoma" charset="0"/>
              </a:rPr>
              <a:t>If the target equals data[mid], then we have found the target.</a:t>
            </a:r>
          </a:p>
          <a:p>
            <a:pPr lvl="1"/>
            <a:r>
              <a:rPr lang="en-US" sz="2000">
                <a:latin typeface="Tahoma" charset="0"/>
              </a:rPr>
              <a:t>If target &lt; data[mid], then we recur on the first half of the sequence.</a:t>
            </a:r>
          </a:p>
          <a:p>
            <a:pPr lvl="1"/>
            <a:r>
              <a:rPr lang="en-US" sz="2000">
                <a:latin typeface="Tahoma" charset="0"/>
              </a:rPr>
              <a:t>If target &gt; data[mid], then we recur on the second half of the sequence.</a:t>
            </a:r>
          </a:p>
        </p:txBody>
      </p:sp>
      <p:sp>
        <p:nvSpPr>
          <p:cNvPr id="4608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</a:p>
        </p:txBody>
      </p:sp>
      <p:sp>
        <p:nvSpPr>
          <p:cNvPr id="4608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FB1E9D9C-F009-924E-901E-BCCFB2FD8961}" type="slidenum">
              <a:rPr lang="en-US" sz="1400"/>
              <a:pPr eaLnBrk="1" hangingPunct="1"/>
              <a:t>12</a:t>
            </a:fld>
            <a:endParaRPr lang="en-US" sz="140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Recursion</a:t>
            </a:r>
          </a:p>
        </p:txBody>
      </p:sp>
      <p:pic>
        <p:nvPicPr>
          <p:cNvPr id="46086" name="Picture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505200"/>
            <a:ext cx="4505325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2BF40-FF24-E041-8D96-A11DD8664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CFE662B-8BCD-8B49-83BC-5067751A32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285999"/>
            <a:ext cx="6400800" cy="765314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77731-D21F-944D-8E13-33C82032D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 Goodrich, Tamassia, Goldwasser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98572F-9041-2245-86F8-0DDFC87A49D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E71B39E-2B67-9942-90F9-67F1E20F1D89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79B92F-531F-3842-B818-2E81CCD66A6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Recursion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D4E18EC-D644-5640-B367-26637C5F1A81}"/>
              </a:ext>
            </a:extLst>
          </p:cNvPr>
          <p:cNvCxnSpPr>
            <a:cxnSpLocks/>
          </p:cNvCxnSpPr>
          <p:nvPr/>
        </p:nvCxnSpPr>
        <p:spPr bwMode="auto">
          <a:xfrm flipV="1">
            <a:off x="4495800" y="3154326"/>
            <a:ext cx="0" cy="60960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80783B1-388B-7742-B4F8-4B3A10DB5D84}"/>
              </a:ext>
            </a:extLst>
          </p:cNvPr>
          <p:cNvSpPr txBox="1"/>
          <p:nvPr/>
        </p:nvSpPr>
        <p:spPr>
          <a:xfrm>
            <a:off x="1371600" y="4267200"/>
            <a:ext cx="12137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low: 0</a:t>
            </a:r>
            <a:br>
              <a:rPr lang="en-US" dirty="0"/>
            </a:br>
            <a:r>
              <a:rPr lang="en-US" dirty="0"/>
              <a:t>high:15</a:t>
            </a:r>
          </a:p>
          <a:p>
            <a:r>
              <a:rPr lang="en-US" dirty="0"/>
              <a:t>mid: 7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DEB7FDD-CC9B-5747-A32A-52D2C570A5B6}"/>
              </a:ext>
            </a:extLst>
          </p:cNvPr>
          <p:cNvSpPr txBox="1"/>
          <p:nvPr/>
        </p:nvSpPr>
        <p:spPr>
          <a:xfrm>
            <a:off x="990600" y="1600200"/>
            <a:ext cx="21389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Looking for 22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5B3CC69-5C0C-8043-8FEC-24C03F8BB894}"/>
              </a:ext>
            </a:extLst>
          </p:cNvPr>
          <p:cNvCxnSpPr>
            <a:cxnSpLocks/>
          </p:cNvCxnSpPr>
          <p:nvPr/>
        </p:nvCxnSpPr>
        <p:spPr bwMode="auto">
          <a:xfrm flipV="1">
            <a:off x="1752600" y="3124200"/>
            <a:ext cx="0" cy="60960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F331B1-7EB9-3048-AAED-EFCC9D0BB9B6}"/>
              </a:ext>
            </a:extLst>
          </p:cNvPr>
          <p:cNvCxnSpPr>
            <a:cxnSpLocks/>
          </p:cNvCxnSpPr>
          <p:nvPr/>
        </p:nvCxnSpPr>
        <p:spPr bwMode="auto">
          <a:xfrm flipV="1">
            <a:off x="7620000" y="3124200"/>
            <a:ext cx="0" cy="60960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6914FE0-4777-3E48-B923-14797220D292}"/>
              </a:ext>
            </a:extLst>
          </p:cNvPr>
          <p:cNvSpPr txBox="1"/>
          <p:nvPr/>
        </p:nvSpPr>
        <p:spPr>
          <a:xfrm>
            <a:off x="5105400" y="5105400"/>
            <a:ext cx="32816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= mid +1</a:t>
            </a:r>
            <a:br>
              <a:rPr lang="en-US" dirty="0"/>
            </a:br>
            <a:r>
              <a:rPr lang="en-US" dirty="0"/>
              <a:t>mid = (high + low) / 2</a:t>
            </a:r>
          </a:p>
        </p:txBody>
      </p:sp>
    </p:spTree>
    <p:extLst>
      <p:ext uri="{BB962C8B-B14F-4D97-AF65-F5344CB8AC3E}">
        <p14:creationId xmlns:p14="http://schemas.microsoft.com/office/powerpoint/2010/main" val="3724859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2BF40-FF24-E041-8D96-A11DD8664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CFE662B-8BCD-8B49-83BC-5067751A32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285999"/>
            <a:ext cx="6400800" cy="765314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77731-D21F-944D-8E13-33C82032D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 Goodrich, Tamassia, Goldwasser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98572F-9041-2245-86F8-0DDFC87A49D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E71B39E-2B67-9942-90F9-67F1E20F1D89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79B92F-531F-3842-B818-2E81CCD66A6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Recursion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D4E18EC-D644-5640-B367-26637C5F1A81}"/>
              </a:ext>
            </a:extLst>
          </p:cNvPr>
          <p:cNvCxnSpPr>
            <a:cxnSpLocks/>
          </p:cNvCxnSpPr>
          <p:nvPr/>
        </p:nvCxnSpPr>
        <p:spPr bwMode="auto">
          <a:xfrm flipV="1">
            <a:off x="6096000" y="3124200"/>
            <a:ext cx="0" cy="60960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80783B1-388B-7742-B4F8-4B3A10DB5D84}"/>
              </a:ext>
            </a:extLst>
          </p:cNvPr>
          <p:cNvSpPr txBox="1"/>
          <p:nvPr/>
        </p:nvSpPr>
        <p:spPr>
          <a:xfrm>
            <a:off x="1371600" y="4267200"/>
            <a:ext cx="12137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low: 8</a:t>
            </a:r>
            <a:br>
              <a:rPr lang="en-US" dirty="0"/>
            </a:br>
            <a:r>
              <a:rPr lang="en-US" dirty="0"/>
              <a:t>high:15</a:t>
            </a:r>
          </a:p>
          <a:p>
            <a:r>
              <a:rPr lang="en-US" dirty="0"/>
              <a:t>mid: 11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DEB7FDD-CC9B-5747-A32A-52D2C570A5B6}"/>
              </a:ext>
            </a:extLst>
          </p:cNvPr>
          <p:cNvSpPr txBox="1"/>
          <p:nvPr/>
        </p:nvSpPr>
        <p:spPr>
          <a:xfrm>
            <a:off x="990600" y="1600200"/>
            <a:ext cx="21389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Looking for 22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5B3CC69-5C0C-8043-8FEC-24C03F8BB894}"/>
              </a:ext>
            </a:extLst>
          </p:cNvPr>
          <p:cNvCxnSpPr>
            <a:cxnSpLocks/>
          </p:cNvCxnSpPr>
          <p:nvPr/>
        </p:nvCxnSpPr>
        <p:spPr bwMode="auto">
          <a:xfrm flipV="1">
            <a:off x="4876800" y="3124200"/>
            <a:ext cx="0" cy="60960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F331B1-7EB9-3048-AAED-EFCC9D0BB9B6}"/>
              </a:ext>
            </a:extLst>
          </p:cNvPr>
          <p:cNvCxnSpPr>
            <a:cxnSpLocks/>
          </p:cNvCxnSpPr>
          <p:nvPr/>
        </p:nvCxnSpPr>
        <p:spPr bwMode="auto">
          <a:xfrm flipV="1">
            <a:off x="7620000" y="3124200"/>
            <a:ext cx="0" cy="60960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DA2720D-2D1E-C44B-B0A2-37C39A64C7FE}"/>
              </a:ext>
            </a:extLst>
          </p:cNvPr>
          <p:cNvSpPr txBox="1"/>
          <p:nvPr/>
        </p:nvSpPr>
        <p:spPr>
          <a:xfrm>
            <a:off x="5105400" y="5105400"/>
            <a:ext cx="32816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= mid - 1</a:t>
            </a:r>
            <a:br>
              <a:rPr lang="en-US" dirty="0"/>
            </a:br>
            <a:r>
              <a:rPr lang="en-US" dirty="0"/>
              <a:t>mid = (high + low) / 2</a:t>
            </a:r>
          </a:p>
        </p:txBody>
      </p:sp>
    </p:spTree>
    <p:extLst>
      <p:ext uri="{BB962C8B-B14F-4D97-AF65-F5344CB8AC3E}">
        <p14:creationId xmlns:p14="http://schemas.microsoft.com/office/powerpoint/2010/main" val="92763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2BF40-FF24-E041-8D96-A11DD8664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CFE662B-8BCD-8B49-83BC-5067751A32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285999"/>
            <a:ext cx="6400800" cy="765314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77731-D21F-944D-8E13-33C82032D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 Goodrich, Tamassia, Goldwasser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98572F-9041-2245-86F8-0DDFC87A49D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E71B39E-2B67-9942-90F9-67F1E20F1D89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79B92F-531F-3842-B818-2E81CCD66A6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Recursion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D4E18EC-D644-5640-B367-26637C5F1A81}"/>
              </a:ext>
            </a:extLst>
          </p:cNvPr>
          <p:cNvCxnSpPr>
            <a:cxnSpLocks/>
          </p:cNvCxnSpPr>
          <p:nvPr/>
        </p:nvCxnSpPr>
        <p:spPr bwMode="auto">
          <a:xfrm flipV="1">
            <a:off x="5334000" y="3124200"/>
            <a:ext cx="0" cy="60960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80783B1-388B-7742-B4F8-4B3A10DB5D84}"/>
              </a:ext>
            </a:extLst>
          </p:cNvPr>
          <p:cNvSpPr txBox="1"/>
          <p:nvPr/>
        </p:nvSpPr>
        <p:spPr>
          <a:xfrm>
            <a:off x="1371600" y="4267200"/>
            <a:ext cx="12137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low: 8</a:t>
            </a:r>
            <a:br>
              <a:rPr lang="en-US" dirty="0"/>
            </a:br>
            <a:r>
              <a:rPr lang="en-US" dirty="0"/>
              <a:t>high:10</a:t>
            </a:r>
          </a:p>
          <a:p>
            <a:r>
              <a:rPr lang="en-US" dirty="0"/>
              <a:t>mid: 9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DEB7FDD-CC9B-5747-A32A-52D2C570A5B6}"/>
              </a:ext>
            </a:extLst>
          </p:cNvPr>
          <p:cNvSpPr txBox="1"/>
          <p:nvPr/>
        </p:nvSpPr>
        <p:spPr>
          <a:xfrm>
            <a:off x="990600" y="1600200"/>
            <a:ext cx="21389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Looking for 22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5B3CC69-5C0C-8043-8FEC-24C03F8BB894}"/>
              </a:ext>
            </a:extLst>
          </p:cNvPr>
          <p:cNvCxnSpPr>
            <a:cxnSpLocks/>
          </p:cNvCxnSpPr>
          <p:nvPr/>
        </p:nvCxnSpPr>
        <p:spPr bwMode="auto">
          <a:xfrm flipV="1">
            <a:off x="4953000" y="3124200"/>
            <a:ext cx="0" cy="60960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F331B1-7EB9-3048-AAED-EFCC9D0BB9B6}"/>
              </a:ext>
            </a:extLst>
          </p:cNvPr>
          <p:cNvCxnSpPr>
            <a:cxnSpLocks/>
          </p:cNvCxnSpPr>
          <p:nvPr/>
        </p:nvCxnSpPr>
        <p:spPr bwMode="auto">
          <a:xfrm flipV="1">
            <a:off x="5715000" y="3124200"/>
            <a:ext cx="0" cy="60960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6EC1B36-9B33-A849-9D29-6695AB350FE3}"/>
              </a:ext>
            </a:extLst>
          </p:cNvPr>
          <p:cNvSpPr txBox="1"/>
          <p:nvPr/>
        </p:nvSpPr>
        <p:spPr>
          <a:xfrm>
            <a:off x="4724400" y="4869136"/>
            <a:ext cx="32816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= mid + 1</a:t>
            </a:r>
            <a:br>
              <a:rPr lang="en-US" dirty="0"/>
            </a:br>
            <a:r>
              <a:rPr lang="en-US" dirty="0"/>
              <a:t>mid = (high + low) / 2</a:t>
            </a:r>
          </a:p>
        </p:txBody>
      </p:sp>
    </p:spTree>
    <p:extLst>
      <p:ext uri="{BB962C8B-B14F-4D97-AF65-F5344CB8AC3E}">
        <p14:creationId xmlns:p14="http://schemas.microsoft.com/office/powerpoint/2010/main" val="683421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2BF40-FF24-E041-8D96-A11DD8664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CFE662B-8BCD-8B49-83BC-5067751A32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315355"/>
            <a:ext cx="6400800" cy="765314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77731-D21F-944D-8E13-33C82032D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 Goodrich, Tamassia, Goldwasser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98572F-9041-2245-86F8-0DDFC87A49D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E71B39E-2B67-9942-90F9-67F1E20F1D89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79B92F-531F-3842-B818-2E81CCD66A6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Recursion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D4E18EC-D644-5640-B367-26637C5F1A81}"/>
              </a:ext>
            </a:extLst>
          </p:cNvPr>
          <p:cNvCxnSpPr>
            <a:cxnSpLocks/>
          </p:cNvCxnSpPr>
          <p:nvPr/>
        </p:nvCxnSpPr>
        <p:spPr bwMode="auto">
          <a:xfrm flipV="1">
            <a:off x="5715000" y="3051313"/>
            <a:ext cx="0" cy="60960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80783B1-388B-7742-B4F8-4B3A10DB5D84}"/>
              </a:ext>
            </a:extLst>
          </p:cNvPr>
          <p:cNvSpPr txBox="1"/>
          <p:nvPr/>
        </p:nvSpPr>
        <p:spPr>
          <a:xfrm>
            <a:off x="1371600" y="4267200"/>
            <a:ext cx="12137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low: 10</a:t>
            </a:r>
            <a:br>
              <a:rPr lang="en-US" dirty="0"/>
            </a:br>
            <a:r>
              <a:rPr lang="en-US" dirty="0"/>
              <a:t>high:10</a:t>
            </a:r>
          </a:p>
          <a:p>
            <a:r>
              <a:rPr lang="en-US" dirty="0"/>
              <a:t>mid: 10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DEB7FDD-CC9B-5747-A32A-52D2C570A5B6}"/>
              </a:ext>
            </a:extLst>
          </p:cNvPr>
          <p:cNvSpPr txBox="1"/>
          <p:nvPr/>
        </p:nvSpPr>
        <p:spPr>
          <a:xfrm>
            <a:off x="990600" y="1600200"/>
            <a:ext cx="21389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Looking for 22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5B3CC69-5C0C-8043-8FEC-24C03F8BB894}"/>
              </a:ext>
            </a:extLst>
          </p:cNvPr>
          <p:cNvCxnSpPr>
            <a:cxnSpLocks/>
          </p:cNvCxnSpPr>
          <p:nvPr/>
        </p:nvCxnSpPr>
        <p:spPr bwMode="auto">
          <a:xfrm flipV="1">
            <a:off x="5715000" y="3657600"/>
            <a:ext cx="0" cy="60960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F331B1-7EB9-3048-AAED-EFCC9D0BB9B6}"/>
              </a:ext>
            </a:extLst>
          </p:cNvPr>
          <p:cNvCxnSpPr>
            <a:cxnSpLocks/>
          </p:cNvCxnSpPr>
          <p:nvPr/>
        </p:nvCxnSpPr>
        <p:spPr bwMode="auto">
          <a:xfrm flipV="1">
            <a:off x="5715000" y="4267200"/>
            <a:ext cx="0" cy="60960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BE4BC73-F57F-C242-A8A4-BAA75C474793}"/>
              </a:ext>
            </a:extLst>
          </p:cNvPr>
          <p:cNvSpPr txBox="1"/>
          <p:nvPr/>
        </p:nvSpPr>
        <p:spPr>
          <a:xfrm>
            <a:off x="4648200" y="5334000"/>
            <a:ext cx="2566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= mid = high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BFBDDEB-89D8-7845-BBA7-AF317C4F245C}"/>
              </a:ext>
            </a:extLst>
          </p:cNvPr>
          <p:cNvSpPr/>
          <p:nvPr/>
        </p:nvSpPr>
        <p:spPr bwMode="auto">
          <a:xfrm>
            <a:off x="5143501" y="2249556"/>
            <a:ext cx="1142997" cy="1143001"/>
          </a:xfrm>
          <a:prstGeom prst="ellips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055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 charset="0"/>
              </a:rPr>
              <a:t>Analyzing Binary Search</a:t>
            </a:r>
          </a:p>
        </p:txBody>
      </p:sp>
      <p:sp>
        <p:nvSpPr>
          <p:cNvPr id="47106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1143000" y="1447800"/>
            <a:ext cx="7010400" cy="4876800"/>
          </a:xfrm>
        </p:spPr>
        <p:txBody>
          <a:bodyPr/>
          <a:lstStyle/>
          <a:p>
            <a:r>
              <a:rPr lang="en-US" sz="2800" dirty="0">
                <a:latin typeface="Tahoma" charset="0"/>
              </a:rPr>
              <a:t>Runs in O(log n) time.</a:t>
            </a:r>
          </a:p>
          <a:p>
            <a:pPr lvl="1"/>
            <a:r>
              <a:rPr lang="en-US" sz="2400" dirty="0">
                <a:latin typeface="Tahoma" charset="0"/>
              </a:rPr>
              <a:t>The remaining portion of the list is of size high – low + 1</a:t>
            </a:r>
          </a:p>
          <a:p>
            <a:pPr lvl="1"/>
            <a:r>
              <a:rPr lang="en-US" sz="2400" dirty="0">
                <a:latin typeface="Tahoma" charset="0"/>
              </a:rPr>
              <a:t>After one comparison, this becomes one of the following:</a:t>
            </a:r>
          </a:p>
          <a:p>
            <a:pPr lvl="1"/>
            <a:endParaRPr lang="en-US" sz="2400" dirty="0">
              <a:latin typeface="Tahoma" charset="0"/>
            </a:endParaRPr>
          </a:p>
          <a:p>
            <a:pPr lvl="1"/>
            <a:endParaRPr lang="en-US" sz="2400" dirty="0">
              <a:latin typeface="Tahoma" charset="0"/>
            </a:endParaRPr>
          </a:p>
          <a:p>
            <a:pPr lvl="1"/>
            <a:endParaRPr lang="en-US" sz="2400" dirty="0">
              <a:latin typeface="Tahoma" charset="0"/>
            </a:endParaRPr>
          </a:p>
          <a:p>
            <a:pPr lvl="1"/>
            <a:endParaRPr lang="en-US" sz="2400" dirty="0">
              <a:latin typeface="Tahoma" charset="0"/>
            </a:endParaRPr>
          </a:p>
          <a:p>
            <a:pPr lvl="1"/>
            <a:r>
              <a:rPr lang="en-US" sz="2400" dirty="0">
                <a:latin typeface="Tahoma" charset="0"/>
              </a:rPr>
              <a:t>Thus, each recursive call divides the search region in half; hence, there can be at most log n levels</a:t>
            </a:r>
          </a:p>
        </p:txBody>
      </p:sp>
      <p:sp>
        <p:nvSpPr>
          <p:cNvPr id="4710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</a:p>
        </p:txBody>
      </p:sp>
      <p:sp>
        <p:nvSpPr>
          <p:cNvPr id="4710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1F3D6B7-56BE-2049-A6AF-AFF134446C9C}" type="slidenum">
              <a:rPr lang="en-US" sz="1400"/>
              <a:pPr eaLnBrk="1" hangingPunct="1"/>
              <a:t>17</a:t>
            </a:fld>
            <a:endParaRPr lang="en-US" sz="140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Recursion</a:t>
            </a:r>
          </a:p>
        </p:txBody>
      </p:sp>
      <p:pic>
        <p:nvPicPr>
          <p:cNvPr id="47110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182" y="3570287"/>
            <a:ext cx="6547618" cy="168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6A725-A472-1949-BAF9-BD97F6ABB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</a:t>
            </a:r>
            <a:r>
              <a:rPr lang="en-US" dirty="0" err="1"/>
              <a:t>SearchExample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DC264-7AF9-784B-97C1-5B26F7DCF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715" y="1873877"/>
            <a:ext cx="7972425" cy="3086100"/>
          </a:xfrm>
        </p:spPr>
        <p:txBody>
          <a:bodyPr>
            <a:normAutofit/>
          </a:bodyPr>
          <a:lstStyle/>
          <a:p>
            <a:r>
              <a:rPr lang="en-US" sz="2400" dirty="0"/>
              <a:t>Open up </a:t>
            </a:r>
            <a:r>
              <a:rPr lang="en-US" sz="2400" dirty="0" err="1"/>
              <a:t>sourcecode</a:t>
            </a:r>
            <a:r>
              <a:rPr lang="en-US" sz="2400" dirty="0"/>
              <a:t> with </a:t>
            </a:r>
            <a:r>
              <a:rPr lang="en-US" sz="2400" dirty="0" err="1"/>
              <a:t>BlueJ</a:t>
            </a:r>
            <a:endParaRPr lang="en-US" sz="2400" dirty="0"/>
          </a:p>
          <a:p>
            <a:r>
              <a:rPr lang="en-US" sz="2400" dirty="0"/>
              <a:t>find package </a:t>
            </a:r>
            <a:r>
              <a:rPr lang="en-US" sz="2400" b="1" dirty="0" err="1">
                <a:latin typeface="Courier" pitchFamily="2" charset="0"/>
              </a:rPr>
              <a:t>dsaj.recursion</a:t>
            </a:r>
            <a:endParaRPr lang="en-US" sz="2400" b="1" dirty="0">
              <a:latin typeface="Courier" pitchFamily="2" charset="0"/>
            </a:endParaRPr>
          </a:p>
          <a:p>
            <a:pPr lvl="1"/>
            <a:r>
              <a:rPr lang="en-US" sz="2100" dirty="0"/>
              <a:t>open </a:t>
            </a:r>
          </a:p>
          <a:p>
            <a:pPr lvl="2"/>
            <a:r>
              <a:rPr lang="en-US" sz="1800" dirty="0"/>
              <a:t>file </a:t>
            </a:r>
            <a:r>
              <a:rPr lang="en-US" sz="1800" b="1" dirty="0" err="1">
                <a:latin typeface="Courier" pitchFamily="2" charset="0"/>
              </a:rPr>
              <a:t>BinarySearch.java</a:t>
            </a:r>
            <a:endParaRPr lang="en-US" sz="1800" b="1" dirty="0">
              <a:latin typeface="Courier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44D71-CC40-7540-964A-618C1EE65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3D79CE-DDFE-D74D-A520-4BBF3112B900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D79297-8710-2148-A1D3-8D616D33CA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400" y="2819400"/>
            <a:ext cx="4013200" cy="3797300"/>
          </a:xfrm>
          <a:prstGeom prst="rect">
            <a:avLst/>
          </a:prstGeom>
        </p:spPr>
      </p:pic>
      <p:sp>
        <p:nvSpPr>
          <p:cNvPr id="9" name="Right Arrow 8">
            <a:extLst>
              <a:ext uri="{FF2B5EF4-FFF2-40B4-BE49-F238E27FC236}">
                <a16:creationId xmlns:a16="http://schemas.microsoft.com/office/drawing/2014/main" id="{E34A4332-82A0-514C-A0B8-1F6F1FAE3CA5}"/>
              </a:ext>
            </a:extLst>
          </p:cNvPr>
          <p:cNvSpPr/>
          <p:nvPr/>
        </p:nvSpPr>
        <p:spPr bwMode="auto">
          <a:xfrm rot="10800000">
            <a:off x="7981489" y="4406900"/>
            <a:ext cx="571500" cy="155021"/>
          </a:xfrm>
          <a:prstGeom prst="rightArrow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3806168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Footer Placeholder 4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Recursion</a:t>
            </a:r>
          </a:p>
        </p:txBody>
      </p:sp>
      <p:sp>
        <p:nvSpPr>
          <p:cNvPr id="20482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FDEA54B-737E-E042-9CAD-971A094AD5CD}" type="slidenum">
              <a:rPr lang="en-US" sz="1400"/>
              <a:pPr eaLnBrk="1" hangingPunct="1"/>
              <a:t>19</a:t>
            </a:fld>
            <a:endParaRPr lang="en-US" sz="140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1534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Linear Recursion</a:t>
            </a:r>
            <a:endParaRPr lang="en-US">
              <a:latin typeface="Tahoma" charset="0"/>
              <a:cs typeface="Tahoma" charset="0"/>
            </a:endParaRPr>
          </a:p>
        </p:txBody>
      </p:sp>
      <p:sp>
        <p:nvSpPr>
          <p:cNvPr id="717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8077200" cy="47244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110000"/>
              </a:lnSpc>
              <a:buFont typeface="Wingdings" pitchFamily="2" charset="2"/>
              <a:buChar char="q"/>
              <a:defRPr/>
            </a:pPr>
            <a:r>
              <a:rPr lang="en-US" sz="2800" dirty="0">
                <a:solidFill>
                  <a:schemeClr val="tx2"/>
                </a:solidFill>
                <a:ea typeface="+mn-ea"/>
                <a:cs typeface="+mn-cs"/>
              </a:rPr>
              <a:t>Test for base cases</a:t>
            </a:r>
            <a:endParaRPr lang="en-US" sz="2800" i="1" dirty="0">
              <a:solidFill>
                <a:schemeClr val="tx2"/>
              </a:solidFill>
              <a:ea typeface="+mn-ea"/>
              <a:cs typeface="+mn-cs"/>
            </a:endParaRPr>
          </a:p>
          <a:p>
            <a:pPr lvl="1" eaLnBrk="1" hangingPunct="1">
              <a:lnSpc>
                <a:spcPct val="110000"/>
              </a:lnSpc>
              <a:buFont typeface="Wingdings" pitchFamily="2" charset="2"/>
              <a:buChar char="n"/>
              <a:defRPr/>
            </a:pPr>
            <a:r>
              <a:rPr lang="en-US" sz="2400" dirty="0"/>
              <a:t>Begin by testing for a set of base cases (there should be at least one). </a:t>
            </a:r>
          </a:p>
          <a:p>
            <a:pPr lvl="1" eaLnBrk="1" hangingPunct="1">
              <a:lnSpc>
                <a:spcPct val="110000"/>
              </a:lnSpc>
              <a:buFont typeface="Wingdings" pitchFamily="2" charset="2"/>
              <a:buChar char="n"/>
              <a:defRPr/>
            </a:pPr>
            <a:r>
              <a:rPr lang="en-US" sz="2400" dirty="0"/>
              <a:t>Every possible chain of recursive calls </a:t>
            </a:r>
            <a:r>
              <a:rPr lang="en-US" sz="2400" dirty="0">
                <a:solidFill>
                  <a:schemeClr val="tx2"/>
                </a:solidFill>
              </a:rPr>
              <a:t>must</a:t>
            </a:r>
            <a:r>
              <a:rPr lang="en-US" sz="2400" dirty="0"/>
              <a:t> eventually reach a base case, and the handling of each base case should not use recursion.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Char char="q"/>
              <a:defRPr/>
            </a:pPr>
            <a:r>
              <a:rPr lang="en-US" sz="2800" dirty="0">
                <a:solidFill>
                  <a:schemeClr val="tx2"/>
                </a:solidFill>
                <a:ea typeface="+mn-ea"/>
                <a:cs typeface="+mn-cs"/>
              </a:rPr>
              <a:t>Recur once</a:t>
            </a:r>
          </a:p>
          <a:p>
            <a:pPr lvl="1" eaLnBrk="1" hangingPunct="1">
              <a:lnSpc>
                <a:spcPct val="110000"/>
              </a:lnSpc>
              <a:buFont typeface="Wingdings" pitchFamily="2" charset="2"/>
              <a:buChar char="n"/>
              <a:defRPr/>
            </a:pPr>
            <a:r>
              <a:rPr lang="en-US" sz="2400" dirty="0"/>
              <a:t>Perform a single recursive call</a:t>
            </a:r>
          </a:p>
          <a:p>
            <a:pPr lvl="1" eaLnBrk="1" hangingPunct="1">
              <a:lnSpc>
                <a:spcPct val="110000"/>
              </a:lnSpc>
              <a:buFont typeface="Wingdings" pitchFamily="2" charset="2"/>
              <a:buChar char="n"/>
              <a:defRPr/>
            </a:pPr>
            <a:r>
              <a:rPr lang="en-US" sz="2400" dirty="0"/>
              <a:t>This step may have a test that decides which of several possible recursive calls to make, but it should ultimately make just one of these calls</a:t>
            </a:r>
          </a:p>
          <a:p>
            <a:pPr lvl="1" eaLnBrk="1" hangingPunct="1">
              <a:lnSpc>
                <a:spcPct val="110000"/>
              </a:lnSpc>
              <a:buFont typeface="Wingdings" pitchFamily="2" charset="2"/>
              <a:buChar char="n"/>
              <a:defRPr/>
            </a:pPr>
            <a:r>
              <a:rPr lang="en-US" sz="2400" dirty="0"/>
              <a:t>Define each possible recursive call so that it makes progress towards a base case.</a:t>
            </a:r>
            <a:endParaRPr lang="en-US" dirty="0"/>
          </a:p>
        </p:txBody>
      </p:sp>
      <p:sp>
        <p:nvSpPr>
          <p:cNvPr id="20485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A7AA2-B9CE-C545-A553-05E0BF446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ways of Repetition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EECAD-4ECF-4244-A808-983D88692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Looping</a:t>
            </a:r>
          </a:p>
          <a:p>
            <a:pPr lvl="1"/>
            <a:r>
              <a:rPr lang="en-US" dirty="0"/>
              <a:t>for loops, while loop, do-while in Java</a:t>
            </a:r>
          </a:p>
          <a:p>
            <a:r>
              <a:rPr lang="en-US" dirty="0"/>
              <a:t>Recursion</a:t>
            </a:r>
          </a:p>
          <a:p>
            <a:pPr lvl="1"/>
            <a:r>
              <a:rPr lang="en-US" dirty="0"/>
              <a:t>A method makes one or more calls to itself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CCBEA-9E56-4A4D-B5A1-BD1D166C3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 Goodrich, Tamassia, Goldwasser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24983E-59C2-184C-9873-C9373335645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E71B39E-2B67-9942-90F9-67F1E20F1D89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484B3C-8309-DA4D-8B72-834D71B2BC5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Recursion</a:t>
            </a:r>
          </a:p>
        </p:txBody>
      </p:sp>
    </p:spTree>
    <p:extLst>
      <p:ext uri="{BB962C8B-B14F-4D97-AF65-F5344CB8AC3E}">
        <p14:creationId xmlns:p14="http://schemas.microsoft.com/office/powerpoint/2010/main" val="34917302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Footer Placeholder 6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Recursion</a:t>
            </a:r>
          </a:p>
        </p:txBody>
      </p:sp>
      <p:sp>
        <p:nvSpPr>
          <p:cNvPr id="21506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5066F1D-4C91-2144-AB64-9A3FE94192D4}" type="slidenum">
              <a:rPr lang="en-US" sz="1400"/>
              <a:pPr eaLnBrk="1" hangingPunct="1"/>
              <a:t>20</a:t>
            </a:fld>
            <a:endParaRPr lang="en-US" sz="140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>
                <a:latin typeface="Tahoma" charset="0"/>
              </a:rPr>
              <a:t>Example of Linear Recursion</a:t>
            </a:r>
          </a:p>
        </p:txBody>
      </p:sp>
      <p:sp>
        <p:nvSpPr>
          <p:cNvPr id="21511" name="Date Placeholder 13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  <a:endParaRPr lang="en-US" sz="1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451"/>
          <a:stretch/>
        </p:blipFill>
        <p:spPr>
          <a:xfrm>
            <a:off x="3222190" y="2209801"/>
            <a:ext cx="5921810" cy="4114800"/>
          </a:xfrm>
          <a:prstGeom prst="rect">
            <a:avLst/>
          </a:prstGeom>
        </p:spPr>
      </p:pic>
      <p:sp>
        <p:nvSpPr>
          <p:cNvPr id="2150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752600"/>
            <a:ext cx="3733800" cy="4572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000" dirty="0">
                <a:solidFill>
                  <a:srgbClr val="000000"/>
                </a:solidFill>
                <a:latin typeface="Tahoma" charset="0"/>
              </a:rPr>
              <a:t>Algorithm</a:t>
            </a:r>
            <a:r>
              <a:rPr lang="en-US" sz="2000" dirty="0">
                <a:latin typeface="Tahoma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ahoma" charset="0"/>
              </a:rPr>
              <a:t>linearSum</a:t>
            </a:r>
            <a:r>
              <a:rPr lang="en-US" sz="2000" dirty="0">
                <a:latin typeface="Tahoma" charset="0"/>
              </a:rPr>
              <a:t>(A, n):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000" dirty="0">
                <a:solidFill>
                  <a:srgbClr val="000000"/>
                </a:solidFill>
                <a:latin typeface="Tahoma" charset="0"/>
              </a:rPr>
              <a:t>Input: 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000" dirty="0">
                <a:latin typeface="Tahoma" charset="0"/>
              </a:rPr>
              <a:t>  Array, A, of integers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000" dirty="0">
                <a:latin typeface="Tahoma" charset="0"/>
              </a:rPr>
              <a:t>  Integer n such that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000" dirty="0">
                <a:latin typeface="Tahoma" charset="0"/>
              </a:rPr>
              <a:t>	0 ≤ n ≤ |A|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000" dirty="0">
                <a:solidFill>
                  <a:srgbClr val="000000"/>
                </a:solidFill>
                <a:latin typeface="Tahoma" charset="0"/>
              </a:rPr>
              <a:t>Output: 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000" dirty="0">
                <a:latin typeface="Tahoma" charset="0"/>
              </a:rPr>
              <a:t>	Sum of the first n </a:t>
            </a:r>
            <a:br>
              <a:rPr lang="en-US" sz="2000" dirty="0">
                <a:latin typeface="Tahoma" charset="0"/>
              </a:rPr>
            </a:br>
            <a:r>
              <a:rPr lang="en-US" sz="2000" dirty="0">
                <a:latin typeface="Tahoma" charset="0"/>
              </a:rPr>
              <a:t>integers in A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endParaRPr lang="en-US" sz="2000" dirty="0">
              <a:solidFill>
                <a:srgbClr val="000000"/>
              </a:solidFill>
              <a:latin typeface="Tahoma" charset="0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000" dirty="0">
                <a:solidFill>
                  <a:srgbClr val="000000"/>
                </a:solidFill>
                <a:latin typeface="Tahoma" charset="0"/>
              </a:rPr>
              <a:t>if</a:t>
            </a:r>
            <a:r>
              <a:rPr lang="en-US" sz="2000" dirty="0">
                <a:latin typeface="Tahoma" charset="0"/>
              </a:rPr>
              <a:t> n = 0 </a:t>
            </a:r>
            <a:r>
              <a:rPr lang="en-US" sz="2000" dirty="0">
                <a:solidFill>
                  <a:srgbClr val="000000"/>
                </a:solidFill>
                <a:latin typeface="Tahoma" charset="0"/>
              </a:rPr>
              <a:t>then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000" dirty="0">
                <a:latin typeface="Tahoma" charset="0"/>
              </a:rPr>
              <a:t>  </a:t>
            </a:r>
            <a:r>
              <a:rPr lang="en-US" sz="2000" dirty="0">
                <a:solidFill>
                  <a:srgbClr val="000000"/>
                </a:solidFill>
                <a:latin typeface="Tahoma" charset="0"/>
              </a:rPr>
              <a:t>return</a:t>
            </a:r>
            <a:r>
              <a:rPr lang="en-US" sz="2000" dirty="0">
                <a:latin typeface="Tahoma" charset="0"/>
              </a:rPr>
              <a:t> 0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000" dirty="0">
                <a:solidFill>
                  <a:srgbClr val="000000"/>
                </a:solidFill>
                <a:latin typeface="Tahoma" charset="0"/>
              </a:rPr>
              <a:t>else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000" dirty="0">
                <a:solidFill>
                  <a:srgbClr val="000000"/>
                </a:solidFill>
                <a:latin typeface="Tahoma" charset="0"/>
              </a:rPr>
              <a:t>  return 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000" dirty="0" err="1">
                <a:solidFill>
                  <a:srgbClr val="BE2D00"/>
                </a:solidFill>
                <a:latin typeface="Tahoma" charset="0"/>
              </a:rPr>
              <a:t>linearSum</a:t>
            </a:r>
            <a:r>
              <a:rPr lang="en-US" sz="2000" dirty="0">
                <a:latin typeface="Tahoma" charset="0"/>
              </a:rPr>
              <a:t>(A, n - 1) + A[n - 1]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endParaRPr lang="en-US" sz="2000" dirty="0">
              <a:latin typeface="Tahoma" charset="0"/>
            </a:endParaRPr>
          </a:p>
          <a:p>
            <a:pPr eaLnBrk="1" hangingPunct="1">
              <a:lnSpc>
                <a:spcPct val="80000"/>
              </a:lnSpc>
            </a:pPr>
            <a:endParaRPr lang="en-US" sz="2000" dirty="0">
              <a:latin typeface="Tahoma" charset="0"/>
            </a:endParaRPr>
          </a:p>
        </p:txBody>
      </p:sp>
      <p:sp>
        <p:nvSpPr>
          <p:cNvPr id="21509" name="Text Box 8"/>
          <p:cNvSpPr txBox="1">
            <a:spLocks noChangeArrowheads="1"/>
          </p:cNvSpPr>
          <p:nvPr/>
        </p:nvSpPr>
        <p:spPr bwMode="auto">
          <a:xfrm>
            <a:off x="4343400" y="1447800"/>
            <a:ext cx="44196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/>
              <a:t>Recursion trace of </a:t>
            </a:r>
            <a:r>
              <a:rPr lang="en-US" sz="2000" dirty="0" err="1">
                <a:solidFill>
                  <a:schemeClr val="tx2"/>
                </a:solidFill>
              </a:rPr>
              <a:t>linearSum</a:t>
            </a:r>
            <a:r>
              <a:rPr lang="en-US" sz="2000" dirty="0"/>
              <a:t>(data, 5) called on array data = [4, 3, 6, 2, 8]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Footer Placeholder 4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Recursion</a:t>
            </a:r>
          </a:p>
        </p:txBody>
      </p:sp>
      <p:sp>
        <p:nvSpPr>
          <p:cNvPr id="22530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D7A0A9FD-C67D-DA4E-B3E3-2F1484597457}" type="slidenum">
              <a:rPr lang="en-US" sz="1400"/>
              <a:pPr eaLnBrk="1" hangingPunct="1"/>
              <a:t>21</a:t>
            </a:fld>
            <a:endParaRPr lang="en-US" sz="140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Reversing an Array</a:t>
            </a:r>
          </a:p>
        </p:txBody>
      </p:sp>
      <p:sp>
        <p:nvSpPr>
          <p:cNvPr id="2253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77724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800" dirty="0">
                <a:solidFill>
                  <a:srgbClr val="000000"/>
                </a:solidFill>
                <a:latin typeface="Tahoma" charset="0"/>
              </a:rPr>
              <a:t>Algorithm</a:t>
            </a:r>
            <a:r>
              <a:rPr lang="en-US" sz="2800" b="1" dirty="0">
                <a:latin typeface="Tahoma" charset="0"/>
              </a:rPr>
              <a:t> </a:t>
            </a:r>
            <a:r>
              <a:rPr lang="en-US" sz="2800" dirty="0" err="1">
                <a:solidFill>
                  <a:srgbClr val="BE2D00"/>
                </a:solidFill>
                <a:latin typeface="Tahoma" charset="0"/>
              </a:rPr>
              <a:t>reverseArray</a:t>
            </a:r>
            <a:r>
              <a:rPr lang="en-US" sz="2800" dirty="0">
                <a:latin typeface="Tahoma" charset="0"/>
              </a:rPr>
              <a:t>(A, </a:t>
            </a:r>
            <a:r>
              <a:rPr lang="en-US" sz="2800" dirty="0" err="1">
                <a:latin typeface="Tahoma" charset="0"/>
              </a:rPr>
              <a:t>i</a:t>
            </a:r>
            <a:r>
              <a:rPr lang="en-US" sz="2800" dirty="0">
                <a:latin typeface="Tahoma" charset="0"/>
              </a:rPr>
              <a:t>,  j):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800" dirty="0">
                <a:solidFill>
                  <a:srgbClr val="000000"/>
                </a:solidFill>
                <a:latin typeface="Tahoma" charset="0"/>
              </a:rPr>
              <a:t>Input: </a:t>
            </a:r>
            <a:r>
              <a:rPr lang="en-US" sz="2800" dirty="0">
                <a:latin typeface="Tahoma" charset="0"/>
              </a:rPr>
              <a:t>An array A and nonnegative integer indices </a:t>
            </a:r>
            <a:r>
              <a:rPr lang="en-US" sz="2800" dirty="0" err="1">
                <a:latin typeface="Tahoma" charset="0"/>
              </a:rPr>
              <a:t>i</a:t>
            </a:r>
            <a:r>
              <a:rPr lang="en-US" sz="2800" dirty="0">
                <a:latin typeface="Tahoma" charset="0"/>
              </a:rPr>
              <a:t> and  j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800" dirty="0">
                <a:solidFill>
                  <a:srgbClr val="000000"/>
                </a:solidFill>
                <a:latin typeface="Tahoma" charset="0"/>
              </a:rPr>
              <a:t>Output: </a:t>
            </a:r>
            <a:r>
              <a:rPr lang="en-US" sz="2800" dirty="0">
                <a:latin typeface="Tahoma" charset="0"/>
              </a:rPr>
              <a:t>The reversal of the elements in A starting at index </a:t>
            </a:r>
            <a:r>
              <a:rPr lang="en-US" sz="2800" dirty="0" err="1">
                <a:latin typeface="Tahoma" charset="0"/>
              </a:rPr>
              <a:t>i</a:t>
            </a:r>
            <a:r>
              <a:rPr lang="en-US" sz="2800" dirty="0">
                <a:latin typeface="Tahoma" charset="0"/>
              </a:rPr>
              <a:t> and ending at  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endParaRPr lang="en-US" sz="2800" dirty="0">
              <a:solidFill>
                <a:srgbClr val="000000"/>
              </a:solidFill>
              <a:latin typeface="Tahoma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800" dirty="0">
                <a:solidFill>
                  <a:srgbClr val="000000"/>
                </a:solidFill>
                <a:latin typeface="Tahoma" charset="0"/>
              </a:rPr>
              <a:t>if</a:t>
            </a:r>
            <a:r>
              <a:rPr lang="en-US" sz="2800" b="1" dirty="0">
                <a:solidFill>
                  <a:srgbClr val="000000"/>
                </a:solidFill>
                <a:latin typeface="Tahoma" charset="0"/>
              </a:rPr>
              <a:t> </a:t>
            </a:r>
            <a:r>
              <a:rPr lang="en-US" sz="2800" dirty="0" err="1">
                <a:latin typeface="Tahoma" charset="0"/>
              </a:rPr>
              <a:t>i</a:t>
            </a:r>
            <a:r>
              <a:rPr lang="en-US" sz="2800" dirty="0">
                <a:latin typeface="Tahoma" charset="0"/>
              </a:rPr>
              <a:t> &lt;  j </a:t>
            </a:r>
            <a:r>
              <a:rPr lang="en-US" sz="2800" dirty="0">
                <a:solidFill>
                  <a:srgbClr val="000000"/>
                </a:solidFill>
                <a:latin typeface="Tahoma" charset="0"/>
              </a:rPr>
              <a:t>then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800" dirty="0">
                <a:latin typeface="Tahoma" charset="0"/>
              </a:rPr>
              <a:t>		Swap A[</a:t>
            </a:r>
            <a:r>
              <a:rPr lang="en-US" sz="2800" dirty="0" err="1">
                <a:latin typeface="Tahoma" charset="0"/>
              </a:rPr>
              <a:t>i</a:t>
            </a:r>
            <a:r>
              <a:rPr lang="en-US" sz="2800" dirty="0">
                <a:latin typeface="Tahoma" charset="0"/>
              </a:rPr>
              <a:t>] and A[ j]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800" dirty="0">
                <a:latin typeface="Tahoma" charset="0"/>
              </a:rPr>
              <a:t>		</a:t>
            </a:r>
            <a:r>
              <a:rPr lang="en-US" sz="2800" dirty="0" err="1">
                <a:latin typeface="Tahoma" charset="0"/>
              </a:rPr>
              <a:t>reverseArray</a:t>
            </a:r>
            <a:r>
              <a:rPr lang="en-US" sz="2800" dirty="0">
                <a:latin typeface="Tahoma" charset="0"/>
              </a:rPr>
              <a:t>(A, </a:t>
            </a:r>
            <a:r>
              <a:rPr lang="en-US" sz="2800" dirty="0" err="1">
                <a:latin typeface="Tahoma" charset="0"/>
              </a:rPr>
              <a:t>i</a:t>
            </a:r>
            <a:r>
              <a:rPr lang="en-US" sz="2800" dirty="0">
                <a:latin typeface="Tahoma" charset="0"/>
              </a:rPr>
              <a:t> + 1,  j </a:t>
            </a:r>
            <a:r>
              <a:rPr lang="en-US" sz="2800" dirty="0">
                <a:latin typeface="Symbol" charset="2"/>
                <a:cs typeface="Symbol" charset="2"/>
              </a:rPr>
              <a:t>-</a:t>
            </a:r>
            <a:r>
              <a:rPr lang="en-US" sz="2800" dirty="0">
                <a:latin typeface="Tahoma" charset="0"/>
              </a:rPr>
              <a:t> 1)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800" dirty="0">
                <a:solidFill>
                  <a:srgbClr val="000000"/>
                </a:solidFill>
                <a:latin typeface="Tahoma" charset="0"/>
              </a:rPr>
              <a:t>return</a:t>
            </a:r>
          </a:p>
        </p:txBody>
      </p:sp>
      <p:sp>
        <p:nvSpPr>
          <p:cNvPr id="22533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Footer Placeholder 4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Recursion</a:t>
            </a:r>
          </a:p>
        </p:txBody>
      </p:sp>
      <p:sp>
        <p:nvSpPr>
          <p:cNvPr id="23554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326BB66-2E46-3647-8828-3C96E3886EDF}" type="slidenum">
              <a:rPr lang="en-US" sz="1400"/>
              <a:pPr eaLnBrk="1" hangingPunct="1"/>
              <a:t>22</a:t>
            </a:fld>
            <a:endParaRPr lang="en-US" sz="140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>
                <a:latin typeface="Tahoma" charset="0"/>
              </a:rPr>
              <a:t>Defining Arguments for Recursion</a:t>
            </a:r>
          </a:p>
        </p:txBody>
      </p:sp>
      <p:sp>
        <p:nvSpPr>
          <p:cNvPr id="2355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001000" cy="205740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sz="2400" dirty="0">
                <a:latin typeface="Tahoma" charset="0"/>
              </a:rPr>
              <a:t>In creating recursive methods, it is important to define the methods in ways that facilitate recursion.</a:t>
            </a:r>
          </a:p>
          <a:p>
            <a:pPr eaLnBrk="1" hangingPunct="1"/>
            <a:r>
              <a:rPr lang="en-US" sz="2400" dirty="0">
                <a:latin typeface="Tahoma" charset="0"/>
              </a:rPr>
              <a:t>This sometimes requires we define additional parameters that are passed to the method.</a:t>
            </a:r>
          </a:p>
          <a:p>
            <a:pPr eaLnBrk="1" hangingPunct="1"/>
            <a:r>
              <a:rPr lang="en-US" sz="2400" dirty="0">
                <a:latin typeface="Tahoma" charset="0"/>
              </a:rPr>
              <a:t>For example, we defined the array reversal method as </a:t>
            </a:r>
            <a:r>
              <a:rPr lang="en-US" sz="2400" dirty="0" err="1">
                <a:solidFill>
                  <a:srgbClr val="BE2D00"/>
                </a:solidFill>
                <a:latin typeface="Tahoma" charset="0"/>
              </a:rPr>
              <a:t>reverseArray</a:t>
            </a:r>
            <a:r>
              <a:rPr lang="en-US" sz="2400" dirty="0">
                <a:latin typeface="Tahoma" charset="0"/>
              </a:rPr>
              <a:t>(A, </a:t>
            </a:r>
            <a:r>
              <a:rPr lang="en-US" sz="2400" dirty="0" err="1">
                <a:latin typeface="Tahoma" charset="0"/>
              </a:rPr>
              <a:t>i</a:t>
            </a:r>
            <a:r>
              <a:rPr lang="en-US" sz="2400" dirty="0">
                <a:latin typeface="Tahoma" charset="0"/>
              </a:rPr>
              <a:t>,  j), not </a:t>
            </a:r>
            <a:r>
              <a:rPr lang="en-US" sz="2400" dirty="0" err="1">
                <a:solidFill>
                  <a:srgbClr val="BE2D00"/>
                </a:solidFill>
                <a:latin typeface="Tahoma" charset="0"/>
              </a:rPr>
              <a:t>reverseArray</a:t>
            </a:r>
            <a:r>
              <a:rPr lang="en-US" sz="2400" dirty="0">
                <a:latin typeface="Tahoma" charset="0"/>
              </a:rPr>
              <a:t>(A)</a:t>
            </a:r>
          </a:p>
        </p:txBody>
      </p:sp>
      <p:sp>
        <p:nvSpPr>
          <p:cNvPr id="23557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313" r="1291"/>
          <a:stretch/>
        </p:blipFill>
        <p:spPr>
          <a:xfrm>
            <a:off x="152400" y="3657600"/>
            <a:ext cx="8950011" cy="2667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Footer Placeholder 5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Recursion</a:t>
            </a:r>
          </a:p>
        </p:txBody>
      </p:sp>
      <p:sp>
        <p:nvSpPr>
          <p:cNvPr id="24578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14DA94C0-20EB-DF4D-A1D7-8FF01AA25FA7}" type="slidenum">
              <a:rPr lang="en-US" sz="1400"/>
              <a:pPr eaLnBrk="1" hangingPunct="1"/>
              <a:t>23</a:t>
            </a:fld>
            <a:endParaRPr lang="en-US" sz="140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Computing Powers</a:t>
            </a:r>
          </a:p>
        </p:txBody>
      </p:sp>
      <p:sp>
        <p:nvSpPr>
          <p:cNvPr id="2458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905000"/>
            <a:ext cx="7772400" cy="4114800"/>
          </a:xfrm>
        </p:spPr>
        <p:txBody>
          <a:bodyPr/>
          <a:lstStyle/>
          <a:p>
            <a:pPr eaLnBrk="1" hangingPunct="1"/>
            <a:r>
              <a:rPr lang="en-US" sz="2800" dirty="0">
                <a:latin typeface="Tahoma" charset="0"/>
              </a:rPr>
              <a:t>The power function, p(</a:t>
            </a:r>
            <a:r>
              <a:rPr lang="en-US" sz="2800" dirty="0" err="1">
                <a:latin typeface="Tahoma" charset="0"/>
              </a:rPr>
              <a:t>x,n</a:t>
            </a:r>
            <a:r>
              <a:rPr lang="en-US" sz="2800" dirty="0">
                <a:latin typeface="Tahoma" charset="0"/>
              </a:rPr>
              <a:t>)=</a:t>
            </a:r>
            <a:r>
              <a:rPr lang="en-US" sz="2800" dirty="0" err="1">
                <a:latin typeface="Tahoma" charset="0"/>
              </a:rPr>
              <a:t>x</a:t>
            </a:r>
            <a:r>
              <a:rPr lang="en-US" sz="2800" baseline="30000" dirty="0" err="1">
                <a:latin typeface="Tahoma" charset="0"/>
              </a:rPr>
              <a:t>n</a:t>
            </a:r>
            <a:r>
              <a:rPr lang="en-US" sz="2800" dirty="0">
                <a:latin typeface="Tahoma" charset="0"/>
              </a:rPr>
              <a:t>, can be defined recursively:</a:t>
            </a:r>
          </a:p>
          <a:p>
            <a:pPr eaLnBrk="1" hangingPunct="1"/>
            <a:endParaRPr lang="en-US" sz="2800" dirty="0">
              <a:latin typeface="Tahoma" charset="0"/>
            </a:endParaRPr>
          </a:p>
          <a:p>
            <a:pPr eaLnBrk="1" hangingPunct="1"/>
            <a:endParaRPr lang="en-US" sz="2800" dirty="0">
              <a:latin typeface="Tahoma" charset="0"/>
            </a:endParaRPr>
          </a:p>
          <a:p>
            <a:pPr eaLnBrk="1" hangingPunct="1"/>
            <a:r>
              <a:rPr lang="en-US" sz="2800" dirty="0">
                <a:latin typeface="Tahoma" charset="0"/>
              </a:rPr>
              <a:t>This leads to an power function that runs in O(n) time (for we make n recursive calls)</a:t>
            </a:r>
          </a:p>
          <a:p>
            <a:pPr eaLnBrk="1" hangingPunct="1"/>
            <a:r>
              <a:rPr lang="en-US" sz="2800" dirty="0">
                <a:latin typeface="Tahoma" charset="0"/>
              </a:rPr>
              <a:t>We can do better than this, however</a:t>
            </a:r>
          </a:p>
          <a:p>
            <a:pPr eaLnBrk="1" hangingPunct="1">
              <a:buFont typeface="Wingdings" charset="0"/>
              <a:buNone/>
            </a:pPr>
            <a:endParaRPr lang="en-US" sz="2800" dirty="0">
              <a:latin typeface="Tahoma" charset="0"/>
            </a:endParaRPr>
          </a:p>
        </p:txBody>
      </p:sp>
      <p:graphicFrame>
        <p:nvGraphicFramePr>
          <p:cNvPr id="24581" name="Object 6"/>
          <p:cNvGraphicFramePr>
            <a:graphicFrameLocks noGrp="1" noChangeAspect="1"/>
          </p:cNvGraphicFramePr>
          <p:nvPr>
            <p:ph sz="half" idx="2"/>
          </p:nvPr>
        </p:nvGraphicFramePr>
        <p:xfrm>
          <a:off x="2438400" y="2895600"/>
          <a:ext cx="43434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name="Equation" r:id="rId3" imgW="2032000" imgH="457200" progId="Equation.3">
                  <p:embed/>
                </p:oleObj>
              </mc:Choice>
              <mc:Fallback>
                <p:oleObj name="Equation" r:id="rId3" imgW="2032000" imgH="457200" progId="Equation.3">
                  <p:embed/>
                  <p:pic>
                    <p:nvPicPr>
                      <p:cNvPr id="24581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895600"/>
                        <a:ext cx="43434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2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Footer Placeholder 5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Recursion</a:t>
            </a:r>
          </a:p>
        </p:txBody>
      </p:sp>
      <p:sp>
        <p:nvSpPr>
          <p:cNvPr id="25602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25824FD2-AB1B-0544-BC09-0885D6D91738}" type="slidenum">
              <a:rPr lang="en-US" sz="1400"/>
              <a:pPr eaLnBrk="1" hangingPunct="1"/>
              <a:t>24</a:t>
            </a:fld>
            <a:endParaRPr lang="en-US" sz="140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Recursive Squaring</a:t>
            </a:r>
          </a:p>
        </p:txBody>
      </p:sp>
      <p:sp>
        <p:nvSpPr>
          <p:cNvPr id="2560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600200"/>
            <a:ext cx="80772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Tahoma" charset="0"/>
              </a:rPr>
              <a:t>We can derive a more efficient linearly recursive algorithm by using repeated squaring:</a:t>
            </a:r>
          </a:p>
          <a:p>
            <a:pPr eaLnBrk="1" hangingPunct="1">
              <a:lnSpc>
                <a:spcPct val="90000"/>
              </a:lnSpc>
            </a:pPr>
            <a:endParaRPr lang="en-US" sz="28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endParaRPr lang="en-US" sz="28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8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Tahoma" charset="0"/>
              </a:rPr>
              <a:t>For example,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 dirty="0">
                <a:solidFill>
                  <a:srgbClr val="000000"/>
                </a:solidFill>
                <a:latin typeface="Times" charset="0"/>
              </a:rPr>
              <a:t>2</a:t>
            </a:r>
            <a:r>
              <a:rPr lang="en-US" sz="2400" baseline="30000" dirty="0">
                <a:solidFill>
                  <a:srgbClr val="000000"/>
                </a:solidFill>
                <a:latin typeface="Times" charset="0"/>
              </a:rPr>
              <a:t>4</a:t>
            </a:r>
            <a:r>
              <a:rPr lang="en-US" sz="2400" dirty="0">
                <a:solidFill>
                  <a:srgbClr val="000000"/>
                </a:solidFill>
                <a:latin typeface="Times" charset="0"/>
              </a:rPr>
              <a:t>	</a:t>
            </a:r>
            <a:r>
              <a:rPr lang="en-US" sz="2400" dirty="0">
                <a:solidFill>
                  <a:srgbClr val="000000"/>
                </a:solidFill>
                <a:latin typeface="CMR10" charset="0"/>
              </a:rPr>
              <a:t>=  </a:t>
            </a:r>
            <a:r>
              <a:rPr lang="en-US" sz="2400" dirty="0">
                <a:solidFill>
                  <a:srgbClr val="000000"/>
                </a:solidFill>
                <a:latin typeface="Times" charset="0"/>
              </a:rPr>
              <a:t>2</a:t>
            </a:r>
            <a:r>
              <a:rPr lang="en-US" sz="2400" baseline="30000" dirty="0">
                <a:solidFill>
                  <a:srgbClr val="000000"/>
                </a:solidFill>
                <a:latin typeface="CMR10" charset="0"/>
              </a:rPr>
              <a:t>(</a:t>
            </a:r>
            <a:r>
              <a:rPr lang="en-US" sz="2400" baseline="30000" dirty="0">
                <a:solidFill>
                  <a:srgbClr val="000000"/>
                </a:solidFill>
                <a:latin typeface="Times" charset="0"/>
              </a:rPr>
              <a:t>4</a:t>
            </a:r>
            <a:r>
              <a:rPr lang="en-US" sz="2400" i="1" baseline="30000" dirty="0">
                <a:solidFill>
                  <a:srgbClr val="000000"/>
                </a:solidFill>
                <a:latin typeface="CMMI10" charset="0"/>
              </a:rPr>
              <a:t>/</a:t>
            </a:r>
            <a:r>
              <a:rPr lang="en-US" sz="2400" baseline="30000" dirty="0">
                <a:solidFill>
                  <a:srgbClr val="000000"/>
                </a:solidFill>
                <a:latin typeface="Times" charset="0"/>
              </a:rPr>
              <a:t>2</a:t>
            </a:r>
            <a:r>
              <a:rPr lang="en-US" sz="2400" baseline="30000" dirty="0">
                <a:solidFill>
                  <a:srgbClr val="000000"/>
                </a:solidFill>
                <a:latin typeface="CMR10" charset="0"/>
              </a:rPr>
              <a:t>)</a:t>
            </a:r>
            <a:r>
              <a:rPr lang="en-US" sz="2400" baseline="30000" dirty="0">
                <a:solidFill>
                  <a:srgbClr val="000000"/>
                </a:solidFill>
                <a:latin typeface="Times" charset="0"/>
              </a:rPr>
              <a:t>2 </a:t>
            </a:r>
            <a:r>
              <a:rPr lang="en-US" sz="2400" dirty="0">
                <a:solidFill>
                  <a:srgbClr val="000000"/>
                </a:solidFill>
                <a:latin typeface="CMR10" charset="0"/>
              </a:rPr>
              <a:t>= (</a:t>
            </a:r>
            <a:r>
              <a:rPr lang="en-US" sz="2400" dirty="0">
                <a:solidFill>
                  <a:srgbClr val="000000"/>
                </a:solidFill>
                <a:latin typeface="Times" charset="0"/>
              </a:rPr>
              <a:t>2</a:t>
            </a:r>
            <a:r>
              <a:rPr lang="en-US" sz="2400" baseline="30000" dirty="0">
                <a:solidFill>
                  <a:srgbClr val="000000"/>
                </a:solidFill>
                <a:latin typeface="Times" charset="0"/>
              </a:rPr>
              <a:t>4</a:t>
            </a:r>
            <a:r>
              <a:rPr lang="en-US" sz="2400" i="1" baseline="30000" dirty="0">
                <a:solidFill>
                  <a:srgbClr val="000000"/>
                </a:solidFill>
                <a:latin typeface="CMMI10" charset="0"/>
              </a:rPr>
              <a:t>/</a:t>
            </a:r>
            <a:r>
              <a:rPr lang="en-US" sz="2400" baseline="30000" dirty="0">
                <a:solidFill>
                  <a:srgbClr val="000000"/>
                </a:solidFill>
                <a:latin typeface="Times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MR10" charset="0"/>
              </a:rPr>
              <a:t>)</a:t>
            </a:r>
            <a:r>
              <a:rPr lang="en-US" sz="2400" baseline="30000" dirty="0">
                <a:solidFill>
                  <a:srgbClr val="000000"/>
                </a:solidFill>
                <a:latin typeface="Times" charset="0"/>
              </a:rPr>
              <a:t>2 </a:t>
            </a:r>
            <a:r>
              <a:rPr lang="en-US" sz="2400" dirty="0">
                <a:solidFill>
                  <a:srgbClr val="000000"/>
                </a:solidFill>
                <a:latin typeface="CMR10" charset="0"/>
              </a:rPr>
              <a:t>= (</a:t>
            </a:r>
            <a:r>
              <a:rPr lang="en-US" sz="2400" dirty="0">
                <a:solidFill>
                  <a:srgbClr val="000000"/>
                </a:solidFill>
                <a:latin typeface="Times" charset="0"/>
              </a:rPr>
              <a:t>2</a:t>
            </a:r>
            <a:r>
              <a:rPr lang="en-US" sz="2400" baseline="30000" dirty="0">
                <a:solidFill>
                  <a:srgbClr val="000000"/>
                </a:solidFill>
                <a:latin typeface="Times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MR10" charset="0"/>
              </a:rPr>
              <a:t>)</a:t>
            </a:r>
            <a:r>
              <a:rPr lang="en-US" sz="2400" baseline="30000" dirty="0">
                <a:solidFill>
                  <a:srgbClr val="000000"/>
                </a:solidFill>
                <a:latin typeface="Times" charset="0"/>
              </a:rPr>
              <a:t>2 </a:t>
            </a:r>
            <a:r>
              <a:rPr lang="en-US" sz="2400" dirty="0">
                <a:solidFill>
                  <a:srgbClr val="000000"/>
                </a:solidFill>
                <a:latin typeface="CMR10" charset="0"/>
              </a:rPr>
              <a:t>= </a:t>
            </a:r>
            <a:r>
              <a:rPr lang="en-US" sz="2400" dirty="0">
                <a:solidFill>
                  <a:srgbClr val="000000"/>
                </a:solidFill>
                <a:latin typeface="Times" charset="0"/>
              </a:rPr>
              <a:t>4</a:t>
            </a:r>
            <a:r>
              <a:rPr lang="en-US" sz="2400" baseline="30000" dirty="0">
                <a:solidFill>
                  <a:srgbClr val="000000"/>
                </a:solidFill>
                <a:latin typeface="Times" charset="0"/>
              </a:rPr>
              <a:t>2 </a:t>
            </a:r>
            <a:r>
              <a:rPr lang="en-US" sz="2400" dirty="0">
                <a:solidFill>
                  <a:srgbClr val="000000"/>
                </a:solidFill>
                <a:latin typeface="CMR10" charset="0"/>
              </a:rPr>
              <a:t>= </a:t>
            </a:r>
            <a:r>
              <a:rPr lang="en-US" sz="2400" dirty="0">
                <a:solidFill>
                  <a:srgbClr val="000000"/>
                </a:solidFill>
                <a:latin typeface="Times" charset="0"/>
              </a:rPr>
              <a:t>16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 dirty="0">
                <a:solidFill>
                  <a:srgbClr val="000000"/>
                </a:solidFill>
                <a:latin typeface="Times" charset="0"/>
              </a:rPr>
              <a:t>2</a:t>
            </a:r>
            <a:r>
              <a:rPr lang="en-US" sz="2400" baseline="30000" dirty="0">
                <a:solidFill>
                  <a:srgbClr val="000000"/>
                </a:solidFill>
                <a:latin typeface="Times" charset="0"/>
              </a:rPr>
              <a:t>5</a:t>
            </a:r>
            <a:r>
              <a:rPr lang="en-US" sz="2400" dirty="0">
                <a:solidFill>
                  <a:srgbClr val="000000"/>
                </a:solidFill>
                <a:latin typeface="Times" charset="0"/>
              </a:rPr>
              <a:t>	</a:t>
            </a:r>
            <a:r>
              <a:rPr lang="en-US" sz="2400" dirty="0">
                <a:solidFill>
                  <a:srgbClr val="000000"/>
                </a:solidFill>
                <a:latin typeface="CMR10" charset="0"/>
              </a:rPr>
              <a:t>=  </a:t>
            </a:r>
            <a:r>
              <a:rPr lang="en-US" sz="2400" dirty="0">
                <a:solidFill>
                  <a:srgbClr val="000000"/>
                </a:solidFill>
                <a:latin typeface="Times" charset="0"/>
              </a:rPr>
              <a:t>2</a:t>
            </a:r>
            <a:r>
              <a:rPr lang="en-US" sz="2400" baseline="30000" dirty="0">
                <a:solidFill>
                  <a:srgbClr val="000000"/>
                </a:solidFill>
                <a:latin typeface="Times" charset="0"/>
              </a:rPr>
              <a:t>1</a:t>
            </a:r>
            <a:r>
              <a:rPr lang="en-US" sz="2400" baseline="30000" dirty="0">
                <a:solidFill>
                  <a:srgbClr val="000000"/>
                </a:solidFill>
                <a:latin typeface="CMR10" charset="0"/>
              </a:rPr>
              <a:t>+(</a:t>
            </a:r>
            <a:r>
              <a:rPr lang="en-US" sz="2400" baseline="30000" dirty="0">
                <a:solidFill>
                  <a:srgbClr val="000000"/>
                </a:solidFill>
                <a:latin typeface="Times" charset="0"/>
              </a:rPr>
              <a:t>4</a:t>
            </a:r>
            <a:r>
              <a:rPr lang="en-US" sz="2400" i="1" baseline="30000" dirty="0">
                <a:solidFill>
                  <a:srgbClr val="000000"/>
                </a:solidFill>
                <a:latin typeface="CMMI10" charset="0"/>
              </a:rPr>
              <a:t>/</a:t>
            </a:r>
            <a:r>
              <a:rPr lang="en-US" sz="2400" baseline="30000" dirty="0">
                <a:solidFill>
                  <a:srgbClr val="000000"/>
                </a:solidFill>
                <a:latin typeface="Times" charset="0"/>
              </a:rPr>
              <a:t>2</a:t>
            </a:r>
            <a:r>
              <a:rPr lang="en-US" sz="2400" baseline="30000" dirty="0">
                <a:solidFill>
                  <a:srgbClr val="000000"/>
                </a:solidFill>
                <a:latin typeface="CMR10" charset="0"/>
              </a:rPr>
              <a:t>)</a:t>
            </a:r>
            <a:r>
              <a:rPr lang="en-US" sz="2400" baseline="30000" dirty="0">
                <a:solidFill>
                  <a:srgbClr val="000000"/>
                </a:solidFill>
                <a:latin typeface="Times" charset="0"/>
              </a:rPr>
              <a:t>2 </a:t>
            </a:r>
            <a:r>
              <a:rPr lang="en-US" sz="2400" dirty="0">
                <a:solidFill>
                  <a:srgbClr val="000000"/>
                </a:solidFill>
                <a:latin typeface="CMR10" charset="0"/>
              </a:rPr>
              <a:t>= </a:t>
            </a:r>
            <a:r>
              <a:rPr lang="en-US" sz="2400" dirty="0">
                <a:solidFill>
                  <a:srgbClr val="000000"/>
                </a:solidFill>
                <a:latin typeface="Times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MR10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Times" charset="0"/>
              </a:rPr>
              <a:t>2</a:t>
            </a:r>
            <a:r>
              <a:rPr lang="en-US" sz="2400" baseline="30000" dirty="0">
                <a:solidFill>
                  <a:srgbClr val="000000"/>
                </a:solidFill>
                <a:latin typeface="Times" charset="0"/>
              </a:rPr>
              <a:t>4</a:t>
            </a:r>
            <a:r>
              <a:rPr lang="en-US" sz="2400" i="1" baseline="30000" dirty="0">
                <a:solidFill>
                  <a:srgbClr val="000000"/>
                </a:solidFill>
                <a:latin typeface="CMMI10" charset="0"/>
              </a:rPr>
              <a:t>/</a:t>
            </a:r>
            <a:r>
              <a:rPr lang="en-US" sz="2400" baseline="30000" dirty="0">
                <a:solidFill>
                  <a:srgbClr val="000000"/>
                </a:solidFill>
                <a:latin typeface="Times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MR10" charset="0"/>
              </a:rPr>
              <a:t>)</a:t>
            </a:r>
            <a:r>
              <a:rPr lang="en-US" sz="2400" baseline="30000" dirty="0">
                <a:solidFill>
                  <a:srgbClr val="000000"/>
                </a:solidFill>
                <a:latin typeface="Times" charset="0"/>
              </a:rPr>
              <a:t>2 </a:t>
            </a:r>
            <a:r>
              <a:rPr lang="en-US" sz="2400" dirty="0">
                <a:solidFill>
                  <a:srgbClr val="000000"/>
                </a:solidFill>
                <a:latin typeface="CMR10" charset="0"/>
              </a:rPr>
              <a:t>= </a:t>
            </a:r>
            <a:r>
              <a:rPr lang="en-US" sz="2400" dirty="0">
                <a:solidFill>
                  <a:srgbClr val="000000"/>
                </a:solidFill>
                <a:latin typeface="Times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MR10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Times" charset="0"/>
              </a:rPr>
              <a:t>2</a:t>
            </a:r>
            <a:r>
              <a:rPr lang="en-US" sz="2400" baseline="30000" dirty="0">
                <a:solidFill>
                  <a:srgbClr val="000000"/>
                </a:solidFill>
                <a:latin typeface="Times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MR10" charset="0"/>
              </a:rPr>
              <a:t>)</a:t>
            </a:r>
            <a:r>
              <a:rPr lang="en-US" sz="2400" baseline="30000" dirty="0">
                <a:solidFill>
                  <a:srgbClr val="000000"/>
                </a:solidFill>
                <a:latin typeface="Times" charset="0"/>
              </a:rPr>
              <a:t>2 </a:t>
            </a:r>
            <a:r>
              <a:rPr lang="en-US" sz="2400" dirty="0">
                <a:solidFill>
                  <a:srgbClr val="000000"/>
                </a:solidFill>
                <a:latin typeface="CMR10" charset="0"/>
              </a:rPr>
              <a:t>= </a:t>
            </a:r>
            <a:r>
              <a:rPr lang="en-US" sz="2400" dirty="0">
                <a:solidFill>
                  <a:srgbClr val="000000"/>
                </a:solidFill>
                <a:latin typeface="Times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MR10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Times" charset="0"/>
              </a:rPr>
              <a:t>4</a:t>
            </a:r>
            <a:r>
              <a:rPr lang="en-US" sz="2400" baseline="30000" dirty="0">
                <a:solidFill>
                  <a:srgbClr val="000000"/>
                </a:solidFill>
                <a:latin typeface="Times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MR10" charset="0"/>
              </a:rPr>
              <a:t>) = </a:t>
            </a:r>
            <a:r>
              <a:rPr lang="en-US" sz="2400" dirty="0">
                <a:solidFill>
                  <a:srgbClr val="000000"/>
                </a:solidFill>
                <a:latin typeface="Times" charset="0"/>
              </a:rPr>
              <a:t>32</a:t>
            </a:r>
            <a:endParaRPr lang="en-US" sz="2400" dirty="0">
              <a:solidFill>
                <a:srgbClr val="000000"/>
              </a:solidFill>
              <a:latin typeface="CMR10" charset="0"/>
            </a:endParaRP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 dirty="0">
                <a:solidFill>
                  <a:srgbClr val="000000"/>
                </a:solidFill>
                <a:latin typeface="Times" charset="0"/>
              </a:rPr>
              <a:t>2</a:t>
            </a:r>
            <a:r>
              <a:rPr lang="en-US" sz="2400" baseline="30000" dirty="0">
                <a:solidFill>
                  <a:srgbClr val="000000"/>
                </a:solidFill>
                <a:latin typeface="Times" charset="0"/>
              </a:rPr>
              <a:t>6</a:t>
            </a:r>
            <a:r>
              <a:rPr lang="en-US" sz="2400" dirty="0">
                <a:solidFill>
                  <a:srgbClr val="000000"/>
                </a:solidFill>
                <a:latin typeface="Times" charset="0"/>
              </a:rPr>
              <a:t>	</a:t>
            </a:r>
            <a:r>
              <a:rPr lang="en-US" sz="2400" dirty="0">
                <a:solidFill>
                  <a:srgbClr val="000000"/>
                </a:solidFill>
                <a:latin typeface="CMR10" charset="0"/>
              </a:rPr>
              <a:t>= </a:t>
            </a:r>
            <a:r>
              <a:rPr lang="en-US" sz="2400" dirty="0">
                <a:solidFill>
                  <a:srgbClr val="000000"/>
                </a:solidFill>
                <a:latin typeface="Times" charset="0"/>
              </a:rPr>
              <a:t>2</a:t>
            </a:r>
            <a:r>
              <a:rPr lang="en-US" sz="2400" baseline="30000" dirty="0">
                <a:solidFill>
                  <a:srgbClr val="000000"/>
                </a:solidFill>
                <a:latin typeface="CMR10" charset="0"/>
              </a:rPr>
              <a:t>(</a:t>
            </a:r>
            <a:r>
              <a:rPr lang="en-US" sz="2400" baseline="30000" dirty="0">
                <a:solidFill>
                  <a:srgbClr val="000000"/>
                </a:solidFill>
                <a:latin typeface="Times" charset="0"/>
              </a:rPr>
              <a:t>6</a:t>
            </a:r>
            <a:r>
              <a:rPr lang="en-US" sz="2400" i="1" baseline="30000" dirty="0">
                <a:solidFill>
                  <a:srgbClr val="000000"/>
                </a:solidFill>
                <a:latin typeface="CMMI10" charset="0"/>
              </a:rPr>
              <a:t>/ </a:t>
            </a:r>
            <a:r>
              <a:rPr lang="en-US" sz="2400" baseline="30000" dirty="0">
                <a:solidFill>
                  <a:srgbClr val="000000"/>
                </a:solidFill>
                <a:latin typeface="Times" charset="0"/>
              </a:rPr>
              <a:t>2)2 </a:t>
            </a:r>
            <a:r>
              <a:rPr lang="en-US" sz="2400" dirty="0">
                <a:solidFill>
                  <a:srgbClr val="000000"/>
                </a:solidFill>
                <a:latin typeface="CMR10" charset="0"/>
              </a:rPr>
              <a:t>= (</a:t>
            </a:r>
            <a:r>
              <a:rPr lang="en-US" sz="2400" dirty="0">
                <a:solidFill>
                  <a:srgbClr val="000000"/>
                </a:solidFill>
                <a:latin typeface="Times" charset="0"/>
              </a:rPr>
              <a:t>2</a:t>
            </a:r>
            <a:r>
              <a:rPr lang="en-US" sz="2400" baseline="30000" dirty="0">
                <a:solidFill>
                  <a:srgbClr val="000000"/>
                </a:solidFill>
                <a:latin typeface="Times" charset="0"/>
              </a:rPr>
              <a:t>6</a:t>
            </a:r>
            <a:r>
              <a:rPr lang="en-US" sz="2400" i="1" baseline="30000" dirty="0">
                <a:solidFill>
                  <a:srgbClr val="000000"/>
                </a:solidFill>
                <a:latin typeface="CMMI10" charset="0"/>
              </a:rPr>
              <a:t>/</a:t>
            </a:r>
            <a:r>
              <a:rPr lang="en-US" sz="2400" baseline="30000" dirty="0">
                <a:solidFill>
                  <a:srgbClr val="000000"/>
                </a:solidFill>
                <a:latin typeface="Times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MR10" charset="0"/>
              </a:rPr>
              <a:t>)</a:t>
            </a:r>
            <a:r>
              <a:rPr lang="en-US" sz="2400" baseline="30000" dirty="0">
                <a:solidFill>
                  <a:srgbClr val="000000"/>
                </a:solidFill>
                <a:latin typeface="Times" charset="0"/>
              </a:rPr>
              <a:t>2 </a:t>
            </a:r>
            <a:r>
              <a:rPr lang="en-US" sz="2400" dirty="0">
                <a:solidFill>
                  <a:srgbClr val="000000"/>
                </a:solidFill>
                <a:latin typeface="CMR10" charset="0"/>
              </a:rPr>
              <a:t>= (</a:t>
            </a:r>
            <a:r>
              <a:rPr lang="en-US" sz="2400" dirty="0">
                <a:solidFill>
                  <a:srgbClr val="000000"/>
                </a:solidFill>
                <a:latin typeface="Times" charset="0"/>
              </a:rPr>
              <a:t>2</a:t>
            </a:r>
            <a:r>
              <a:rPr lang="en-US" sz="2400" baseline="30000" dirty="0">
                <a:solidFill>
                  <a:srgbClr val="000000"/>
                </a:solidFill>
                <a:latin typeface="Times" charset="0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CMR10" charset="0"/>
              </a:rPr>
              <a:t>)</a:t>
            </a:r>
            <a:r>
              <a:rPr lang="en-US" sz="2400" baseline="30000" dirty="0">
                <a:solidFill>
                  <a:srgbClr val="000000"/>
                </a:solidFill>
                <a:latin typeface="Times" charset="0"/>
              </a:rPr>
              <a:t>2 </a:t>
            </a:r>
            <a:r>
              <a:rPr lang="en-US" sz="2400" dirty="0">
                <a:solidFill>
                  <a:srgbClr val="000000"/>
                </a:solidFill>
                <a:latin typeface="CMR10" charset="0"/>
              </a:rPr>
              <a:t>= </a:t>
            </a:r>
            <a:r>
              <a:rPr lang="en-US" sz="2400" dirty="0">
                <a:solidFill>
                  <a:srgbClr val="000000"/>
                </a:solidFill>
                <a:latin typeface="Times" charset="0"/>
              </a:rPr>
              <a:t>8</a:t>
            </a:r>
            <a:r>
              <a:rPr lang="en-US" sz="2400" baseline="30000" dirty="0">
                <a:solidFill>
                  <a:srgbClr val="000000"/>
                </a:solidFill>
                <a:latin typeface="Times" charset="0"/>
              </a:rPr>
              <a:t>2 </a:t>
            </a:r>
            <a:r>
              <a:rPr lang="en-US" sz="2400" dirty="0">
                <a:solidFill>
                  <a:srgbClr val="000000"/>
                </a:solidFill>
                <a:latin typeface="CMR10" charset="0"/>
              </a:rPr>
              <a:t>= </a:t>
            </a:r>
            <a:r>
              <a:rPr lang="en-US" sz="2400" dirty="0">
                <a:solidFill>
                  <a:srgbClr val="000000"/>
                </a:solidFill>
                <a:latin typeface="Times" charset="0"/>
              </a:rPr>
              <a:t>64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 dirty="0">
                <a:solidFill>
                  <a:srgbClr val="000000"/>
                </a:solidFill>
                <a:latin typeface="Times" charset="0"/>
              </a:rPr>
              <a:t>2</a:t>
            </a:r>
            <a:r>
              <a:rPr lang="en-US" sz="2400" baseline="30000" dirty="0">
                <a:solidFill>
                  <a:srgbClr val="000000"/>
                </a:solidFill>
                <a:latin typeface="Times" charset="0"/>
              </a:rPr>
              <a:t>7</a:t>
            </a:r>
            <a:r>
              <a:rPr lang="en-US" sz="2400" dirty="0">
                <a:solidFill>
                  <a:srgbClr val="000000"/>
                </a:solidFill>
                <a:latin typeface="Times" charset="0"/>
              </a:rPr>
              <a:t>	</a:t>
            </a:r>
            <a:r>
              <a:rPr lang="en-US" sz="2400" dirty="0">
                <a:solidFill>
                  <a:srgbClr val="000000"/>
                </a:solidFill>
                <a:latin typeface="CMR10" charset="0"/>
              </a:rPr>
              <a:t>= </a:t>
            </a:r>
            <a:r>
              <a:rPr lang="en-US" sz="2400" dirty="0">
                <a:solidFill>
                  <a:srgbClr val="000000"/>
                </a:solidFill>
                <a:latin typeface="Times" charset="0"/>
              </a:rPr>
              <a:t>2</a:t>
            </a:r>
            <a:r>
              <a:rPr lang="en-US" sz="2400" baseline="30000" dirty="0">
                <a:solidFill>
                  <a:srgbClr val="000000"/>
                </a:solidFill>
                <a:latin typeface="Times" charset="0"/>
              </a:rPr>
              <a:t>1</a:t>
            </a:r>
            <a:r>
              <a:rPr lang="en-US" sz="2400" baseline="30000" dirty="0">
                <a:solidFill>
                  <a:srgbClr val="000000"/>
                </a:solidFill>
                <a:latin typeface="CMR10" charset="0"/>
              </a:rPr>
              <a:t>+(</a:t>
            </a:r>
            <a:r>
              <a:rPr lang="en-US" sz="2400" baseline="30000" dirty="0">
                <a:solidFill>
                  <a:srgbClr val="000000"/>
                </a:solidFill>
                <a:latin typeface="Times" charset="0"/>
              </a:rPr>
              <a:t>6</a:t>
            </a:r>
            <a:r>
              <a:rPr lang="en-US" sz="2400" i="1" baseline="30000" dirty="0">
                <a:solidFill>
                  <a:srgbClr val="000000"/>
                </a:solidFill>
                <a:latin typeface="CMMI10" charset="0"/>
              </a:rPr>
              <a:t>/</a:t>
            </a:r>
            <a:r>
              <a:rPr lang="en-US" sz="2400" baseline="30000" dirty="0">
                <a:solidFill>
                  <a:srgbClr val="000000"/>
                </a:solidFill>
                <a:latin typeface="Times" charset="0"/>
              </a:rPr>
              <a:t>2</a:t>
            </a:r>
            <a:r>
              <a:rPr lang="en-US" sz="2400" baseline="30000" dirty="0">
                <a:solidFill>
                  <a:srgbClr val="000000"/>
                </a:solidFill>
                <a:latin typeface="CMR10" charset="0"/>
              </a:rPr>
              <a:t>)</a:t>
            </a:r>
            <a:r>
              <a:rPr lang="en-US" sz="2400" baseline="30000" dirty="0">
                <a:solidFill>
                  <a:srgbClr val="000000"/>
                </a:solidFill>
                <a:latin typeface="Times" charset="0"/>
              </a:rPr>
              <a:t>2 </a:t>
            </a:r>
            <a:r>
              <a:rPr lang="en-US" sz="2400" dirty="0">
                <a:solidFill>
                  <a:srgbClr val="000000"/>
                </a:solidFill>
                <a:latin typeface="CMR10" charset="0"/>
              </a:rPr>
              <a:t>= </a:t>
            </a:r>
            <a:r>
              <a:rPr lang="en-US" sz="2400" dirty="0">
                <a:solidFill>
                  <a:srgbClr val="000000"/>
                </a:solidFill>
                <a:latin typeface="Times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MR10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Times" charset="0"/>
              </a:rPr>
              <a:t>2</a:t>
            </a:r>
            <a:r>
              <a:rPr lang="en-US" sz="2400" baseline="30000" dirty="0">
                <a:solidFill>
                  <a:srgbClr val="000000"/>
                </a:solidFill>
                <a:latin typeface="Times" charset="0"/>
              </a:rPr>
              <a:t>6</a:t>
            </a:r>
            <a:r>
              <a:rPr lang="en-US" sz="2400" i="1" baseline="30000" dirty="0">
                <a:solidFill>
                  <a:srgbClr val="000000"/>
                </a:solidFill>
                <a:latin typeface="CMMI10" charset="0"/>
              </a:rPr>
              <a:t>/</a:t>
            </a:r>
            <a:r>
              <a:rPr lang="en-US" sz="2400" baseline="30000" dirty="0">
                <a:solidFill>
                  <a:srgbClr val="000000"/>
                </a:solidFill>
                <a:latin typeface="Times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MR10" charset="0"/>
              </a:rPr>
              <a:t>)</a:t>
            </a:r>
            <a:r>
              <a:rPr lang="en-US" sz="2400" baseline="30000" dirty="0">
                <a:solidFill>
                  <a:srgbClr val="000000"/>
                </a:solidFill>
                <a:latin typeface="Times" charset="0"/>
              </a:rPr>
              <a:t>2 </a:t>
            </a:r>
            <a:r>
              <a:rPr lang="en-US" sz="2400" dirty="0">
                <a:solidFill>
                  <a:srgbClr val="000000"/>
                </a:solidFill>
                <a:latin typeface="CMR10" charset="0"/>
              </a:rPr>
              <a:t>= </a:t>
            </a:r>
            <a:r>
              <a:rPr lang="en-US" sz="2400" dirty="0">
                <a:solidFill>
                  <a:srgbClr val="000000"/>
                </a:solidFill>
                <a:latin typeface="Times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MR10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Times" charset="0"/>
              </a:rPr>
              <a:t>2</a:t>
            </a:r>
            <a:r>
              <a:rPr lang="en-US" sz="2400" baseline="30000" dirty="0">
                <a:solidFill>
                  <a:srgbClr val="000000"/>
                </a:solidFill>
                <a:latin typeface="Times" charset="0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CMR10" charset="0"/>
              </a:rPr>
              <a:t>)</a:t>
            </a:r>
            <a:r>
              <a:rPr lang="en-US" sz="2400" baseline="30000" dirty="0">
                <a:solidFill>
                  <a:srgbClr val="000000"/>
                </a:solidFill>
                <a:latin typeface="Times" charset="0"/>
              </a:rPr>
              <a:t>2 </a:t>
            </a:r>
            <a:r>
              <a:rPr lang="en-US" sz="2400" dirty="0">
                <a:solidFill>
                  <a:srgbClr val="000000"/>
                </a:solidFill>
                <a:latin typeface="CMR10" charset="0"/>
              </a:rPr>
              <a:t>= </a:t>
            </a:r>
            <a:r>
              <a:rPr lang="en-US" sz="2400" dirty="0">
                <a:solidFill>
                  <a:srgbClr val="000000"/>
                </a:solidFill>
                <a:latin typeface="Times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MR10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Times" charset="0"/>
              </a:rPr>
              <a:t>8</a:t>
            </a:r>
            <a:r>
              <a:rPr lang="en-US" sz="2400" baseline="30000" dirty="0">
                <a:solidFill>
                  <a:srgbClr val="000000"/>
                </a:solidFill>
                <a:latin typeface="Times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MR10" charset="0"/>
              </a:rPr>
              <a:t>) = </a:t>
            </a:r>
            <a:r>
              <a:rPr lang="en-US" sz="2400" dirty="0">
                <a:solidFill>
                  <a:srgbClr val="000000"/>
                </a:solidFill>
                <a:latin typeface="Times" charset="0"/>
              </a:rPr>
              <a:t>128</a:t>
            </a:r>
            <a:endParaRPr lang="en-US" sz="2400" dirty="0">
              <a:latin typeface="Tahoma" charset="0"/>
            </a:endParaRPr>
          </a:p>
        </p:txBody>
      </p:sp>
      <p:graphicFrame>
        <p:nvGraphicFramePr>
          <p:cNvPr id="25605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2590800" y="2541588"/>
          <a:ext cx="5334000" cy="1344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" name="Equation" r:id="rId3" imgW="2819400" imgH="711200" progId="Equation.3">
                  <p:embed/>
                </p:oleObj>
              </mc:Choice>
              <mc:Fallback>
                <p:oleObj name="Equation" r:id="rId3" imgW="2819400" imgH="711200" progId="Equation.3">
                  <p:embed/>
                  <p:pic>
                    <p:nvPicPr>
                      <p:cNvPr id="2560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541588"/>
                        <a:ext cx="5334000" cy="1344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6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Footer Placeholder 4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Recursion</a:t>
            </a:r>
          </a:p>
        </p:txBody>
      </p:sp>
      <p:sp>
        <p:nvSpPr>
          <p:cNvPr id="26626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F37CEF12-4ED6-0641-8F03-2B8A9824FBC7}" type="slidenum">
              <a:rPr lang="en-US" sz="1400"/>
              <a:pPr eaLnBrk="1" hangingPunct="1"/>
              <a:t>25</a:t>
            </a:fld>
            <a:endParaRPr lang="en-US" sz="140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Recursive Squaring Method</a:t>
            </a:r>
          </a:p>
        </p:txBody>
      </p:sp>
      <p:sp>
        <p:nvSpPr>
          <p:cNvPr id="2662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905000"/>
            <a:ext cx="77724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 b="1" dirty="0">
                <a:latin typeface="Tahoma" charset="0"/>
              </a:rPr>
              <a:t>Algorithm </a:t>
            </a:r>
            <a:r>
              <a:rPr lang="en-US" sz="2400" dirty="0">
                <a:solidFill>
                  <a:schemeClr val="tx2"/>
                </a:solidFill>
                <a:latin typeface="Tahoma" charset="0"/>
              </a:rPr>
              <a:t>Power</a:t>
            </a:r>
            <a:r>
              <a:rPr lang="en-US" sz="2400" dirty="0">
                <a:latin typeface="Tahoma" charset="0"/>
              </a:rPr>
              <a:t>(x, n):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 b="1" dirty="0">
                <a:latin typeface="Tahoma" charset="0"/>
              </a:rPr>
              <a:t>      Input: </a:t>
            </a:r>
            <a:r>
              <a:rPr lang="en-US" sz="2400" dirty="0">
                <a:latin typeface="Tahoma" charset="0"/>
              </a:rPr>
              <a:t>A number x and integer n = 0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 b="1" dirty="0">
                <a:latin typeface="Tahoma" charset="0"/>
              </a:rPr>
              <a:t>      Output: </a:t>
            </a:r>
            <a:r>
              <a:rPr lang="en-US" sz="2400" dirty="0">
                <a:latin typeface="Tahoma" charset="0"/>
              </a:rPr>
              <a:t>The value </a:t>
            </a:r>
            <a:r>
              <a:rPr lang="en-US" sz="2400" dirty="0" err="1">
                <a:latin typeface="Tahoma" charset="0"/>
              </a:rPr>
              <a:t>x</a:t>
            </a:r>
            <a:r>
              <a:rPr lang="en-US" sz="2400" baseline="30000" dirty="0" err="1">
                <a:latin typeface="Tahoma" charset="0"/>
              </a:rPr>
              <a:t>n</a:t>
            </a:r>
            <a:endParaRPr lang="en-US" sz="2400" baseline="300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 b="1" dirty="0">
                <a:latin typeface="Tahoma" charset="0"/>
              </a:rPr>
              <a:t>     if </a:t>
            </a:r>
            <a:r>
              <a:rPr lang="en-US" sz="2400" dirty="0">
                <a:latin typeface="Tahoma" charset="0"/>
              </a:rPr>
              <a:t>n = 0	</a:t>
            </a:r>
            <a:r>
              <a:rPr lang="en-US" sz="2400" b="1" dirty="0">
                <a:latin typeface="Tahoma" charset="0"/>
              </a:rPr>
              <a:t>then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 b="1" dirty="0">
                <a:latin typeface="Tahoma" charset="0"/>
              </a:rPr>
              <a:t>		return </a:t>
            </a:r>
            <a:r>
              <a:rPr lang="en-US" sz="2400" dirty="0">
                <a:latin typeface="Tahoma" charset="0"/>
              </a:rPr>
              <a:t>1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 b="1" dirty="0">
                <a:latin typeface="Tahoma" charset="0"/>
              </a:rPr>
              <a:t>     if </a:t>
            </a:r>
            <a:r>
              <a:rPr lang="en-US" sz="2400" dirty="0">
                <a:latin typeface="Tahoma" charset="0"/>
              </a:rPr>
              <a:t>n is odd </a:t>
            </a:r>
            <a:r>
              <a:rPr lang="en-US" sz="2400" b="1" dirty="0">
                <a:latin typeface="Tahoma" charset="0"/>
              </a:rPr>
              <a:t>then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 dirty="0">
                <a:latin typeface="Tahoma" charset="0"/>
              </a:rPr>
              <a:t>		y  = </a:t>
            </a:r>
            <a:r>
              <a:rPr lang="en-US" sz="2400" dirty="0">
                <a:solidFill>
                  <a:schemeClr val="tx2"/>
                </a:solidFill>
                <a:latin typeface="Tahoma" charset="0"/>
              </a:rPr>
              <a:t>Power</a:t>
            </a:r>
            <a:r>
              <a:rPr lang="en-US" sz="2400" dirty="0">
                <a:latin typeface="Tahoma" charset="0"/>
              </a:rPr>
              <a:t>(x, (n - 1)/ 2)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 b="1" dirty="0">
                <a:latin typeface="Tahoma" charset="0"/>
              </a:rPr>
              <a:t>		return </a:t>
            </a:r>
            <a:r>
              <a:rPr lang="en-US" sz="2400" dirty="0">
                <a:latin typeface="Tahoma" charset="0"/>
              </a:rPr>
              <a:t>x · y ·y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 b="1" dirty="0">
                <a:latin typeface="Tahoma" charset="0"/>
              </a:rPr>
              <a:t>     else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 dirty="0">
                <a:latin typeface="Tahoma" charset="0"/>
              </a:rPr>
              <a:t>		y = </a:t>
            </a:r>
            <a:r>
              <a:rPr lang="en-US" sz="2400" dirty="0">
                <a:solidFill>
                  <a:schemeClr val="tx2"/>
                </a:solidFill>
                <a:latin typeface="Tahoma" charset="0"/>
              </a:rPr>
              <a:t>Power</a:t>
            </a:r>
            <a:r>
              <a:rPr lang="en-US" sz="2400" dirty="0">
                <a:latin typeface="Tahoma" charset="0"/>
              </a:rPr>
              <a:t>(x, n/ 2)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 b="1" dirty="0">
                <a:latin typeface="Tahoma" charset="0"/>
              </a:rPr>
              <a:t>		return </a:t>
            </a:r>
            <a:r>
              <a:rPr lang="en-US" sz="2400" dirty="0">
                <a:latin typeface="Tahoma" charset="0"/>
              </a:rPr>
              <a:t>y · y</a:t>
            </a:r>
          </a:p>
        </p:txBody>
      </p:sp>
      <p:sp>
        <p:nvSpPr>
          <p:cNvPr id="26629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Footer Placeholder 4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Recursion</a:t>
            </a:r>
          </a:p>
        </p:txBody>
      </p:sp>
      <p:sp>
        <p:nvSpPr>
          <p:cNvPr id="27650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4C8F5672-C8DD-3E47-B7D2-D36109E0E29A}" type="slidenum">
              <a:rPr lang="en-US" sz="1400"/>
              <a:pPr eaLnBrk="1" hangingPunct="1"/>
              <a:t>26</a:t>
            </a:fld>
            <a:endParaRPr lang="en-US" sz="140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>
                <a:latin typeface="Tahoma" charset="0"/>
              </a:rPr>
              <a:t>Analysis</a:t>
            </a:r>
          </a:p>
        </p:txBody>
      </p:sp>
      <p:sp>
        <p:nvSpPr>
          <p:cNvPr id="2765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905000"/>
            <a:ext cx="4724400" cy="4419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400" b="1" dirty="0">
                <a:latin typeface="Tahoma" charset="0"/>
              </a:rPr>
              <a:t>Algorithm </a:t>
            </a:r>
            <a:r>
              <a:rPr lang="en-US" sz="2400" dirty="0">
                <a:solidFill>
                  <a:schemeClr val="tx2"/>
                </a:solidFill>
                <a:latin typeface="Tahoma" charset="0"/>
              </a:rPr>
              <a:t>Power</a:t>
            </a:r>
            <a:r>
              <a:rPr lang="en-US" sz="2400" dirty="0">
                <a:latin typeface="Tahoma" charset="0"/>
              </a:rPr>
              <a:t>(x, n):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400" b="1" dirty="0">
                <a:latin typeface="Tahoma" charset="0"/>
              </a:rPr>
              <a:t>      Input: </a:t>
            </a:r>
            <a:r>
              <a:rPr lang="en-US" sz="2400" dirty="0">
                <a:latin typeface="Tahoma" charset="0"/>
              </a:rPr>
              <a:t>A number x and integer n = 0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400" b="1" dirty="0">
                <a:latin typeface="Tahoma" charset="0"/>
              </a:rPr>
              <a:t>      Output: </a:t>
            </a:r>
            <a:r>
              <a:rPr lang="en-US" sz="2400" dirty="0">
                <a:latin typeface="Tahoma" charset="0"/>
              </a:rPr>
              <a:t>The value </a:t>
            </a:r>
            <a:r>
              <a:rPr lang="en-US" sz="2400" dirty="0" err="1">
                <a:latin typeface="Tahoma" charset="0"/>
              </a:rPr>
              <a:t>x</a:t>
            </a:r>
            <a:r>
              <a:rPr lang="en-US" sz="2400" baseline="30000" dirty="0" err="1">
                <a:latin typeface="Tahoma" charset="0"/>
              </a:rPr>
              <a:t>n</a:t>
            </a:r>
            <a:endParaRPr lang="en-US" sz="2400" baseline="30000" dirty="0">
              <a:latin typeface="Tahoma" charset="0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400" b="1" dirty="0">
                <a:latin typeface="Tahoma" charset="0"/>
              </a:rPr>
              <a:t>     if </a:t>
            </a:r>
            <a:r>
              <a:rPr lang="en-US" sz="2400" dirty="0">
                <a:latin typeface="Tahoma" charset="0"/>
              </a:rPr>
              <a:t>n = 0	</a:t>
            </a:r>
            <a:r>
              <a:rPr lang="en-US" sz="2400" b="1" dirty="0">
                <a:latin typeface="Tahoma" charset="0"/>
              </a:rPr>
              <a:t>then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400" b="1" dirty="0">
                <a:latin typeface="Tahoma" charset="0"/>
              </a:rPr>
              <a:t>		return </a:t>
            </a:r>
            <a:r>
              <a:rPr lang="en-US" sz="2400" dirty="0">
                <a:latin typeface="Tahoma" charset="0"/>
              </a:rPr>
              <a:t>1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400" b="1" dirty="0">
                <a:latin typeface="Tahoma" charset="0"/>
              </a:rPr>
              <a:t>     if </a:t>
            </a:r>
            <a:r>
              <a:rPr lang="en-US" sz="2400" dirty="0">
                <a:latin typeface="Tahoma" charset="0"/>
              </a:rPr>
              <a:t>n is odd </a:t>
            </a:r>
            <a:r>
              <a:rPr lang="en-US" sz="2400" b="1" dirty="0">
                <a:latin typeface="Tahoma" charset="0"/>
              </a:rPr>
              <a:t>then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400" dirty="0">
                <a:latin typeface="Tahoma" charset="0"/>
              </a:rPr>
              <a:t>		y  = </a:t>
            </a:r>
            <a:r>
              <a:rPr lang="en-US" sz="2400" dirty="0">
                <a:solidFill>
                  <a:schemeClr val="tx2"/>
                </a:solidFill>
                <a:latin typeface="Tahoma" charset="0"/>
              </a:rPr>
              <a:t>Power</a:t>
            </a:r>
            <a:r>
              <a:rPr lang="en-US" sz="2400" dirty="0">
                <a:latin typeface="Tahoma" charset="0"/>
              </a:rPr>
              <a:t>(x, (n - 1)/ 2)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400" b="1" dirty="0">
                <a:latin typeface="Tahoma" charset="0"/>
              </a:rPr>
              <a:t>		return </a:t>
            </a:r>
            <a:r>
              <a:rPr lang="en-US" sz="2400" dirty="0">
                <a:latin typeface="Tahoma" charset="0"/>
              </a:rPr>
              <a:t>x · y · y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400" b="1" dirty="0">
                <a:latin typeface="Tahoma" charset="0"/>
              </a:rPr>
              <a:t>     else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400" dirty="0">
                <a:latin typeface="Tahoma" charset="0"/>
              </a:rPr>
              <a:t>		y = </a:t>
            </a:r>
            <a:r>
              <a:rPr lang="en-US" sz="2400" dirty="0">
                <a:solidFill>
                  <a:schemeClr val="tx2"/>
                </a:solidFill>
                <a:latin typeface="Tahoma" charset="0"/>
              </a:rPr>
              <a:t>Power</a:t>
            </a:r>
            <a:r>
              <a:rPr lang="en-US" sz="2400" dirty="0">
                <a:latin typeface="Tahoma" charset="0"/>
              </a:rPr>
              <a:t>(x, n/ 2)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400" b="1" dirty="0">
                <a:latin typeface="Tahoma" charset="0"/>
              </a:rPr>
              <a:t>		return </a:t>
            </a:r>
            <a:r>
              <a:rPr lang="en-US" sz="2400" dirty="0">
                <a:latin typeface="Tahoma" charset="0"/>
              </a:rPr>
              <a:t>y · y</a:t>
            </a:r>
          </a:p>
        </p:txBody>
      </p:sp>
      <p:sp>
        <p:nvSpPr>
          <p:cNvPr id="12294" name="Line 4"/>
          <p:cNvSpPr>
            <a:spLocks noChangeShapeType="1"/>
          </p:cNvSpPr>
          <p:nvPr/>
        </p:nvSpPr>
        <p:spPr bwMode="auto">
          <a:xfrm>
            <a:off x="4038600" y="5029200"/>
            <a:ext cx="1676400" cy="685800"/>
          </a:xfrm>
          <a:prstGeom prst="line">
            <a:avLst/>
          </a:prstGeom>
          <a:noFill/>
          <a:ln w="38100">
            <a:solidFill>
              <a:schemeClr val="bg2">
                <a:lumMod val="75000"/>
              </a:schemeClr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pPr>
              <a:defRPr/>
            </a:pPr>
            <a:endParaRPr lang="en-US">
              <a:solidFill>
                <a:schemeClr val="bg2">
                  <a:lumMod val="75000"/>
                </a:schemeClr>
              </a:solidFill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12295" name="Text Box 5"/>
          <p:cNvSpPr txBox="1">
            <a:spLocks noChangeArrowheads="1"/>
          </p:cNvSpPr>
          <p:nvPr/>
        </p:nvSpPr>
        <p:spPr bwMode="auto">
          <a:xfrm>
            <a:off x="5715000" y="5029200"/>
            <a:ext cx="306387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Comic Sans MS" pitchFamily="66" charset="0"/>
                <a:ea typeface="+mn-ea"/>
                <a:cs typeface="+mn-cs"/>
              </a:rPr>
              <a:t>It is important that we use a variable twice here rather than calling the method twice.</a:t>
            </a:r>
          </a:p>
        </p:txBody>
      </p:sp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5715000" y="2514600"/>
            <a:ext cx="3048000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  <a:latin typeface="Comic Sans MS" charset="0"/>
              </a:rPr>
              <a:t>Each time we make a recursive call we halve the value of n; hence, we make log n recursive calls. That is, this method runs in O(log n) time.</a:t>
            </a:r>
          </a:p>
        </p:txBody>
      </p:sp>
      <p:sp>
        <p:nvSpPr>
          <p:cNvPr id="27656" name="Date Placeholder 9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</a:p>
        </p:txBody>
      </p:sp>
      <p:sp>
        <p:nvSpPr>
          <p:cNvPr id="11" name="Line 4"/>
          <p:cNvSpPr>
            <a:spLocks noChangeShapeType="1"/>
          </p:cNvSpPr>
          <p:nvPr/>
        </p:nvSpPr>
        <p:spPr bwMode="auto">
          <a:xfrm flipV="1">
            <a:off x="3581400" y="5715000"/>
            <a:ext cx="2133600" cy="381000"/>
          </a:xfrm>
          <a:prstGeom prst="line">
            <a:avLst/>
          </a:prstGeom>
          <a:noFill/>
          <a:ln w="38100">
            <a:solidFill>
              <a:schemeClr val="bg2">
                <a:lumMod val="75000"/>
              </a:schemeClr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pPr>
              <a:defRPr/>
            </a:pPr>
            <a:endParaRPr lang="en-US">
              <a:solidFill>
                <a:schemeClr val="bg2">
                  <a:lumMod val="75000"/>
                </a:schemeClr>
              </a:solidFill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7658" name="Line 4"/>
          <p:cNvSpPr>
            <a:spLocks noChangeShapeType="1"/>
          </p:cNvSpPr>
          <p:nvPr/>
        </p:nvSpPr>
        <p:spPr bwMode="auto">
          <a:xfrm flipV="1">
            <a:off x="3124200" y="3429000"/>
            <a:ext cx="2514600" cy="9906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659" name="Line 4"/>
          <p:cNvSpPr>
            <a:spLocks noChangeShapeType="1"/>
          </p:cNvSpPr>
          <p:nvPr/>
        </p:nvSpPr>
        <p:spPr bwMode="auto">
          <a:xfrm flipV="1">
            <a:off x="2590800" y="3429000"/>
            <a:ext cx="3048000" cy="19812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Footer Placeholder 4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Recursion</a:t>
            </a:r>
          </a:p>
        </p:txBody>
      </p:sp>
      <p:sp>
        <p:nvSpPr>
          <p:cNvPr id="28674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B9AE0F45-B480-744D-95CA-E7336005D694}" type="slidenum">
              <a:rPr lang="en-US" sz="1400"/>
              <a:pPr eaLnBrk="1" hangingPunct="1"/>
              <a:t>27</a:t>
            </a:fld>
            <a:endParaRPr lang="en-US" sz="140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Tail Recursion</a:t>
            </a:r>
          </a:p>
        </p:txBody>
      </p:sp>
      <p:sp>
        <p:nvSpPr>
          <p:cNvPr id="2867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7772400" cy="480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Tahoma" charset="0"/>
              </a:rPr>
              <a:t>Tail recursion occurs when a linearly recursive method makes its recursive call as its last step.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Tahoma" charset="0"/>
              </a:rPr>
              <a:t>The array reversal method is an example.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Tahoma" charset="0"/>
              </a:rPr>
              <a:t>Such methods can be easily converted to non-recursive methods (which saves on some resources).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Tahoma" charset="0"/>
              </a:rPr>
              <a:t>Example: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000" b="1" dirty="0">
                <a:latin typeface="Tahoma" charset="0"/>
              </a:rPr>
              <a:t>Algorithm </a:t>
            </a:r>
            <a:r>
              <a:rPr lang="en-US" sz="2000" dirty="0" err="1">
                <a:solidFill>
                  <a:srgbClr val="BE2D00"/>
                </a:solidFill>
                <a:latin typeface="Tahoma" charset="0"/>
              </a:rPr>
              <a:t>IterativeReverseArray</a:t>
            </a:r>
            <a:r>
              <a:rPr lang="en-US" sz="2000" dirty="0">
                <a:latin typeface="Tahoma" charset="0"/>
              </a:rPr>
              <a:t>(A, </a:t>
            </a:r>
            <a:r>
              <a:rPr lang="en-US" sz="2000" dirty="0" err="1">
                <a:latin typeface="Tahoma" charset="0"/>
              </a:rPr>
              <a:t>i</a:t>
            </a:r>
            <a:r>
              <a:rPr lang="en-US" sz="2000" dirty="0">
                <a:latin typeface="Tahoma" charset="0"/>
              </a:rPr>
              <a:t>, j ):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000" b="1" dirty="0">
                <a:latin typeface="Tahoma" charset="0"/>
              </a:rPr>
              <a:t>      Input: </a:t>
            </a:r>
            <a:r>
              <a:rPr lang="en-US" sz="2000" dirty="0">
                <a:latin typeface="Tahoma" charset="0"/>
              </a:rPr>
              <a:t>An array A and nonnegative integer indices </a:t>
            </a:r>
            <a:r>
              <a:rPr lang="en-US" sz="2000" dirty="0" err="1">
                <a:latin typeface="Tahoma" charset="0"/>
              </a:rPr>
              <a:t>i</a:t>
            </a:r>
            <a:r>
              <a:rPr lang="en-US" sz="2000" dirty="0">
                <a:latin typeface="Tahoma" charset="0"/>
              </a:rPr>
              <a:t> and j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000" b="1" dirty="0">
                <a:latin typeface="Tahoma" charset="0"/>
              </a:rPr>
              <a:t>      Output: </a:t>
            </a:r>
            <a:r>
              <a:rPr lang="en-US" sz="2000" dirty="0">
                <a:latin typeface="Tahoma" charset="0"/>
              </a:rPr>
              <a:t>The reversal of the elements in A starting at index </a:t>
            </a:r>
            <a:r>
              <a:rPr lang="en-US" sz="2000" dirty="0" err="1">
                <a:latin typeface="Tahoma" charset="0"/>
              </a:rPr>
              <a:t>i</a:t>
            </a:r>
            <a:r>
              <a:rPr lang="en-US" sz="2000" dirty="0">
                <a:latin typeface="Tahoma" charset="0"/>
              </a:rPr>
              <a:t> and ending at j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000" b="1" dirty="0">
                <a:latin typeface="Tahoma" charset="0"/>
              </a:rPr>
              <a:t>     while </a:t>
            </a:r>
            <a:r>
              <a:rPr lang="en-US" sz="2000" dirty="0" err="1">
                <a:latin typeface="Tahoma" charset="0"/>
              </a:rPr>
              <a:t>i</a:t>
            </a:r>
            <a:r>
              <a:rPr lang="en-US" sz="2000" dirty="0">
                <a:latin typeface="Tahoma" charset="0"/>
              </a:rPr>
              <a:t> &lt;  j </a:t>
            </a:r>
            <a:r>
              <a:rPr lang="en-US" sz="2000" b="1" dirty="0">
                <a:latin typeface="Tahoma" charset="0"/>
              </a:rPr>
              <a:t>do</a:t>
            </a:r>
          </a:p>
          <a:p>
            <a:pPr lvl="2"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800" dirty="0">
                <a:latin typeface="Tahoma" charset="0"/>
              </a:rPr>
              <a:t>	Swap A[</a:t>
            </a:r>
            <a:r>
              <a:rPr lang="en-US" sz="1800" dirty="0" err="1">
                <a:latin typeface="Tahoma" charset="0"/>
              </a:rPr>
              <a:t>i</a:t>
            </a:r>
            <a:r>
              <a:rPr lang="en-US" sz="1800" dirty="0">
                <a:latin typeface="Tahoma" charset="0"/>
              </a:rPr>
              <a:t> ] and A[ j ]</a:t>
            </a:r>
          </a:p>
          <a:p>
            <a:pPr lvl="2"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800" dirty="0">
                <a:latin typeface="Tahoma" charset="0"/>
              </a:rPr>
              <a:t>	</a:t>
            </a:r>
            <a:r>
              <a:rPr lang="en-US" sz="1800" dirty="0" err="1">
                <a:latin typeface="Tahoma" charset="0"/>
              </a:rPr>
              <a:t>i</a:t>
            </a:r>
            <a:r>
              <a:rPr lang="en-US" sz="1800" dirty="0">
                <a:latin typeface="Tahoma" charset="0"/>
              </a:rPr>
              <a:t>  = </a:t>
            </a:r>
            <a:r>
              <a:rPr lang="en-US" sz="1800" dirty="0" err="1">
                <a:latin typeface="Tahoma" charset="0"/>
              </a:rPr>
              <a:t>i</a:t>
            </a:r>
            <a:r>
              <a:rPr lang="en-US" sz="1800" dirty="0">
                <a:latin typeface="Tahoma" charset="0"/>
              </a:rPr>
              <a:t> + 1</a:t>
            </a:r>
          </a:p>
          <a:p>
            <a:pPr lvl="2"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800" dirty="0">
                <a:latin typeface="Tahoma" charset="0"/>
              </a:rPr>
              <a:t>	j  = j - 1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000" b="1" dirty="0">
                <a:latin typeface="Tahoma" charset="0"/>
              </a:rPr>
              <a:t>     return</a:t>
            </a:r>
            <a:endParaRPr lang="en-US" sz="2000" dirty="0">
              <a:latin typeface="Tahoma" charset="0"/>
            </a:endParaRPr>
          </a:p>
        </p:txBody>
      </p:sp>
      <p:sp>
        <p:nvSpPr>
          <p:cNvPr id="28677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Footer Placeholder 4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Recursion</a:t>
            </a:r>
          </a:p>
        </p:txBody>
      </p:sp>
      <p:sp>
        <p:nvSpPr>
          <p:cNvPr id="31746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61D44CD-86CB-8847-9DF7-52ADF6966A80}" type="slidenum">
              <a:rPr lang="en-US" sz="1400"/>
              <a:pPr eaLnBrk="1" hangingPunct="1"/>
              <a:t>28</a:t>
            </a:fld>
            <a:endParaRPr lang="en-US" sz="140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Computing Fibonacci Numbers</a:t>
            </a:r>
          </a:p>
        </p:txBody>
      </p:sp>
      <p:sp>
        <p:nvSpPr>
          <p:cNvPr id="3174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77724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Tahoma" charset="0"/>
              </a:rPr>
              <a:t>Fibonacci numbers are defined recursively:</a:t>
            </a:r>
          </a:p>
          <a:p>
            <a:pPr lvl="2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i="1" dirty="0">
                <a:solidFill>
                  <a:srgbClr val="000000"/>
                </a:solidFill>
                <a:latin typeface="Times" charset="0"/>
              </a:rPr>
              <a:t>F</a:t>
            </a:r>
            <a:r>
              <a:rPr lang="en-US" sz="2000" baseline="-25000" dirty="0">
                <a:solidFill>
                  <a:srgbClr val="000000"/>
                </a:solidFill>
                <a:latin typeface="Times" charset="0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Times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MR10" charset="0"/>
              </a:rPr>
              <a:t>=  </a:t>
            </a:r>
            <a:r>
              <a:rPr lang="en-US" sz="2000" dirty="0">
                <a:solidFill>
                  <a:srgbClr val="000000"/>
                </a:solidFill>
                <a:latin typeface="Times" charset="0"/>
              </a:rPr>
              <a:t>0</a:t>
            </a:r>
          </a:p>
          <a:p>
            <a:pPr lvl="2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i="1" dirty="0">
                <a:solidFill>
                  <a:srgbClr val="000000"/>
                </a:solidFill>
                <a:latin typeface="Times" charset="0"/>
              </a:rPr>
              <a:t>F</a:t>
            </a:r>
            <a:r>
              <a:rPr lang="en-US" sz="2000" baseline="-25000" dirty="0">
                <a:solidFill>
                  <a:srgbClr val="000000"/>
                </a:solidFill>
                <a:latin typeface="Times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Times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MR10" charset="0"/>
              </a:rPr>
              <a:t>=  </a:t>
            </a:r>
            <a:r>
              <a:rPr lang="en-US" sz="2000" dirty="0">
                <a:solidFill>
                  <a:srgbClr val="000000"/>
                </a:solidFill>
                <a:latin typeface="Times" charset="0"/>
              </a:rPr>
              <a:t>1</a:t>
            </a:r>
          </a:p>
          <a:p>
            <a:pPr lvl="2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i="1" dirty="0">
                <a:solidFill>
                  <a:srgbClr val="000000"/>
                </a:solidFill>
                <a:latin typeface="Times" charset="0"/>
              </a:rPr>
              <a:t>F</a:t>
            </a:r>
            <a:r>
              <a:rPr lang="en-US" sz="2000" i="1" baseline="-25000" dirty="0">
                <a:solidFill>
                  <a:srgbClr val="000000"/>
                </a:solidFill>
                <a:latin typeface="Times" charset="0"/>
              </a:rPr>
              <a:t>i</a:t>
            </a:r>
            <a:r>
              <a:rPr lang="en-US" sz="2000" i="1" dirty="0">
                <a:solidFill>
                  <a:srgbClr val="000000"/>
                </a:solidFill>
                <a:latin typeface="Times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MR10" charset="0"/>
              </a:rPr>
              <a:t>=  </a:t>
            </a:r>
            <a:r>
              <a:rPr lang="en-US" sz="2000" i="1" dirty="0">
                <a:solidFill>
                  <a:srgbClr val="000000"/>
                </a:solidFill>
                <a:latin typeface="Times" charset="0"/>
              </a:rPr>
              <a:t>F</a:t>
            </a:r>
            <a:r>
              <a:rPr lang="en-US" sz="2000" i="1" baseline="-25000" dirty="0">
                <a:solidFill>
                  <a:srgbClr val="000000"/>
                </a:solidFill>
                <a:latin typeface="Times" charset="0"/>
              </a:rPr>
              <a:t>i</a:t>
            </a:r>
            <a:r>
              <a:rPr lang="en-US" sz="2000" i="1" baseline="-25000" dirty="0">
                <a:solidFill>
                  <a:srgbClr val="000000"/>
                </a:solidFill>
                <a:latin typeface="CMSY8" charset="0"/>
              </a:rPr>
              <a:t>-</a:t>
            </a:r>
            <a:r>
              <a:rPr lang="en-US" sz="2000" baseline="-25000" dirty="0">
                <a:solidFill>
                  <a:srgbClr val="000000"/>
                </a:solidFill>
                <a:latin typeface="Times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Times" charset="0"/>
              </a:rPr>
              <a:t> </a:t>
            </a:r>
            <a:r>
              <a:rPr lang="en-US" sz="2000" baseline="30000" dirty="0">
                <a:solidFill>
                  <a:srgbClr val="000000"/>
                </a:solidFill>
                <a:latin typeface="CMR10" charset="0"/>
              </a:rPr>
              <a:t>+ </a:t>
            </a:r>
            <a:r>
              <a:rPr lang="en-US" sz="2000" i="1" dirty="0">
                <a:solidFill>
                  <a:srgbClr val="000000"/>
                </a:solidFill>
                <a:latin typeface="Times" charset="0"/>
              </a:rPr>
              <a:t>F</a:t>
            </a:r>
            <a:r>
              <a:rPr lang="en-US" sz="2000" i="1" baseline="-25000" dirty="0">
                <a:solidFill>
                  <a:srgbClr val="000000"/>
                </a:solidFill>
                <a:latin typeface="Times" charset="0"/>
              </a:rPr>
              <a:t>i</a:t>
            </a:r>
            <a:r>
              <a:rPr lang="en-US" sz="2000" i="1" baseline="-25000" dirty="0">
                <a:solidFill>
                  <a:srgbClr val="000000"/>
                </a:solidFill>
                <a:latin typeface="CMSY8" charset="0"/>
              </a:rPr>
              <a:t>-</a:t>
            </a:r>
            <a:r>
              <a:rPr lang="en-US" sz="2000" baseline="-25000" dirty="0">
                <a:solidFill>
                  <a:srgbClr val="000000"/>
                </a:solidFill>
                <a:latin typeface="Times" charset="0"/>
              </a:rPr>
              <a:t>2</a:t>
            </a:r>
            <a:r>
              <a:rPr lang="en-US" sz="2000" dirty="0">
                <a:solidFill>
                  <a:srgbClr val="000000"/>
                </a:solidFill>
                <a:latin typeface="Times" charset="0"/>
              </a:rPr>
              <a:t>     for </a:t>
            </a:r>
            <a:r>
              <a:rPr lang="en-US" sz="2000" i="1" dirty="0" err="1">
                <a:solidFill>
                  <a:srgbClr val="000000"/>
                </a:solidFill>
                <a:latin typeface="Times" charset="0"/>
              </a:rPr>
              <a:t>i</a:t>
            </a:r>
            <a:r>
              <a:rPr lang="en-US" sz="2000" i="1" dirty="0">
                <a:solidFill>
                  <a:srgbClr val="000000"/>
                </a:solidFill>
                <a:latin typeface="Times" charset="0"/>
              </a:rPr>
              <a:t> </a:t>
            </a:r>
            <a:r>
              <a:rPr lang="en-US" sz="2000" i="1" dirty="0">
                <a:solidFill>
                  <a:srgbClr val="000000"/>
                </a:solidFill>
                <a:latin typeface="CMMI10" charset="0"/>
              </a:rPr>
              <a:t>&gt; </a:t>
            </a:r>
            <a:r>
              <a:rPr lang="en-US" sz="2000" dirty="0">
                <a:solidFill>
                  <a:srgbClr val="000000"/>
                </a:solidFill>
                <a:latin typeface="Times" charset="0"/>
              </a:rPr>
              <a:t>1.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Tahoma" charset="0"/>
              </a:rPr>
              <a:t>Recursive algorithm (first attempt):</a:t>
            </a:r>
          </a:p>
          <a:p>
            <a:pPr lvl="3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 b="1" dirty="0">
                <a:solidFill>
                  <a:srgbClr val="000000"/>
                </a:solidFill>
                <a:latin typeface="Times" charset="0"/>
              </a:rPr>
              <a:t>Algorithm </a:t>
            </a:r>
            <a:r>
              <a:rPr lang="en-US" sz="2400" dirty="0" err="1">
                <a:solidFill>
                  <a:schemeClr val="tx2"/>
                </a:solidFill>
                <a:latin typeface="CMSS10" charset="0"/>
              </a:rPr>
              <a:t>BinaryFib</a:t>
            </a:r>
            <a:r>
              <a:rPr lang="en-US" sz="2400" dirty="0">
                <a:solidFill>
                  <a:srgbClr val="000000"/>
                </a:solidFill>
                <a:latin typeface="CMR10" charset="0"/>
              </a:rPr>
              <a:t>(</a:t>
            </a:r>
            <a:r>
              <a:rPr lang="en-US" sz="2400" i="1" dirty="0">
                <a:solidFill>
                  <a:srgbClr val="000000"/>
                </a:solidFill>
                <a:latin typeface="Times" charset="0"/>
              </a:rPr>
              <a:t>k</a:t>
            </a:r>
            <a:r>
              <a:rPr lang="en-US" sz="2400" dirty="0">
                <a:solidFill>
                  <a:srgbClr val="000000"/>
                </a:solidFill>
                <a:latin typeface="CMR10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Times" charset="0"/>
              </a:rPr>
              <a:t>:</a:t>
            </a:r>
          </a:p>
          <a:p>
            <a:pPr lvl="3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 b="1" i="1" dirty="0">
                <a:solidFill>
                  <a:srgbClr val="000000"/>
                </a:solidFill>
                <a:latin typeface="Times" charset="0"/>
              </a:rPr>
              <a:t>      Input: </a:t>
            </a:r>
            <a:r>
              <a:rPr lang="en-US" sz="2400" dirty="0">
                <a:solidFill>
                  <a:srgbClr val="000000"/>
                </a:solidFill>
                <a:latin typeface="Times" charset="0"/>
              </a:rPr>
              <a:t>Nonnegative integer </a:t>
            </a:r>
            <a:r>
              <a:rPr lang="en-US" sz="2400" i="1" dirty="0">
                <a:solidFill>
                  <a:srgbClr val="000000"/>
                </a:solidFill>
                <a:latin typeface="Times" charset="0"/>
              </a:rPr>
              <a:t>k</a:t>
            </a:r>
          </a:p>
          <a:p>
            <a:pPr lvl="3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 b="1" i="1" dirty="0">
                <a:solidFill>
                  <a:srgbClr val="000000"/>
                </a:solidFill>
                <a:latin typeface="Times" charset="0"/>
              </a:rPr>
              <a:t>      Output: </a:t>
            </a:r>
            <a:r>
              <a:rPr lang="en-US" sz="2400" dirty="0">
                <a:solidFill>
                  <a:srgbClr val="000000"/>
                </a:solidFill>
                <a:latin typeface="Times" charset="0"/>
              </a:rPr>
              <a:t>The </a:t>
            </a:r>
            <a:r>
              <a:rPr lang="en-US" sz="2400" i="1" dirty="0" err="1">
                <a:solidFill>
                  <a:srgbClr val="000000"/>
                </a:solidFill>
                <a:latin typeface="Times" charset="0"/>
              </a:rPr>
              <a:t>k</a:t>
            </a:r>
            <a:r>
              <a:rPr lang="en-US" sz="2400" dirty="0" err="1">
                <a:solidFill>
                  <a:srgbClr val="000000"/>
                </a:solidFill>
                <a:latin typeface="Times" charset="0"/>
              </a:rPr>
              <a:t>th</a:t>
            </a:r>
            <a:r>
              <a:rPr lang="en-US" sz="2400" dirty="0">
                <a:solidFill>
                  <a:srgbClr val="000000"/>
                </a:solidFill>
                <a:latin typeface="Times" charset="0"/>
              </a:rPr>
              <a:t> Fibonacci number </a:t>
            </a:r>
            <a:r>
              <a:rPr lang="en-US" sz="2400" i="1" dirty="0" err="1">
                <a:solidFill>
                  <a:srgbClr val="000000"/>
                </a:solidFill>
                <a:latin typeface="Times" charset="0"/>
              </a:rPr>
              <a:t>F</a:t>
            </a:r>
            <a:r>
              <a:rPr lang="en-US" sz="2400" i="1" baseline="-25000" dirty="0" err="1">
                <a:solidFill>
                  <a:srgbClr val="000000"/>
                </a:solidFill>
                <a:latin typeface="Times" charset="0"/>
              </a:rPr>
              <a:t>k</a:t>
            </a:r>
            <a:endParaRPr lang="en-US" sz="2400" i="1" baseline="-25000" dirty="0">
              <a:solidFill>
                <a:srgbClr val="000000"/>
              </a:solidFill>
              <a:latin typeface="Times" charset="0"/>
            </a:endParaRPr>
          </a:p>
          <a:p>
            <a:pPr lvl="3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 b="1" dirty="0">
                <a:solidFill>
                  <a:srgbClr val="000000"/>
                </a:solidFill>
                <a:latin typeface="Times" charset="0"/>
              </a:rPr>
              <a:t>     if </a:t>
            </a:r>
            <a:r>
              <a:rPr lang="en-US" sz="2400" i="1" dirty="0">
                <a:solidFill>
                  <a:srgbClr val="000000"/>
                </a:solidFill>
                <a:latin typeface="Times" charset="0"/>
              </a:rPr>
              <a:t>k </a:t>
            </a:r>
            <a:r>
              <a:rPr lang="en-US" sz="2400" i="1" dirty="0">
                <a:solidFill>
                  <a:srgbClr val="000000"/>
                </a:solidFill>
                <a:latin typeface="CMSY10" charset="0"/>
              </a:rPr>
              <a:t>= </a:t>
            </a:r>
            <a:r>
              <a:rPr lang="en-US" sz="2400" dirty="0">
                <a:solidFill>
                  <a:srgbClr val="000000"/>
                </a:solidFill>
                <a:latin typeface="Times" charset="0"/>
              </a:rPr>
              <a:t>1 </a:t>
            </a:r>
            <a:r>
              <a:rPr lang="en-US" sz="2400" b="1" dirty="0">
                <a:solidFill>
                  <a:srgbClr val="000000"/>
                </a:solidFill>
                <a:latin typeface="Times" charset="0"/>
              </a:rPr>
              <a:t>then</a:t>
            </a:r>
          </a:p>
          <a:p>
            <a:pPr lvl="3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 b="1" dirty="0">
                <a:solidFill>
                  <a:srgbClr val="000000"/>
                </a:solidFill>
                <a:latin typeface="Times" charset="0"/>
              </a:rPr>
              <a:t>		return </a:t>
            </a:r>
            <a:r>
              <a:rPr lang="en-US" sz="2400" i="1" dirty="0">
                <a:solidFill>
                  <a:srgbClr val="000000"/>
                </a:solidFill>
                <a:latin typeface="Times" charset="0"/>
              </a:rPr>
              <a:t>k</a:t>
            </a:r>
          </a:p>
          <a:p>
            <a:pPr lvl="3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 b="1" dirty="0">
                <a:solidFill>
                  <a:srgbClr val="000000"/>
                </a:solidFill>
                <a:latin typeface="Times" charset="0"/>
              </a:rPr>
              <a:t>     else</a:t>
            </a:r>
          </a:p>
          <a:p>
            <a:pPr lvl="3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 b="1" dirty="0">
                <a:solidFill>
                  <a:srgbClr val="000000"/>
                </a:solidFill>
                <a:latin typeface="Times" charset="0"/>
              </a:rPr>
              <a:t>		return </a:t>
            </a:r>
            <a:r>
              <a:rPr lang="en-US" sz="2400" dirty="0" err="1">
                <a:solidFill>
                  <a:schemeClr val="tx2"/>
                </a:solidFill>
                <a:latin typeface="CMSS10" charset="0"/>
              </a:rPr>
              <a:t>BinaryFib</a:t>
            </a:r>
            <a:r>
              <a:rPr lang="en-US" sz="2400" dirty="0">
                <a:solidFill>
                  <a:srgbClr val="000000"/>
                </a:solidFill>
                <a:latin typeface="CMR10" charset="0"/>
              </a:rPr>
              <a:t>(</a:t>
            </a:r>
            <a:r>
              <a:rPr lang="en-US" sz="2400" i="1" dirty="0">
                <a:solidFill>
                  <a:srgbClr val="000000"/>
                </a:solidFill>
                <a:latin typeface="Times" charset="0"/>
              </a:rPr>
              <a:t>k </a:t>
            </a:r>
            <a:r>
              <a:rPr lang="en-US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-</a:t>
            </a:r>
            <a:r>
              <a:rPr lang="en-US" sz="2400" i="1" dirty="0">
                <a:solidFill>
                  <a:srgbClr val="000000"/>
                </a:solidFill>
                <a:latin typeface="CMSY1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Times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CMR10" charset="0"/>
              </a:rPr>
              <a:t>) + </a:t>
            </a:r>
            <a:r>
              <a:rPr lang="en-US" sz="2400" dirty="0" err="1">
                <a:solidFill>
                  <a:schemeClr val="tx2"/>
                </a:solidFill>
                <a:latin typeface="CMSS10" charset="0"/>
              </a:rPr>
              <a:t>BinaryFib</a:t>
            </a:r>
            <a:r>
              <a:rPr lang="en-US" sz="2400" dirty="0">
                <a:solidFill>
                  <a:srgbClr val="000000"/>
                </a:solidFill>
                <a:latin typeface="CMR10" charset="0"/>
              </a:rPr>
              <a:t>(</a:t>
            </a:r>
            <a:r>
              <a:rPr lang="en-US" sz="2400" i="1" dirty="0">
                <a:solidFill>
                  <a:srgbClr val="000000"/>
                </a:solidFill>
                <a:latin typeface="Times" charset="0"/>
              </a:rPr>
              <a:t>k </a:t>
            </a:r>
            <a:r>
              <a:rPr lang="en-US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-</a:t>
            </a:r>
            <a:r>
              <a:rPr lang="en-US" sz="2400" i="1" dirty="0">
                <a:solidFill>
                  <a:srgbClr val="000000"/>
                </a:solidFill>
                <a:latin typeface="CMSY1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Times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MR10" charset="0"/>
              </a:rPr>
              <a:t>)</a:t>
            </a:r>
            <a:endParaRPr lang="en-US" sz="2400" dirty="0">
              <a:latin typeface="Tahoma" charset="0"/>
            </a:endParaRPr>
          </a:p>
        </p:txBody>
      </p:sp>
      <p:sp>
        <p:nvSpPr>
          <p:cNvPr id="31749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Footer Placeholder 4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Recursion</a:t>
            </a:r>
          </a:p>
        </p:txBody>
      </p:sp>
      <p:sp>
        <p:nvSpPr>
          <p:cNvPr id="32770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A09DE9DB-F24F-FE42-A790-18BD8D233078}" type="slidenum">
              <a:rPr lang="en-US" sz="1400"/>
              <a:pPr eaLnBrk="1" hangingPunct="1"/>
              <a:t>29</a:t>
            </a:fld>
            <a:endParaRPr lang="en-US" sz="140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>
                <a:latin typeface="Tahoma" charset="0"/>
              </a:rPr>
              <a:t>Analysis</a:t>
            </a:r>
          </a:p>
        </p:txBody>
      </p:sp>
      <p:sp>
        <p:nvSpPr>
          <p:cNvPr id="3277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7924800" cy="4648200"/>
          </a:xfrm>
        </p:spPr>
        <p:txBody>
          <a:bodyPr/>
          <a:lstStyle/>
          <a:p>
            <a:pPr eaLnBrk="1" hangingPunct="1"/>
            <a:r>
              <a:rPr lang="en-US" sz="2400">
                <a:latin typeface="Tahoma" charset="0"/>
              </a:rPr>
              <a:t>Let n</a:t>
            </a:r>
            <a:r>
              <a:rPr lang="en-US" sz="2400" baseline="-25000">
                <a:latin typeface="Tahoma" charset="0"/>
              </a:rPr>
              <a:t>k</a:t>
            </a:r>
            <a:r>
              <a:rPr lang="en-US" sz="2400">
                <a:latin typeface="Tahoma" charset="0"/>
              </a:rPr>
              <a:t> be the number of recursive calls by </a:t>
            </a:r>
            <a:r>
              <a:rPr lang="en-US" sz="2400">
                <a:solidFill>
                  <a:schemeClr val="tx2"/>
                </a:solidFill>
                <a:latin typeface="Tahoma" charset="0"/>
              </a:rPr>
              <a:t>BinaryFib</a:t>
            </a:r>
            <a:r>
              <a:rPr lang="en-US" sz="2400">
                <a:latin typeface="Tahoma" charset="0"/>
              </a:rPr>
              <a:t>(k)</a:t>
            </a:r>
          </a:p>
          <a:p>
            <a:pPr lvl="1" eaLnBrk="1" hangingPunct="1"/>
            <a:r>
              <a:rPr lang="en-US" sz="2000" i="1">
                <a:latin typeface="Tahoma" charset="0"/>
              </a:rPr>
              <a:t>n</a:t>
            </a:r>
            <a:r>
              <a:rPr lang="en-US" sz="2000" baseline="-25000">
                <a:latin typeface="Tahoma" charset="0"/>
              </a:rPr>
              <a:t>0</a:t>
            </a:r>
            <a:r>
              <a:rPr lang="en-US" sz="2000">
                <a:latin typeface="Tahoma" charset="0"/>
              </a:rPr>
              <a:t> = 1	</a:t>
            </a:r>
          </a:p>
          <a:p>
            <a:pPr lvl="1" eaLnBrk="1" hangingPunct="1"/>
            <a:r>
              <a:rPr lang="en-US" sz="2000" i="1">
                <a:latin typeface="Tahoma" charset="0"/>
              </a:rPr>
              <a:t>n</a:t>
            </a:r>
            <a:r>
              <a:rPr lang="en-US" sz="2000" baseline="-25000">
                <a:latin typeface="Tahoma" charset="0"/>
              </a:rPr>
              <a:t>1</a:t>
            </a:r>
            <a:r>
              <a:rPr lang="en-US" sz="2000">
                <a:latin typeface="Tahoma" charset="0"/>
              </a:rPr>
              <a:t> = 1	</a:t>
            </a:r>
          </a:p>
          <a:p>
            <a:pPr lvl="1" eaLnBrk="1" hangingPunct="1"/>
            <a:r>
              <a:rPr lang="en-US" sz="2000" i="1">
                <a:latin typeface="Tahoma" charset="0"/>
              </a:rPr>
              <a:t>n</a:t>
            </a:r>
            <a:r>
              <a:rPr lang="en-US" sz="2000" baseline="-25000">
                <a:latin typeface="Tahoma" charset="0"/>
              </a:rPr>
              <a:t>2</a:t>
            </a:r>
            <a:r>
              <a:rPr lang="en-US" sz="2000">
                <a:latin typeface="Tahoma" charset="0"/>
              </a:rPr>
              <a:t> = </a:t>
            </a:r>
            <a:r>
              <a:rPr lang="en-US" sz="2000" i="1">
                <a:latin typeface="Tahoma" charset="0"/>
              </a:rPr>
              <a:t>n</a:t>
            </a:r>
            <a:r>
              <a:rPr lang="en-US" sz="2000" baseline="-25000">
                <a:latin typeface="Tahoma" charset="0"/>
              </a:rPr>
              <a:t>1</a:t>
            </a:r>
            <a:r>
              <a:rPr lang="en-US" sz="2000">
                <a:latin typeface="Tahoma" charset="0"/>
              </a:rPr>
              <a:t> + </a:t>
            </a:r>
            <a:r>
              <a:rPr lang="en-US" sz="2000" i="1">
                <a:latin typeface="Tahoma" charset="0"/>
              </a:rPr>
              <a:t>n</a:t>
            </a:r>
            <a:r>
              <a:rPr lang="en-US" sz="2000" baseline="-25000">
                <a:latin typeface="Tahoma" charset="0"/>
              </a:rPr>
              <a:t>0</a:t>
            </a:r>
            <a:r>
              <a:rPr lang="en-US" sz="2000">
                <a:latin typeface="Tahoma" charset="0"/>
              </a:rPr>
              <a:t> + 1 = 1 + 1 + 1 = 3	</a:t>
            </a:r>
          </a:p>
          <a:p>
            <a:pPr lvl="1" eaLnBrk="1" hangingPunct="1"/>
            <a:r>
              <a:rPr lang="en-US" sz="2000" i="1">
                <a:latin typeface="Tahoma" charset="0"/>
              </a:rPr>
              <a:t>n</a:t>
            </a:r>
            <a:r>
              <a:rPr lang="en-US" sz="2000" baseline="-25000">
                <a:latin typeface="Tahoma" charset="0"/>
              </a:rPr>
              <a:t>3</a:t>
            </a:r>
            <a:r>
              <a:rPr lang="en-US" sz="2000">
                <a:latin typeface="Tahoma" charset="0"/>
              </a:rPr>
              <a:t> = </a:t>
            </a:r>
            <a:r>
              <a:rPr lang="en-US" sz="2000" i="1">
                <a:latin typeface="Tahoma" charset="0"/>
              </a:rPr>
              <a:t>n</a:t>
            </a:r>
            <a:r>
              <a:rPr lang="en-US" sz="2000" baseline="-25000">
                <a:latin typeface="Tahoma" charset="0"/>
              </a:rPr>
              <a:t>2</a:t>
            </a:r>
            <a:r>
              <a:rPr lang="en-US" sz="2000">
                <a:latin typeface="Tahoma" charset="0"/>
              </a:rPr>
              <a:t> + </a:t>
            </a:r>
            <a:r>
              <a:rPr lang="en-US" sz="2000" i="1">
                <a:latin typeface="Tahoma" charset="0"/>
              </a:rPr>
              <a:t>n</a:t>
            </a:r>
            <a:r>
              <a:rPr lang="en-US" sz="2000" baseline="-25000">
                <a:latin typeface="Tahoma" charset="0"/>
              </a:rPr>
              <a:t>1</a:t>
            </a:r>
            <a:r>
              <a:rPr lang="en-US" sz="2000">
                <a:latin typeface="Tahoma" charset="0"/>
              </a:rPr>
              <a:t> + 1 = 3 + 1 + 1 = 5	</a:t>
            </a:r>
          </a:p>
          <a:p>
            <a:pPr lvl="1" eaLnBrk="1" hangingPunct="1"/>
            <a:r>
              <a:rPr lang="en-US" sz="2000" i="1">
                <a:latin typeface="Tahoma" charset="0"/>
              </a:rPr>
              <a:t>n</a:t>
            </a:r>
            <a:r>
              <a:rPr lang="en-US" sz="2000" baseline="-25000">
                <a:latin typeface="Tahoma" charset="0"/>
              </a:rPr>
              <a:t>4</a:t>
            </a:r>
            <a:r>
              <a:rPr lang="en-US" sz="2000">
                <a:latin typeface="Tahoma" charset="0"/>
              </a:rPr>
              <a:t> = </a:t>
            </a:r>
            <a:r>
              <a:rPr lang="en-US" sz="2000" i="1">
                <a:latin typeface="Tahoma" charset="0"/>
              </a:rPr>
              <a:t>n</a:t>
            </a:r>
            <a:r>
              <a:rPr lang="en-US" sz="2000" baseline="-25000">
                <a:latin typeface="Tahoma" charset="0"/>
              </a:rPr>
              <a:t>3</a:t>
            </a:r>
            <a:r>
              <a:rPr lang="en-US" sz="2000">
                <a:latin typeface="Tahoma" charset="0"/>
              </a:rPr>
              <a:t> + </a:t>
            </a:r>
            <a:r>
              <a:rPr lang="en-US" sz="2000" i="1">
                <a:latin typeface="Tahoma" charset="0"/>
              </a:rPr>
              <a:t>n</a:t>
            </a:r>
            <a:r>
              <a:rPr lang="en-US" sz="2000" baseline="-25000">
                <a:latin typeface="Tahoma" charset="0"/>
              </a:rPr>
              <a:t>2</a:t>
            </a:r>
            <a:r>
              <a:rPr lang="en-US" sz="2000">
                <a:latin typeface="Tahoma" charset="0"/>
              </a:rPr>
              <a:t> + 1 = 5 + 3 + 1 = 9	</a:t>
            </a:r>
          </a:p>
          <a:p>
            <a:pPr lvl="1" eaLnBrk="1" hangingPunct="1"/>
            <a:r>
              <a:rPr lang="en-US" sz="2000" i="1">
                <a:latin typeface="Tahoma" charset="0"/>
              </a:rPr>
              <a:t>n</a:t>
            </a:r>
            <a:r>
              <a:rPr lang="en-US" sz="2000" baseline="-25000">
                <a:latin typeface="Tahoma" charset="0"/>
              </a:rPr>
              <a:t>5</a:t>
            </a:r>
            <a:r>
              <a:rPr lang="en-US" sz="2000">
                <a:latin typeface="Tahoma" charset="0"/>
              </a:rPr>
              <a:t> = </a:t>
            </a:r>
            <a:r>
              <a:rPr lang="en-US" sz="2000" i="1">
                <a:latin typeface="Tahoma" charset="0"/>
              </a:rPr>
              <a:t>n</a:t>
            </a:r>
            <a:r>
              <a:rPr lang="en-US" sz="2000" baseline="-25000">
                <a:latin typeface="Tahoma" charset="0"/>
              </a:rPr>
              <a:t>4</a:t>
            </a:r>
            <a:r>
              <a:rPr lang="en-US" sz="2000">
                <a:latin typeface="Tahoma" charset="0"/>
              </a:rPr>
              <a:t> + </a:t>
            </a:r>
            <a:r>
              <a:rPr lang="en-US" sz="2000" i="1">
                <a:latin typeface="Tahoma" charset="0"/>
              </a:rPr>
              <a:t>n</a:t>
            </a:r>
            <a:r>
              <a:rPr lang="en-US" sz="2000" baseline="-25000">
                <a:latin typeface="Tahoma" charset="0"/>
              </a:rPr>
              <a:t>3</a:t>
            </a:r>
            <a:r>
              <a:rPr lang="en-US" sz="2000">
                <a:latin typeface="Tahoma" charset="0"/>
              </a:rPr>
              <a:t> + 1 = 9 + 5 + 1 = 15	</a:t>
            </a:r>
          </a:p>
          <a:p>
            <a:pPr lvl="1" eaLnBrk="1" hangingPunct="1"/>
            <a:r>
              <a:rPr lang="en-US" sz="2000" i="1">
                <a:latin typeface="Tahoma" charset="0"/>
              </a:rPr>
              <a:t>n</a:t>
            </a:r>
            <a:r>
              <a:rPr lang="en-US" sz="2000" baseline="-25000">
                <a:latin typeface="Tahoma" charset="0"/>
              </a:rPr>
              <a:t>6</a:t>
            </a:r>
            <a:r>
              <a:rPr lang="en-US" sz="2000">
                <a:latin typeface="Tahoma" charset="0"/>
              </a:rPr>
              <a:t> = </a:t>
            </a:r>
            <a:r>
              <a:rPr lang="en-US" sz="2000" i="1">
                <a:latin typeface="Tahoma" charset="0"/>
              </a:rPr>
              <a:t>n</a:t>
            </a:r>
            <a:r>
              <a:rPr lang="en-US" sz="2000" baseline="-25000">
                <a:latin typeface="Tahoma" charset="0"/>
              </a:rPr>
              <a:t>5</a:t>
            </a:r>
            <a:r>
              <a:rPr lang="en-US" sz="2000">
                <a:latin typeface="Tahoma" charset="0"/>
              </a:rPr>
              <a:t> + </a:t>
            </a:r>
            <a:r>
              <a:rPr lang="en-US" sz="2000" i="1">
                <a:latin typeface="Tahoma" charset="0"/>
              </a:rPr>
              <a:t>n</a:t>
            </a:r>
            <a:r>
              <a:rPr lang="en-US" sz="2000" baseline="-25000">
                <a:latin typeface="Tahoma" charset="0"/>
              </a:rPr>
              <a:t>4</a:t>
            </a:r>
            <a:r>
              <a:rPr lang="en-US" sz="2000">
                <a:latin typeface="Tahoma" charset="0"/>
              </a:rPr>
              <a:t> + 1 = 15 + 9 + 1 = 25	</a:t>
            </a:r>
          </a:p>
          <a:p>
            <a:pPr lvl="1" eaLnBrk="1" hangingPunct="1"/>
            <a:r>
              <a:rPr lang="en-US" sz="2000" i="1">
                <a:latin typeface="Tahoma" charset="0"/>
              </a:rPr>
              <a:t>n</a:t>
            </a:r>
            <a:r>
              <a:rPr lang="en-US" sz="2000" baseline="-25000">
                <a:latin typeface="Tahoma" charset="0"/>
              </a:rPr>
              <a:t>7</a:t>
            </a:r>
            <a:r>
              <a:rPr lang="en-US" sz="2000">
                <a:latin typeface="Tahoma" charset="0"/>
              </a:rPr>
              <a:t> = </a:t>
            </a:r>
            <a:r>
              <a:rPr lang="en-US" sz="2000" i="1">
                <a:latin typeface="Tahoma" charset="0"/>
              </a:rPr>
              <a:t>n</a:t>
            </a:r>
            <a:r>
              <a:rPr lang="en-US" sz="2000" baseline="-25000">
                <a:latin typeface="Tahoma" charset="0"/>
              </a:rPr>
              <a:t>6</a:t>
            </a:r>
            <a:r>
              <a:rPr lang="en-US" sz="2000">
                <a:latin typeface="Tahoma" charset="0"/>
              </a:rPr>
              <a:t> + </a:t>
            </a:r>
            <a:r>
              <a:rPr lang="en-US" sz="2000" i="1">
                <a:latin typeface="Tahoma" charset="0"/>
              </a:rPr>
              <a:t>n</a:t>
            </a:r>
            <a:r>
              <a:rPr lang="en-US" sz="2000" baseline="-25000">
                <a:latin typeface="Tahoma" charset="0"/>
              </a:rPr>
              <a:t>5</a:t>
            </a:r>
            <a:r>
              <a:rPr lang="en-US" sz="2000">
                <a:latin typeface="Tahoma" charset="0"/>
              </a:rPr>
              <a:t> + 1 = 25 + 15 + 1 = 41	</a:t>
            </a:r>
          </a:p>
          <a:p>
            <a:pPr lvl="1" eaLnBrk="1" hangingPunct="1"/>
            <a:r>
              <a:rPr lang="en-US" sz="2000" i="1">
                <a:latin typeface="Tahoma" charset="0"/>
              </a:rPr>
              <a:t>n</a:t>
            </a:r>
            <a:r>
              <a:rPr lang="en-US" sz="2000" baseline="-25000">
                <a:latin typeface="Tahoma" charset="0"/>
              </a:rPr>
              <a:t>8</a:t>
            </a:r>
            <a:r>
              <a:rPr lang="en-US" sz="2000">
                <a:latin typeface="Tahoma" charset="0"/>
              </a:rPr>
              <a:t> = </a:t>
            </a:r>
            <a:r>
              <a:rPr lang="en-US" sz="2000" i="1">
                <a:latin typeface="Tahoma" charset="0"/>
              </a:rPr>
              <a:t>n</a:t>
            </a:r>
            <a:r>
              <a:rPr lang="en-US" sz="2000" baseline="-25000">
                <a:latin typeface="Tahoma" charset="0"/>
              </a:rPr>
              <a:t>7</a:t>
            </a:r>
            <a:r>
              <a:rPr lang="en-US" sz="2000">
                <a:latin typeface="Tahoma" charset="0"/>
              </a:rPr>
              <a:t> + </a:t>
            </a:r>
            <a:r>
              <a:rPr lang="en-US" sz="2000" i="1">
                <a:latin typeface="Tahoma" charset="0"/>
              </a:rPr>
              <a:t>n</a:t>
            </a:r>
            <a:r>
              <a:rPr lang="en-US" sz="2000" baseline="-25000">
                <a:latin typeface="Tahoma" charset="0"/>
              </a:rPr>
              <a:t>6</a:t>
            </a:r>
            <a:r>
              <a:rPr lang="en-US" sz="2000">
                <a:latin typeface="Tahoma" charset="0"/>
              </a:rPr>
              <a:t> + 1 = 41 + 25 + 1 = 67</a:t>
            </a:r>
            <a:r>
              <a:rPr lang="en-US" sz="2000" i="1">
                <a:latin typeface="Tahoma" charset="0"/>
              </a:rPr>
              <a:t>.</a:t>
            </a:r>
          </a:p>
          <a:p>
            <a:pPr eaLnBrk="1" hangingPunct="1"/>
            <a:r>
              <a:rPr lang="en-US" sz="2400">
                <a:latin typeface="Tahoma" charset="0"/>
              </a:rPr>
              <a:t>Note that n</a:t>
            </a:r>
            <a:r>
              <a:rPr lang="en-US" sz="2400" baseline="-25000">
                <a:latin typeface="Tahoma" charset="0"/>
              </a:rPr>
              <a:t>k</a:t>
            </a:r>
            <a:r>
              <a:rPr lang="en-US" sz="2400">
                <a:latin typeface="Tahoma" charset="0"/>
              </a:rPr>
              <a:t> at least doubles every other time</a:t>
            </a:r>
          </a:p>
          <a:p>
            <a:pPr eaLnBrk="1" hangingPunct="1"/>
            <a:r>
              <a:rPr lang="en-US" sz="2400">
                <a:latin typeface="Tahoma" charset="0"/>
              </a:rPr>
              <a:t>That is, n</a:t>
            </a:r>
            <a:r>
              <a:rPr lang="en-US" sz="2400" baseline="-25000">
                <a:latin typeface="Tahoma" charset="0"/>
              </a:rPr>
              <a:t>k</a:t>
            </a:r>
            <a:r>
              <a:rPr lang="en-US" sz="2400">
                <a:latin typeface="Tahoma" charset="0"/>
              </a:rPr>
              <a:t> &gt; 2</a:t>
            </a:r>
            <a:r>
              <a:rPr lang="en-US" sz="2400" baseline="30000">
                <a:latin typeface="Tahoma" charset="0"/>
              </a:rPr>
              <a:t>k/2</a:t>
            </a:r>
            <a:r>
              <a:rPr lang="en-US" sz="2400">
                <a:latin typeface="Tahoma" charset="0"/>
              </a:rPr>
              <a:t>. It is exponential!</a:t>
            </a:r>
          </a:p>
          <a:p>
            <a:pPr lvl="1" eaLnBrk="1" hangingPunct="1"/>
            <a:endParaRPr lang="en-US" sz="2000">
              <a:latin typeface="Tahoma" charset="0"/>
            </a:endParaRPr>
          </a:p>
        </p:txBody>
      </p:sp>
      <p:sp>
        <p:nvSpPr>
          <p:cNvPr id="32773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AEBFD06-B464-C148-A305-E37138751B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Illustrative Examples: The Factorial Function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204777F1-AAF1-BD4B-B505-706D9309D2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5.1.1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6464C-C586-EC49-B32E-3CDCD4508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 Goodrich, Tamassia, Goldwasser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4F77BE-0590-444C-9B90-6286EB3B61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E71B39E-2B67-9942-90F9-67F1E20F1D89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C60EBA-6D9F-2844-98B8-24A1E8D7056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Recursion</a:t>
            </a:r>
          </a:p>
        </p:txBody>
      </p:sp>
    </p:spTree>
    <p:extLst>
      <p:ext uri="{BB962C8B-B14F-4D97-AF65-F5344CB8AC3E}">
        <p14:creationId xmlns:p14="http://schemas.microsoft.com/office/powerpoint/2010/main" val="31367987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Footer Placeholder 4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Recursion</a:t>
            </a:r>
          </a:p>
        </p:txBody>
      </p:sp>
      <p:sp>
        <p:nvSpPr>
          <p:cNvPr id="33794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3E3A66DA-8637-914E-BB91-7E8F3B688738}" type="slidenum">
              <a:rPr lang="en-US" sz="1400"/>
              <a:pPr eaLnBrk="1" hangingPunct="1"/>
              <a:t>30</a:t>
            </a:fld>
            <a:endParaRPr lang="en-US" sz="140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A Better Fibonacci Algorithm </a:t>
            </a:r>
          </a:p>
        </p:txBody>
      </p:sp>
      <p:sp>
        <p:nvSpPr>
          <p:cNvPr id="3379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772400" cy="4648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>
                <a:latin typeface="Tahoma" charset="0"/>
              </a:rPr>
              <a:t>Use linear recursion instead</a:t>
            </a:r>
          </a:p>
          <a:p>
            <a:pPr lvl="2" eaLnBrk="1" hangingPunct="1">
              <a:lnSpc>
                <a:spcPct val="80000"/>
              </a:lnSpc>
              <a:buFont typeface="Wingdings" charset="0"/>
              <a:buNone/>
            </a:pPr>
            <a:br>
              <a:rPr lang="en-US" b="1" dirty="0">
                <a:latin typeface="Tahoma" charset="0"/>
              </a:rPr>
            </a:br>
            <a:r>
              <a:rPr lang="en-US" b="1" dirty="0">
                <a:latin typeface="Tahoma" charset="0"/>
              </a:rPr>
              <a:t>Algorithm </a:t>
            </a:r>
            <a:r>
              <a:rPr lang="en-US" dirty="0" err="1">
                <a:solidFill>
                  <a:schemeClr val="tx2"/>
                </a:solidFill>
                <a:latin typeface="Tahoma" charset="0"/>
              </a:rPr>
              <a:t>LinearFibonacci</a:t>
            </a:r>
            <a:r>
              <a:rPr lang="en-US" dirty="0">
                <a:latin typeface="Tahoma" charset="0"/>
              </a:rPr>
              <a:t>(k):</a:t>
            </a:r>
          </a:p>
          <a:p>
            <a:pPr lvl="2" eaLnBrk="1" hangingPunct="1">
              <a:lnSpc>
                <a:spcPct val="80000"/>
              </a:lnSpc>
              <a:buFont typeface="Wingdings" charset="0"/>
              <a:buNone/>
            </a:pPr>
            <a:r>
              <a:rPr lang="en-US" b="1" dirty="0">
                <a:latin typeface="Tahoma" charset="0"/>
              </a:rPr>
              <a:t>      Input: </a:t>
            </a:r>
            <a:r>
              <a:rPr lang="en-US" dirty="0">
                <a:latin typeface="Tahoma" charset="0"/>
              </a:rPr>
              <a:t>A nonnegative integer k</a:t>
            </a:r>
          </a:p>
          <a:p>
            <a:pPr lvl="2" eaLnBrk="1" hangingPunct="1">
              <a:lnSpc>
                <a:spcPct val="80000"/>
              </a:lnSpc>
              <a:buFont typeface="Wingdings" charset="0"/>
              <a:buNone/>
            </a:pPr>
            <a:r>
              <a:rPr lang="en-US" b="1" dirty="0">
                <a:latin typeface="Tahoma" charset="0"/>
              </a:rPr>
              <a:t>      Output: </a:t>
            </a:r>
            <a:r>
              <a:rPr lang="en-US" dirty="0">
                <a:latin typeface="Tahoma" charset="0"/>
              </a:rPr>
              <a:t>Pair of Fibonacci numbers (</a:t>
            </a:r>
            <a:r>
              <a:rPr lang="en-US" dirty="0" err="1">
                <a:latin typeface="Tahoma" charset="0"/>
              </a:rPr>
              <a:t>F</a:t>
            </a:r>
            <a:r>
              <a:rPr lang="en-US" baseline="-25000" dirty="0" err="1">
                <a:latin typeface="Tahoma" charset="0"/>
              </a:rPr>
              <a:t>k</a:t>
            </a:r>
            <a:r>
              <a:rPr lang="en-US" baseline="-25000" dirty="0">
                <a:latin typeface="Tahoma" charset="0"/>
              </a:rPr>
              <a:t> </a:t>
            </a:r>
            <a:r>
              <a:rPr lang="en-US" dirty="0">
                <a:latin typeface="Tahoma" charset="0"/>
              </a:rPr>
              <a:t>, F</a:t>
            </a:r>
            <a:r>
              <a:rPr lang="en-US" baseline="-25000" dirty="0">
                <a:latin typeface="Tahoma" charset="0"/>
              </a:rPr>
              <a:t>k</a:t>
            </a:r>
            <a:r>
              <a:rPr lang="en-US" baseline="-25000" dirty="0">
                <a:latin typeface="Symbol" charset="0"/>
              </a:rPr>
              <a:t>-</a:t>
            </a:r>
            <a:r>
              <a:rPr lang="en-US" baseline="-25000" dirty="0">
                <a:latin typeface="Tahoma" charset="0"/>
              </a:rPr>
              <a:t>1</a:t>
            </a:r>
            <a:r>
              <a:rPr lang="en-US" dirty="0">
                <a:latin typeface="Tahoma" charset="0"/>
              </a:rPr>
              <a:t>)</a:t>
            </a:r>
          </a:p>
          <a:p>
            <a:pPr lvl="2" eaLnBrk="1" hangingPunct="1">
              <a:lnSpc>
                <a:spcPct val="80000"/>
              </a:lnSpc>
              <a:buFont typeface="Wingdings" charset="0"/>
              <a:buNone/>
            </a:pPr>
            <a:r>
              <a:rPr lang="en-US" b="1" dirty="0">
                <a:latin typeface="Tahoma" charset="0"/>
              </a:rPr>
              <a:t>     if </a:t>
            </a:r>
            <a:r>
              <a:rPr lang="en-US" dirty="0">
                <a:latin typeface="Tahoma" charset="0"/>
              </a:rPr>
              <a:t>k = 1 </a:t>
            </a:r>
            <a:r>
              <a:rPr lang="en-US" b="1" dirty="0">
                <a:latin typeface="Tahoma" charset="0"/>
              </a:rPr>
              <a:t>then</a:t>
            </a:r>
          </a:p>
          <a:p>
            <a:pPr lvl="2" eaLnBrk="1" hangingPunct="1">
              <a:lnSpc>
                <a:spcPct val="80000"/>
              </a:lnSpc>
              <a:buFont typeface="Wingdings" charset="0"/>
              <a:buNone/>
            </a:pPr>
            <a:r>
              <a:rPr lang="en-US" b="1" dirty="0">
                <a:latin typeface="Tahoma" charset="0"/>
              </a:rPr>
              <a:t>		return </a:t>
            </a:r>
            <a:r>
              <a:rPr lang="en-US" dirty="0">
                <a:latin typeface="Tahoma" charset="0"/>
              </a:rPr>
              <a:t>(k, 0)</a:t>
            </a:r>
          </a:p>
          <a:p>
            <a:pPr lvl="2" eaLnBrk="1" hangingPunct="1">
              <a:lnSpc>
                <a:spcPct val="80000"/>
              </a:lnSpc>
              <a:buFont typeface="Wingdings" charset="0"/>
              <a:buNone/>
            </a:pPr>
            <a:r>
              <a:rPr lang="en-US" b="1" dirty="0">
                <a:latin typeface="Tahoma" charset="0"/>
              </a:rPr>
              <a:t>     else</a:t>
            </a:r>
          </a:p>
          <a:p>
            <a:pPr lvl="2" eaLnBrk="1" hangingPunct="1">
              <a:lnSpc>
                <a:spcPct val="80000"/>
              </a:lnSpc>
              <a:buFont typeface="Wingdings" charset="0"/>
              <a:buNone/>
            </a:pPr>
            <a:r>
              <a:rPr lang="en-US" dirty="0">
                <a:latin typeface="Tahoma" charset="0"/>
              </a:rPr>
              <a:t>		(</a:t>
            </a:r>
            <a:r>
              <a:rPr lang="en-US" dirty="0" err="1">
                <a:latin typeface="Tahoma" charset="0"/>
              </a:rPr>
              <a:t>i</a:t>
            </a:r>
            <a:r>
              <a:rPr lang="en-US" dirty="0">
                <a:latin typeface="Tahoma" charset="0"/>
              </a:rPr>
              <a:t>,  j)  =  </a:t>
            </a:r>
            <a:r>
              <a:rPr lang="en-US" dirty="0" err="1">
                <a:solidFill>
                  <a:schemeClr val="tx2"/>
                </a:solidFill>
                <a:latin typeface="Tahoma" charset="0"/>
              </a:rPr>
              <a:t>LinearFibonacci</a:t>
            </a:r>
            <a:r>
              <a:rPr lang="en-US" dirty="0">
                <a:latin typeface="Tahoma" charset="0"/>
              </a:rPr>
              <a:t>(k </a:t>
            </a:r>
            <a:r>
              <a:rPr lang="en-US" dirty="0">
                <a:latin typeface="Symbol" charset="0"/>
              </a:rPr>
              <a:t>-</a:t>
            </a:r>
            <a:r>
              <a:rPr lang="en-US" dirty="0">
                <a:latin typeface="Tahoma" charset="0"/>
              </a:rPr>
              <a:t> 1)</a:t>
            </a:r>
          </a:p>
          <a:p>
            <a:pPr lvl="2" eaLnBrk="1" hangingPunct="1">
              <a:lnSpc>
                <a:spcPct val="80000"/>
              </a:lnSpc>
              <a:buFont typeface="Wingdings" charset="0"/>
              <a:buNone/>
            </a:pPr>
            <a:r>
              <a:rPr lang="en-US" b="1" dirty="0">
                <a:latin typeface="Tahoma" charset="0"/>
              </a:rPr>
              <a:t>		return </a:t>
            </a:r>
            <a:r>
              <a:rPr lang="en-US" dirty="0">
                <a:latin typeface="Tahoma" charset="0"/>
              </a:rPr>
              <a:t>(</a:t>
            </a:r>
            <a:r>
              <a:rPr lang="en-US" dirty="0" err="1">
                <a:latin typeface="Tahoma" charset="0"/>
              </a:rPr>
              <a:t>i</a:t>
            </a:r>
            <a:r>
              <a:rPr lang="en-US" dirty="0">
                <a:latin typeface="Tahoma" charset="0"/>
              </a:rPr>
              <a:t> +j, </a:t>
            </a:r>
            <a:r>
              <a:rPr lang="en-US" dirty="0" err="1">
                <a:latin typeface="Tahoma" charset="0"/>
              </a:rPr>
              <a:t>i</a:t>
            </a:r>
            <a:r>
              <a:rPr lang="en-US" dirty="0">
                <a:latin typeface="Tahoma" charset="0"/>
              </a:rPr>
              <a:t>)</a:t>
            </a:r>
            <a:br>
              <a:rPr lang="en-US" dirty="0">
                <a:latin typeface="Tahoma" charset="0"/>
              </a:rPr>
            </a:br>
            <a:endParaRPr lang="en-US" dirty="0">
              <a:latin typeface="Tahoma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800" i="1" dirty="0">
                <a:latin typeface="Tahoma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Tahoma" charset="0"/>
              </a:rPr>
              <a:t>LinearFibonacci</a:t>
            </a:r>
            <a:r>
              <a:rPr lang="en-US" sz="2800" dirty="0">
                <a:solidFill>
                  <a:schemeClr val="tx2"/>
                </a:solidFill>
                <a:latin typeface="Tahoma" charset="0"/>
              </a:rPr>
              <a:t> </a:t>
            </a:r>
            <a:r>
              <a:rPr lang="en-US" sz="2800" dirty="0">
                <a:latin typeface="Tahoma" charset="0"/>
              </a:rPr>
              <a:t>makes k</a:t>
            </a:r>
            <a:r>
              <a:rPr lang="en-US" sz="2800" dirty="0">
                <a:latin typeface="Symbol" charset="0"/>
              </a:rPr>
              <a:t>-</a:t>
            </a:r>
            <a:r>
              <a:rPr lang="en-US" sz="2800" dirty="0">
                <a:latin typeface="Tahoma" charset="0"/>
              </a:rPr>
              <a:t>1 recursive calls</a:t>
            </a:r>
          </a:p>
        </p:txBody>
      </p:sp>
      <p:sp>
        <p:nvSpPr>
          <p:cNvPr id="33797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Footer Placeholder 4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Recursion</a:t>
            </a:r>
          </a:p>
        </p:txBody>
      </p:sp>
      <p:sp>
        <p:nvSpPr>
          <p:cNvPr id="34818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FC59DEB-04A9-C442-B5DC-1301D00928A1}" type="slidenum">
              <a:rPr lang="en-US" sz="1400"/>
              <a:pPr eaLnBrk="1" hangingPunct="1"/>
              <a:t>31</a:t>
            </a:fld>
            <a:endParaRPr lang="en-US" sz="140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Multiple Recursion</a:t>
            </a:r>
            <a:endParaRPr lang="en-US">
              <a:latin typeface="Tahoma" charset="0"/>
              <a:cs typeface="Tahoma" charset="0"/>
            </a:endParaRPr>
          </a:p>
        </p:txBody>
      </p:sp>
      <p:sp>
        <p:nvSpPr>
          <p:cNvPr id="3482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905000"/>
            <a:ext cx="7924800" cy="41148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Motivating example: </a:t>
            </a:r>
          </a:p>
          <a:p>
            <a:pPr lvl="1" eaLnBrk="1" hangingPunct="1"/>
            <a:r>
              <a:rPr lang="en-US">
                <a:latin typeface="Tahoma" charset="0"/>
              </a:rPr>
              <a:t>summation puzzles</a:t>
            </a:r>
          </a:p>
          <a:p>
            <a:pPr lvl="2" eaLnBrk="1" hangingPunct="1"/>
            <a:r>
              <a:rPr lang="en-US" i="1">
                <a:latin typeface="Tahoma" charset="0"/>
              </a:rPr>
              <a:t>pot </a:t>
            </a:r>
            <a:r>
              <a:rPr lang="en-US">
                <a:latin typeface="Tahoma" charset="0"/>
              </a:rPr>
              <a:t>+ </a:t>
            </a:r>
            <a:r>
              <a:rPr lang="en-US" i="1">
                <a:latin typeface="Tahoma" charset="0"/>
              </a:rPr>
              <a:t>pan </a:t>
            </a:r>
            <a:r>
              <a:rPr lang="en-US">
                <a:latin typeface="Tahoma" charset="0"/>
              </a:rPr>
              <a:t>= </a:t>
            </a:r>
            <a:r>
              <a:rPr lang="en-US" i="1">
                <a:latin typeface="Tahoma" charset="0"/>
              </a:rPr>
              <a:t>bib	</a:t>
            </a:r>
          </a:p>
          <a:p>
            <a:pPr lvl="2" eaLnBrk="1" hangingPunct="1"/>
            <a:r>
              <a:rPr lang="en-US" i="1">
                <a:latin typeface="Tahoma" charset="0"/>
              </a:rPr>
              <a:t>dog </a:t>
            </a:r>
            <a:r>
              <a:rPr lang="en-US">
                <a:latin typeface="Tahoma" charset="0"/>
              </a:rPr>
              <a:t>+ </a:t>
            </a:r>
            <a:r>
              <a:rPr lang="en-US" i="1">
                <a:latin typeface="Tahoma" charset="0"/>
              </a:rPr>
              <a:t>cat </a:t>
            </a:r>
            <a:r>
              <a:rPr lang="en-US">
                <a:latin typeface="Tahoma" charset="0"/>
              </a:rPr>
              <a:t>= </a:t>
            </a:r>
            <a:r>
              <a:rPr lang="en-US" i="1">
                <a:latin typeface="Tahoma" charset="0"/>
              </a:rPr>
              <a:t>pig	</a:t>
            </a:r>
          </a:p>
          <a:p>
            <a:pPr lvl="2" eaLnBrk="1" hangingPunct="1"/>
            <a:r>
              <a:rPr lang="en-US" i="1">
                <a:latin typeface="Tahoma" charset="0"/>
              </a:rPr>
              <a:t>boy </a:t>
            </a:r>
            <a:r>
              <a:rPr lang="en-US">
                <a:latin typeface="Tahoma" charset="0"/>
              </a:rPr>
              <a:t>+ </a:t>
            </a:r>
            <a:r>
              <a:rPr lang="en-US" i="1">
                <a:latin typeface="Tahoma" charset="0"/>
              </a:rPr>
              <a:t>girl </a:t>
            </a:r>
            <a:r>
              <a:rPr lang="en-US">
                <a:latin typeface="Tahoma" charset="0"/>
              </a:rPr>
              <a:t>= </a:t>
            </a:r>
            <a:r>
              <a:rPr lang="en-US" i="1">
                <a:latin typeface="Tahoma" charset="0"/>
              </a:rPr>
              <a:t>baby	</a:t>
            </a:r>
            <a:endParaRPr lang="en-US">
              <a:latin typeface="Tahoma" charset="0"/>
            </a:endParaRPr>
          </a:p>
          <a:p>
            <a:pPr eaLnBrk="1" hangingPunct="1"/>
            <a:r>
              <a:rPr lang="en-US">
                <a:latin typeface="Tahoma" charset="0"/>
              </a:rPr>
              <a:t>Multiple recursion: </a:t>
            </a:r>
          </a:p>
          <a:p>
            <a:pPr lvl="1" eaLnBrk="1" hangingPunct="1"/>
            <a:r>
              <a:rPr lang="en-US">
                <a:latin typeface="Tahoma" charset="0"/>
              </a:rPr>
              <a:t>makes potentially many recursive calls</a:t>
            </a:r>
          </a:p>
          <a:p>
            <a:pPr lvl="1" eaLnBrk="1" hangingPunct="1"/>
            <a:r>
              <a:rPr lang="en-US">
                <a:latin typeface="Tahoma" charset="0"/>
              </a:rPr>
              <a:t>not just one or two</a:t>
            </a:r>
          </a:p>
          <a:p>
            <a:pPr lvl="2" eaLnBrk="1" hangingPunct="1"/>
            <a:endParaRPr lang="en-US">
              <a:latin typeface="Tahoma" charset="0"/>
            </a:endParaRPr>
          </a:p>
          <a:p>
            <a:pPr lvl="2" eaLnBrk="1" hangingPunct="1">
              <a:buFont typeface="Wingdings" charset="0"/>
              <a:buNone/>
            </a:pPr>
            <a:endParaRPr lang="en-US">
              <a:latin typeface="Tahoma" charset="0"/>
            </a:endParaRPr>
          </a:p>
        </p:txBody>
      </p:sp>
      <p:sp>
        <p:nvSpPr>
          <p:cNvPr id="34821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Footer Placeholder 4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Recursion</a:t>
            </a:r>
          </a:p>
        </p:txBody>
      </p:sp>
      <p:sp>
        <p:nvSpPr>
          <p:cNvPr id="35842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79AAE522-851D-3640-A856-BAAB6FC849A9}" type="slidenum">
              <a:rPr lang="en-US" sz="1400"/>
              <a:pPr eaLnBrk="1" hangingPunct="1"/>
              <a:t>32</a:t>
            </a:fld>
            <a:endParaRPr lang="en-US" sz="140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>
                <a:latin typeface="Tahoma" charset="0"/>
              </a:rPr>
              <a:t>Algorithm for Multiple Recursion</a:t>
            </a:r>
          </a:p>
        </p:txBody>
      </p:sp>
      <p:sp>
        <p:nvSpPr>
          <p:cNvPr id="3584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8001000" cy="4800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000" b="1">
                <a:latin typeface="Arial" charset="0"/>
                <a:cs typeface="Arial" charset="0"/>
              </a:rPr>
              <a:t>Algorithm </a:t>
            </a:r>
            <a:r>
              <a:rPr lang="en-US" sz="2000">
                <a:solidFill>
                  <a:schemeClr val="tx2"/>
                </a:solidFill>
                <a:latin typeface="Arial" charset="0"/>
                <a:cs typeface="Arial" charset="0"/>
              </a:rPr>
              <a:t>PuzzleSolve</a:t>
            </a:r>
            <a:r>
              <a:rPr lang="en-US" sz="2000">
                <a:latin typeface="Arial" charset="0"/>
                <a:cs typeface="Arial" charset="0"/>
              </a:rPr>
              <a:t>(k,S,U):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000" b="1">
                <a:latin typeface="Arial" charset="0"/>
                <a:cs typeface="Arial" charset="0"/>
              </a:rPr>
              <a:t> Input: </a:t>
            </a:r>
            <a:r>
              <a:rPr lang="en-US" sz="2000">
                <a:latin typeface="Arial" charset="0"/>
                <a:cs typeface="Arial" charset="0"/>
              </a:rPr>
              <a:t>Integer k, sequence S, and set U (universe of elements to test)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000" b="1">
                <a:latin typeface="Arial" charset="0"/>
                <a:cs typeface="Arial" charset="0"/>
              </a:rPr>
              <a:t> Output:  </a:t>
            </a:r>
            <a:r>
              <a:rPr lang="en-US" sz="2000">
                <a:latin typeface="Arial" charset="0"/>
                <a:cs typeface="Arial" charset="0"/>
              </a:rPr>
              <a:t>Enumeration of all k-length extensions to S using elements in U without repetitions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000" b="1">
                <a:latin typeface="Arial" charset="0"/>
                <a:cs typeface="Arial" charset="0"/>
              </a:rPr>
              <a:t> for all </a:t>
            </a:r>
            <a:r>
              <a:rPr lang="en-US" sz="2000">
                <a:latin typeface="Arial" charset="0"/>
                <a:cs typeface="Arial" charset="0"/>
              </a:rPr>
              <a:t>e  in U </a:t>
            </a:r>
            <a:r>
              <a:rPr lang="en-US" sz="2000" b="1">
                <a:latin typeface="Arial" charset="0"/>
                <a:cs typeface="Arial" charset="0"/>
              </a:rPr>
              <a:t>do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Arial" charset="0"/>
                <a:cs typeface="Arial" charset="0"/>
              </a:rPr>
              <a:t>	Remove e from U 	</a:t>
            </a:r>
            <a:r>
              <a:rPr lang="en-US" sz="2000">
                <a:solidFill>
                  <a:srgbClr val="2C61F6"/>
                </a:solidFill>
                <a:latin typeface="Arial" charset="0"/>
                <a:cs typeface="Arial" charset="0"/>
              </a:rPr>
              <a:t>{e is now being used}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Arial" charset="0"/>
                <a:cs typeface="Arial" charset="0"/>
              </a:rPr>
              <a:t>	Add e to the end of S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000" b="1">
                <a:latin typeface="Arial" charset="0"/>
                <a:cs typeface="Arial" charset="0"/>
              </a:rPr>
              <a:t>	if </a:t>
            </a:r>
            <a:r>
              <a:rPr lang="en-US" sz="2000">
                <a:latin typeface="Arial" charset="0"/>
                <a:cs typeface="Arial" charset="0"/>
              </a:rPr>
              <a:t>k = 1 </a:t>
            </a:r>
            <a:r>
              <a:rPr lang="en-US" sz="2000" b="1">
                <a:latin typeface="Arial" charset="0"/>
                <a:cs typeface="Arial" charset="0"/>
              </a:rPr>
              <a:t>then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Arial" charset="0"/>
                <a:cs typeface="Arial" charset="0"/>
              </a:rPr>
              <a:t>		Test whether S is a configuration that solves the puzzle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000" b="1">
                <a:latin typeface="Arial" charset="0"/>
                <a:cs typeface="Arial" charset="0"/>
              </a:rPr>
              <a:t>		if </a:t>
            </a:r>
            <a:r>
              <a:rPr lang="en-US" sz="2000">
                <a:latin typeface="Arial" charset="0"/>
                <a:cs typeface="Arial" charset="0"/>
              </a:rPr>
              <a:t>S solves the puzzle </a:t>
            </a:r>
            <a:r>
              <a:rPr lang="en-US" sz="2000" b="1">
                <a:latin typeface="Arial" charset="0"/>
                <a:cs typeface="Arial" charset="0"/>
              </a:rPr>
              <a:t>then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000" b="1">
                <a:latin typeface="Arial" charset="0"/>
                <a:cs typeface="Arial" charset="0"/>
              </a:rPr>
              <a:t>			return </a:t>
            </a:r>
            <a:r>
              <a:rPr lang="ja-JP" altLang="en-US" sz="2000">
                <a:latin typeface="Arial" charset="0"/>
                <a:cs typeface="Arial" charset="0"/>
              </a:rPr>
              <a:t>“</a:t>
            </a:r>
            <a:r>
              <a:rPr lang="en-US" altLang="ja-JP" sz="2000">
                <a:latin typeface="Arial" charset="0"/>
                <a:cs typeface="Arial" charset="0"/>
              </a:rPr>
              <a:t>Solution found: </a:t>
            </a:r>
            <a:r>
              <a:rPr lang="ja-JP" altLang="en-US" sz="2000">
                <a:latin typeface="Arial" charset="0"/>
                <a:cs typeface="Arial" charset="0"/>
              </a:rPr>
              <a:t>”</a:t>
            </a:r>
            <a:r>
              <a:rPr lang="en-US" altLang="ja-JP" sz="2000">
                <a:latin typeface="Arial" charset="0"/>
                <a:cs typeface="Arial" charset="0"/>
              </a:rPr>
              <a:t> S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000" b="1">
                <a:latin typeface="Arial" charset="0"/>
                <a:cs typeface="Arial" charset="0"/>
              </a:rPr>
              <a:t>	else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Arial" charset="0"/>
                <a:cs typeface="Arial" charset="0"/>
              </a:rPr>
              <a:t>		</a:t>
            </a:r>
            <a:r>
              <a:rPr lang="en-US" sz="2000">
                <a:solidFill>
                  <a:schemeClr val="tx2"/>
                </a:solidFill>
                <a:latin typeface="Arial" charset="0"/>
                <a:cs typeface="Arial" charset="0"/>
              </a:rPr>
              <a:t>PuzzleSolve</a:t>
            </a:r>
            <a:r>
              <a:rPr lang="en-US" sz="2000">
                <a:latin typeface="Arial" charset="0"/>
                <a:cs typeface="Arial" charset="0"/>
              </a:rPr>
              <a:t>(k - 1, S,U)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Arial" charset="0"/>
                <a:cs typeface="Arial" charset="0"/>
              </a:rPr>
              <a:t>	Add e back to U 	</a:t>
            </a:r>
            <a:r>
              <a:rPr lang="en-US" sz="2000">
                <a:solidFill>
                  <a:srgbClr val="2C61F6"/>
                </a:solidFill>
                <a:latin typeface="Arial" charset="0"/>
                <a:cs typeface="Arial" charset="0"/>
              </a:rPr>
              <a:t>{e is now unused}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Arial" charset="0"/>
                <a:cs typeface="Arial" charset="0"/>
              </a:rPr>
              <a:t>	Remove e from the end of S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endParaRPr lang="en-US" sz="1600">
              <a:latin typeface="Arial" charset="0"/>
              <a:cs typeface="Arial" charset="0"/>
            </a:endParaRPr>
          </a:p>
        </p:txBody>
      </p:sp>
      <p:sp>
        <p:nvSpPr>
          <p:cNvPr id="35845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 charset="0"/>
              </a:rPr>
              <a:t>Example</a:t>
            </a:r>
          </a:p>
        </p:txBody>
      </p:sp>
      <p:sp>
        <p:nvSpPr>
          <p:cNvPr id="3686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tx2"/>
                </a:solidFill>
              </a:rPr>
              <a:t>© 2014 Goodrich, Tamassia, Goldwasser</a:t>
            </a:r>
          </a:p>
        </p:txBody>
      </p:sp>
      <p:sp>
        <p:nvSpPr>
          <p:cNvPr id="368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8F5350F-FA8D-CF49-82FF-E01B9ED924B6}" type="slidenum">
              <a:rPr lang="en-US" sz="1400"/>
              <a:pPr eaLnBrk="1" hangingPunct="1"/>
              <a:t>33</a:t>
            </a:fld>
            <a:endParaRPr lang="en-US" sz="1400"/>
          </a:p>
        </p:txBody>
      </p:sp>
      <p:sp>
        <p:nvSpPr>
          <p:cNvPr id="36868" name="Footer Placeholder 5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Recursion</a:t>
            </a:r>
          </a:p>
        </p:txBody>
      </p:sp>
      <p:sp>
        <p:nvSpPr>
          <p:cNvPr id="36869" name="Rectangle 3"/>
          <p:cNvSpPr>
            <a:spLocks noChangeArrowheads="1"/>
          </p:cNvSpPr>
          <p:nvPr/>
        </p:nvSpPr>
        <p:spPr bwMode="auto">
          <a:xfrm>
            <a:off x="762000" y="1598613"/>
            <a:ext cx="22860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tx2"/>
                </a:solidFill>
              </a:rPr>
              <a:t>cbb + ba = abc</a:t>
            </a:r>
          </a:p>
        </p:txBody>
      </p:sp>
      <p:sp>
        <p:nvSpPr>
          <p:cNvPr id="36870" name="Rectangle 4"/>
          <p:cNvSpPr>
            <a:spLocks noChangeArrowheads="1"/>
          </p:cNvSpPr>
          <p:nvPr/>
        </p:nvSpPr>
        <p:spPr bwMode="auto">
          <a:xfrm>
            <a:off x="5181600" y="1598613"/>
            <a:ext cx="35814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tx2"/>
                </a:solidFill>
              </a:rPr>
              <a:t>a,b,c stand for 7,8,9; not necessarily in that order</a:t>
            </a:r>
          </a:p>
        </p:txBody>
      </p:sp>
      <p:grpSp>
        <p:nvGrpSpPr>
          <p:cNvPr id="36871" name="Group 59"/>
          <p:cNvGrpSpPr>
            <a:grpSpLocks/>
          </p:cNvGrpSpPr>
          <p:nvPr/>
        </p:nvGrpSpPr>
        <p:grpSpPr bwMode="auto">
          <a:xfrm>
            <a:off x="838200" y="2400300"/>
            <a:ext cx="7707313" cy="3619500"/>
            <a:chOff x="609600" y="2400300"/>
            <a:chExt cx="7707313" cy="3619500"/>
          </a:xfrm>
        </p:grpSpPr>
        <p:grpSp>
          <p:nvGrpSpPr>
            <p:cNvPr id="36874" name="Group 7"/>
            <p:cNvGrpSpPr>
              <a:grpSpLocks/>
            </p:cNvGrpSpPr>
            <p:nvPr/>
          </p:nvGrpSpPr>
          <p:grpSpPr bwMode="auto">
            <a:xfrm>
              <a:off x="3505201" y="2400300"/>
              <a:ext cx="1179513" cy="403225"/>
              <a:chOff x="2208" y="1426"/>
              <a:chExt cx="743" cy="254"/>
            </a:xfrm>
          </p:grpSpPr>
          <p:sp>
            <p:nvSpPr>
              <p:cNvPr id="36911" name="Rectangle 5"/>
              <p:cNvSpPr>
                <a:spLocks noChangeArrowheads="1"/>
              </p:cNvSpPr>
              <p:nvPr/>
            </p:nvSpPr>
            <p:spPr bwMode="auto">
              <a:xfrm>
                <a:off x="2208" y="1440"/>
                <a:ext cx="720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36912" name="Rectangle 6"/>
              <p:cNvSpPr>
                <a:spLocks noChangeArrowheads="1"/>
              </p:cNvSpPr>
              <p:nvPr/>
            </p:nvSpPr>
            <p:spPr bwMode="auto">
              <a:xfrm>
                <a:off x="2228" y="1426"/>
                <a:ext cx="723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[] {a,b,c}</a:t>
                </a:r>
              </a:p>
            </p:txBody>
          </p:sp>
        </p:grpSp>
        <p:grpSp>
          <p:nvGrpSpPr>
            <p:cNvPr id="36875" name="Group 34"/>
            <p:cNvGrpSpPr>
              <a:grpSpLocks/>
            </p:cNvGrpSpPr>
            <p:nvPr/>
          </p:nvGrpSpPr>
          <p:grpSpPr bwMode="auto">
            <a:xfrm>
              <a:off x="1676400" y="3108327"/>
              <a:ext cx="1143000" cy="646113"/>
              <a:chOff x="1056" y="1872"/>
              <a:chExt cx="720" cy="407"/>
            </a:xfrm>
          </p:grpSpPr>
          <p:sp>
            <p:nvSpPr>
              <p:cNvPr id="36909" name="Rectangle 9"/>
              <p:cNvSpPr>
                <a:spLocks noChangeArrowheads="1"/>
              </p:cNvSpPr>
              <p:nvPr/>
            </p:nvSpPr>
            <p:spPr bwMode="auto">
              <a:xfrm>
                <a:off x="1056" y="1886"/>
                <a:ext cx="720" cy="37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36910" name="Rectangle 10"/>
              <p:cNvSpPr>
                <a:spLocks noChangeArrowheads="1"/>
              </p:cNvSpPr>
              <p:nvPr/>
            </p:nvSpPr>
            <p:spPr bwMode="auto">
              <a:xfrm>
                <a:off x="1076" y="1872"/>
                <a:ext cx="679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marL="457200" indent="-457200">
                  <a:buFont typeface="Arial" charset="0"/>
                  <a:buNone/>
                </a:pPr>
                <a:r>
                  <a:rPr lang="en-US" sz="1800"/>
                  <a:t>[a] {b,c}</a:t>
                </a:r>
              </a:p>
              <a:p>
                <a:pPr marL="457200" indent="-457200">
                  <a:buFont typeface="Arial" charset="0"/>
                  <a:buNone/>
                </a:pPr>
                <a:r>
                  <a:rPr lang="en-US" sz="1800"/>
                  <a:t>a=7</a:t>
                </a:r>
              </a:p>
            </p:txBody>
          </p:sp>
        </p:grpSp>
        <p:sp>
          <p:nvSpPr>
            <p:cNvPr id="36876" name="Rectangle 11"/>
            <p:cNvSpPr>
              <a:spLocks noChangeArrowheads="1"/>
            </p:cNvSpPr>
            <p:nvPr/>
          </p:nvSpPr>
          <p:spPr bwMode="auto">
            <a:xfrm>
              <a:off x="5486400" y="3108325"/>
              <a:ext cx="1143000" cy="5873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36877" name="Rectangle 12"/>
            <p:cNvSpPr>
              <a:spLocks noChangeArrowheads="1"/>
            </p:cNvSpPr>
            <p:nvPr/>
          </p:nvSpPr>
          <p:spPr bwMode="auto">
            <a:xfrm>
              <a:off x="3613150" y="3108325"/>
              <a:ext cx="1080745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457200" indent="-457200">
                <a:buFont typeface="Arial" charset="0"/>
                <a:buNone/>
              </a:pPr>
              <a:r>
                <a:rPr lang="en-US" sz="1800"/>
                <a:t>[b] {a,c}</a:t>
              </a:r>
            </a:p>
            <a:p>
              <a:pPr marL="457200" indent="-457200">
                <a:buFont typeface="Arial" charset="0"/>
                <a:buNone/>
              </a:pPr>
              <a:r>
                <a:rPr lang="en-US" sz="1800"/>
                <a:t>b=7</a:t>
              </a:r>
            </a:p>
          </p:txBody>
        </p:sp>
        <p:sp>
          <p:nvSpPr>
            <p:cNvPr id="36878" name="Rectangle 13"/>
            <p:cNvSpPr>
              <a:spLocks noChangeArrowheads="1"/>
            </p:cNvSpPr>
            <p:nvPr/>
          </p:nvSpPr>
          <p:spPr bwMode="auto">
            <a:xfrm>
              <a:off x="3505200" y="3108325"/>
              <a:ext cx="1143000" cy="5873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36879" name="Rectangle 14"/>
            <p:cNvSpPr>
              <a:spLocks noChangeArrowheads="1"/>
            </p:cNvSpPr>
            <p:nvPr/>
          </p:nvSpPr>
          <p:spPr bwMode="auto">
            <a:xfrm>
              <a:off x="5562600" y="3108325"/>
              <a:ext cx="1080745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457200" indent="-457200">
                <a:buFont typeface="Arial" charset="0"/>
                <a:buNone/>
              </a:pPr>
              <a:r>
                <a:rPr lang="en-US" sz="1800"/>
                <a:t>[c] {a,b}</a:t>
              </a:r>
            </a:p>
            <a:p>
              <a:pPr marL="457200" indent="-457200">
                <a:buFont typeface="Arial" charset="0"/>
                <a:buNone/>
              </a:pPr>
              <a:r>
                <a:rPr lang="en-US" sz="1800"/>
                <a:t>c=7</a:t>
              </a:r>
            </a:p>
          </p:txBody>
        </p:sp>
        <p:grpSp>
          <p:nvGrpSpPr>
            <p:cNvPr id="36880" name="Group 33"/>
            <p:cNvGrpSpPr>
              <a:grpSpLocks/>
            </p:cNvGrpSpPr>
            <p:nvPr/>
          </p:nvGrpSpPr>
          <p:grpSpPr bwMode="auto">
            <a:xfrm>
              <a:off x="609600" y="4022723"/>
              <a:ext cx="1185863" cy="923925"/>
              <a:chOff x="384" y="2448"/>
              <a:chExt cx="747" cy="582"/>
            </a:xfrm>
          </p:grpSpPr>
          <p:sp>
            <p:nvSpPr>
              <p:cNvPr id="36907" name="Rectangle 15"/>
              <p:cNvSpPr>
                <a:spLocks noChangeArrowheads="1"/>
              </p:cNvSpPr>
              <p:nvPr/>
            </p:nvSpPr>
            <p:spPr bwMode="auto">
              <a:xfrm>
                <a:off x="452" y="2448"/>
                <a:ext cx="679" cy="5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marL="457200" indent="-457200">
                  <a:buFont typeface="Arial" charset="0"/>
                  <a:buNone/>
                </a:pPr>
                <a:r>
                  <a:rPr lang="en-US" sz="1800"/>
                  <a:t>[ab] {c}</a:t>
                </a:r>
              </a:p>
              <a:p>
                <a:pPr marL="457200" indent="-457200">
                  <a:buFont typeface="Arial" charset="0"/>
                  <a:buNone/>
                </a:pPr>
                <a:r>
                  <a:rPr lang="en-US" sz="1800"/>
                  <a:t>a=7,b=8</a:t>
                </a:r>
              </a:p>
              <a:p>
                <a:pPr marL="457200" indent="-457200">
                  <a:buFont typeface="Arial" charset="0"/>
                  <a:buNone/>
                </a:pPr>
                <a:r>
                  <a:rPr lang="en-US" sz="1800"/>
                  <a:t>c=9</a:t>
                </a:r>
              </a:p>
            </p:txBody>
          </p:sp>
          <p:sp>
            <p:nvSpPr>
              <p:cNvPr id="36908" name="Rectangle 16"/>
              <p:cNvSpPr>
                <a:spLocks noChangeArrowheads="1"/>
              </p:cNvSpPr>
              <p:nvPr/>
            </p:nvSpPr>
            <p:spPr bwMode="auto">
              <a:xfrm>
                <a:off x="384" y="2448"/>
                <a:ext cx="720" cy="5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</p:grpSp>
        <p:grpSp>
          <p:nvGrpSpPr>
            <p:cNvPr id="36881" name="Group 35"/>
            <p:cNvGrpSpPr>
              <a:grpSpLocks/>
            </p:cNvGrpSpPr>
            <p:nvPr/>
          </p:nvGrpSpPr>
          <p:grpSpPr bwMode="auto">
            <a:xfrm>
              <a:off x="1981200" y="4022723"/>
              <a:ext cx="1163638" cy="923925"/>
              <a:chOff x="384" y="2448"/>
              <a:chExt cx="733" cy="582"/>
            </a:xfrm>
          </p:grpSpPr>
          <p:sp>
            <p:nvSpPr>
              <p:cNvPr id="36905" name="Rectangle 36"/>
              <p:cNvSpPr>
                <a:spLocks noChangeArrowheads="1"/>
              </p:cNvSpPr>
              <p:nvPr/>
            </p:nvSpPr>
            <p:spPr bwMode="auto">
              <a:xfrm>
                <a:off x="452" y="2448"/>
                <a:ext cx="665" cy="5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marL="457200" indent="-457200">
                  <a:buFont typeface="Arial" charset="0"/>
                  <a:buNone/>
                </a:pPr>
                <a:r>
                  <a:rPr lang="en-US" sz="1800"/>
                  <a:t>[ac] {b}</a:t>
                </a:r>
              </a:p>
              <a:p>
                <a:pPr marL="457200" indent="-457200">
                  <a:buFont typeface="Arial" charset="0"/>
                  <a:buNone/>
                </a:pPr>
                <a:r>
                  <a:rPr lang="en-US" sz="1800"/>
                  <a:t>a=7,c=8</a:t>
                </a:r>
              </a:p>
              <a:p>
                <a:pPr marL="457200" indent="-457200">
                  <a:buFont typeface="Arial" charset="0"/>
                  <a:buNone/>
                </a:pPr>
                <a:r>
                  <a:rPr lang="en-US" sz="1800"/>
                  <a:t>b=9</a:t>
                </a:r>
              </a:p>
            </p:txBody>
          </p:sp>
          <p:sp>
            <p:nvSpPr>
              <p:cNvPr id="36906" name="Rectangle 37"/>
              <p:cNvSpPr>
                <a:spLocks noChangeArrowheads="1"/>
              </p:cNvSpPr>
              <p:nvPr/>
            </p:nvSpPr>
            <p:spPr bwMode="auto">
              <a:xfrm>
                <a:off x="384" y="2448"/>
                <a:ext cx="720" cy="5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</p:grpSp>
        <p:grpSp>
          <p:nvGrpSpPr>
            <p:cNvPr id="36882" name="Group 38"/>
            <p:cNvGrpSpPr>
              <a:grpSpLocks/>
            </p:cNvGrpSpPr>
            <p:nvPr/>
          </p:nvGrpSpPr>
          <p:grpSpPr bwMode="auto">
            <a:xfrm>
              <a:off x="2895600" y="5089523"/>
              <a:ext cx="1185863" cy="923925"/>
              <a:chOff x="384" y="2448"/>
              <a:chExt cx="747" cy="582"/>
            </a:xfrm>
          </p:grpSpPr>
          <p:sp>
            <p:nvSpPr>
              <p:cNvPr id="36903" name="Rectangle 39"/>
              <p:cNvSpPr>
                <a:spLocks noChangeArrowheads="1"/>
              </p:cNvSpPr>
              <p:nvPr/>
            </p:nvSpPr>
            <p:spPr bwMode="auto">
              <a:xfrm>
                <a:off x="452" y="2448"/>
                <a:ext cx="679" cy="5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marL="457200" indent="-457200">
                  <a:buFont typeface="Arial" charset="0"/>
                  <a:buNone/>
                </a:pPr>
                <a:r>
                  <a:rPr lang="en-US" sz="1800"/>
                  <a:t>[ba] {c}</a:t>
                </a:r>
              </a:p>
              <a:p>
                <a:pPr marL="457200" indent="-457200">
                  <a:buFont typeface="Arial" charset="0"/>
                  <a:buNone/>
                </a:pPr>
                <a:r>
                  <a:rPr lang="en-US" sz="1800"/>
                  <a:t>b=7,a=8</a:t>
                </a:r>
              </a:p>
              <a:p>
                <a:pPr marL="457200" indent="-457200">
                  <a:buFont typeface="Arial" charset="0"/>
                  <a:buNone/>
                </a:pPr>
                <a:r>
                  <a:rPr lang="en-US" sz="1800"/>
                  <a:t>c=9</a:t>
                </a:r>
              </a:p>
            </p:txBody>
          </p:sp>
          <p:sp>
            <p:nvSpPr>
              <p:cNvPr id="36904" name="Rectangle 40"/>
              <p:cNvSpPr>
                <a:spLocks noChangeArrowheads="1"/>
              </p:cNvSpPr>
              <p:nvPr/>
            </p:nvSpPr>
            <p:spPr bwMode="auto">
              <a:xfrm>
                <a:off x="384" y="2448"/>
                <a:ext cx="720" cy="5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</p:grpSp>
        <p:grpSp>
          <p:nvGrpSpPr>
            <p:cNvPr id="36883" name="Group 41"/>
            <p:cNvGrpSpPr>
              <a:grpSpLocks/>
            </p:cNvGrpSpPr>
            <p:nvPr/>
          </p:nvGrpSpPr>
          <p:grpSpPr bwMode="auto">
            <a:xfrm>
              <a:off x="4343400" y="5089523"/>
              <a:ext cx="1169988" cy="923925"/>
              <a:chOff x="384" y="2448"/>
              <a:chExt cx="737" cy="582"/>
            </a:xfrm>
          </p:grpSpPr>
          <p:sp>
            <p:nvSpPr>
              <p:cNvPr id="36901" name="Rectangle 42"/>
              <p:cNvSpPr>
                <a:spLocks noChangeArrowheads="1"/>
              </p:cNvSpPr>
              <p:nvPr/>
            </p:nvSpPr>
            <p:spPr bwMode="auto">
              <a:xfrm>
                <a:off x="452" y="2448"/>
                <a:ext cx="669" cy="5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marL="457200" indent="-457200">
                  <a:buFont typeface="Arial" charset="0"/>
                  <a:buNone/>
                </a:pPr>
                <a:r>
                  <a:rPr lang="en-US" sz="1800"/>
                  <a:t>[bc] {a}</a:t>
                </a:r>
              </a:p>
              <a:p>
                <a:pPr marL="457200" indent="-457200">
                  <a:buFont typeface="Arial" charset="0"/>
                  <a:buNone/>
                </a:pPr>
                <a:r>
                  <a:rPr lang="en-US" sz="1800"/>
                  <a:t>b=7,c=8</a:t>
                </a:r>
              </a:p>
              <a:p>
                <a:pPr marL="457200" indent="-457200">
                  <a:buFont typeface="Arial" charset="0"/>
                  <a:buNone/>
                </a:pPr>
                <a:r>
                  <a:rPr lang="en-US" sz="1800"/>
                  <a:t>a=9</a:t>
                </a:r>
              </a:p>
            </p:txBody>
          </p:sp>
          <p:sp>
            <p:nvSpPr>
              <p:cNvPr id="36902" name="Rectangle 43"/>
              <p:cNvSpPr>
                <a:spLocks noChangeArrowheads="1"/>
              </p:cNvSpPr>
              <p:nvPr/>
            </p:nvSpPr>
            <p:spPr bwMode="auto">
              <a:xfrm>
                <a:off x="384" y="2448"/>
                <a:ext cx="720" cy="5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</p:grpSp>
        <p:grpSp>
          <p:nvGrpSpPr>
            <p:cNvPr id="36884" name="Group 44"/>
            <p:cNvGrpSpPr>
              <a:grpSpLocks/>
            </p:cNvGrpSpPr>
            <p:nvPr/>
          </p:nvGrpSpPr>
          <p:grpSpPr bwMode="auto">
            <a:xfrm>
              <a:off x="5105400" y="4022723"/>
              <a:ext cx="1163638" cy="923925"/>
              <a:chOff x="384" y="2448"/>
              <a:chExt cx="733" cy="582"/>
            </a:xfrm>
          </p:grpSpPr>
          <p:sp>
            <p:nvSpPr>
              <p:cNvPr id="36899" name="Rectangle 45"/>
              <p:cNvSpPr>
                <a:spLocks noChangeArrowheads="1"/>
              </p:cNvSpPr>
              <p:nvPr/>
            </p:nvSpPr>
            <p:spPr bwMode="auto">
              <a:xfrm>
                <a:off x="452" y="2448"/>
                <a:ext cx="665" cy="5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marL="457200" indent="-457200">
                  <a:buFont typeface="Arial" charset="0"/>
                  <a:buNone/>
                </a:pPr>
                <a:r>
                  <a:rPr lang="en-US" sz="1800"/>
                  <a:t>[ca] {b}</a:t>
                </a:r>
              </a:p>
              <a:p>
                <a:pPr marL="457200" indent="-457200">
                  <a:buFont typeface="Arial" charset="0"/>
                  <a:buNone/>
                </a:pPr>
                <a:r>
                  <a:rPr lang="en-US" sz="1800"/>
                  <a:t>c=7,a=8</a:t>
                </a:r>
              </a:p>
              <a:p>
                <a:pPr marL="457200" indent="-457200">
                  <a:buFont typeface="Arial" charset="0"/>
                  <a:buNone/>
                </a:pPr>
                <a:r>
                  <a:rPr lang="en-US" sz="1800"/>
                  <a:t>b=9</a:t>
                </a:r>
              </a:p>
            </p:txBody>
          </p:sp>
          <p:sp>
            <p:nvSpPr>
              <p:cNvPr id="36900" name="Rectangle 46"/>
              <p:cNvSpPr>
                <a:spLocks noChangeArrowheads="1"/>
              </p:cNvSpPr>
              <p:nvPr/>
            </p:nvSpPr>
            <p:spPr bwMode="auto">
              <a:xfrm>
                <a:off x="384" y="2448"/>
                <a:ext cx="720" cy="5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</p:grpSp>
        <p:grpSp>
          <p:nvGrpSpPr>
            <p:cNvPr id="36885" name="Group 47"/>
            <p:cNvGrpSpPr>
              <a:grpSpLocks/>
            </p:cNvGrpSpPr>
            <p:nvPr/>
          </p:nvGrpSpPr>
          <p:grpSpPr bwMode="auto">
            <a:xfrm>
              <a:off x="6553200" y="4022723"/>
              <a:ext cx="1169988" cy="923925"/>
              <a:chOff x="384" y="2448"/>
              <a:chExt cx="737" cy="582"/>
            </a:xfrm>
          </p:grpSpPr>
          <p:sp>
            <p:nvSpPr>
              <p:cNvPr id="36897" name="Rectangle 48"/>
              <p:cNvSpPr>
                <a:spLocks noChangeArrowheads="1"/>
              </p:cNvSpPr>
              <p:nvPr/>
            </p:nvSpPr>
            <p:spPr bwMode="auto">
              <a:xfrm>
                <a:off x="452" y="2448"/>
                <a:ext cx="669" cy="5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marL="457200" indent="-457200">
                  <a:buFont typeface="Arial" charset="0"/>
                  <a:buNone/>
                </a:pPr>
                <a:r>
                  <a:rPr lang="en-US" sz="1800"/>
                  <a:t>[cb] {a}</a:t>
                </a:r>
              </a:p>
              <a:p>
                <a:pPr marL="457200" indent="-457200">
                  <a:buFont typeface="Arial" charset="0"/>
                  <a:buNone/>
                </a:pPr>
                <a:r>
                  <a:rPr lang="en-US" sz="1800"/>
                  <a:t>c=7,b=8</a:t>
                </a:r>
              </a:p>
              <a:p>
                <a:pPr marL="457200" indent="-457200">
                  <a:buFont typeface="Arial" charset="0"/>
                  <a:buNone/>
                </a:pPr>
                <a:r>
                  <a:rPr lang="en-US" sz="1800"/>
                  <a:t>a=9</a:t>
                </a:r>
              </a:p>
            </p:txBody>
          </p:sp>
          <p:sp>
            <p:nvSpPr>
              <p:cNvPr id="36898" name="Rectangle 49"/>
              <p:cNvSpPr>
                <a:spLocks noChangeArrowheads="1"/>
              </p:cNvSpPr>
              <p:nvPr/>
            </p:nvSpPr>
            <p:spPr bwMode="auto">
              <a:xfrm>
                <a:off x="384" y="2448"/>
                <a:ext cx="720" cy="5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</p:grpSp>
        <p:sp>
          <p:nvSpPr>
            <p:cNvPr id="36886" name="Line 50"/>
            <p:cNvSpPr>
              <a:spLocks noChangeShapeType="1"/>
            </p:cNvSpPr>
            <p:nvPr/>
          </p:nvSpPr>
          <p:spPr bwMode="auto">
            <a:xfrm flipH="1">
              <a:off x="2209800" y="2803525"/>
              <a:ext cx="17526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7" name="Line 51"/>
            <p:cNvSpPr>
              <a:spLocks noChangeShapeType="1"/>
            </p:cNvSpPr>
            <p:nvPr/>
          </p:nvSpPr>
          <p:spPr bwMode="auto">
            <a:xfrm flipH="1">
              <a:off x="1066800" y="3717925"/>
              <a:ext cx="12192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8" name="Line 52"/>
            <p:cNvSpPr>
              <a:spLocks noChangeShapeType="1"/>
            </p:cNvSpPr>
            <p:nvPr/>
          </p:nvSpPr>
          <p:spPr bwMode="auto">
            <a:xfrm flipH="1">
              <a:off x="5638800" y="3717925"/>
              <a:ext cx="381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9" name="Line 53"/>
            <p:cNvSpPr>
              <a:spLocks noChangeShapeType="1"/>
            </p:cNvSpPr>
            <p:nvPr/>
          </p:nvSpPr>
          <p:spPr bwMode="auto">
            <a:xfrm flipH="1">
              <a:off x="3429000" y="3717925"/>
              <a:ext cx="685800" cy="1371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0" name="Line 54"/>
            <p:cNvSpPr>
              <a:spLocks noChangeShapeType="1"/>
            </p:cNvSpPr>
            <p:nvPr/>
          </p:nvSpPr>
          <p:spPr bwMode="auto">
            <a:xfrm>
              <a:off x="4267200" y="3717925"/>
              <a:ext cx="609600" cy="1371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1" name="Line 55"/>
            <p:cNvSpPr>
              <a:spLocks noChangeShapeType="1"/>
            </p:cNvSpPr>
            <p:nvPr/>
          </p:nvSpPr>
          <p:spPr bwMode="auto">
            <a:xfrm>
              <a:off x="6400800" y="3717925"/>
              <a:ext cx="6858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2" name="Line 56"/>
            <p:cNvSpPr>
              <a:spLocks noChangeShapeType="1"/>
            </p:cNvSpPr>
            <p:nvPr/>
          </p:nvSpPr>
          <p:spPr bwMode="auto">
            <a:xfrm flipH="1">
              <a:off x="4114800" y="2803525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3" name="Line 57"/>
            <p:cNvSpPr>
              <a:spLocks noChangeShapeType="1"/>
            </p:cNvSpPr>
            <p:nvPr/>
          </p:nvSpPr>
          <p:spPr bwMode="auto">
            <a:xfrm>
              <a:off x="2438400" y="3717925"/>
              <a:ext cx="1524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4" name="Line 58"/>
            <p:cNvSpPr>
              <a:spLocks noChangeShapeType="1"/>
            </p:cNvSpPr>
            <p:nvPr/>
          </p:nvSpPr>
          <p:spPr bwMode="auto">
            <a:xfrm>
              <a:off x="4419600" y="2803525"/>
              <a:ext cx="16002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5" name="AutoShape 59"/>
            <p:cNvSpPr>
              <a:spLocks noChangeArrowheads="1"/>
            </p:cNvSpPr>
            <p:nvPr/>
          </p:nvSpPr>
          <p:spPr bwMode="auto">
            <a:xfrm>
              <a:off x="5029200" y="3946525"/>
              <a:ext cx="1295400" cy="106680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alpha val="16862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36896" name="Rectangle 73"/>
            <p:cNvSpPr>
              <a:spLocks noChangeArrowheads="1"/>
            </p:cNvSpPr>
            <p:nvPr/>
          </p:nvSpPr>
          <p:spPr bwMode="auto">
            <a:xfrm>
              <a:off x="6324600" y="5318125"/>
              <a:ext cx="1992313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/>
                <a:t>might be able to</a:t>
              </a:r>
            </a:p>
            <a:p>
              <a:r>
                <a:rPr lang="en-US" sz="2000"/>
                <a:t>stop sooner</a:t>
              </a:r>
              <a:endParaRPr lang="en-US"/>
            </a:p>
          </p:txBody>
        </p:sp>
      </p:grp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943600" y="228600"/>
            <a:ext cx="2819400" cy="646113"/>
          </a:xfrm>
          <a:prstGeom prst="rect">
            <a:avLst/>
          </a:prstGeom>
          <a:gradFill rotWithShape="1">
            <a:gsLst>
              <a:gs pos="0">
                <a:srgbClr val="BDBDBD"/>
              </a:gs>
              <a:gs pos="80000">
                <a:srgbClr val="F7F7F7"/>
              </a:gs>
              <a:gs pos="100000">
                <a:srgbClr val="F8F8F8"/>
              </a:gs>
            </a:gsLst>
            <a:lin ang="16200000"/>
          </a:gradFill>
          <a:ln w="9525">
            <a:solidFill>
              <a:srgbClr val="F9F9F9"/>
            </a:solidFill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18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Slide by Matt Stallmann included with permission.</a:t>
            </a:r>
          </a:p>
        </p:txBody>
      </p:sp>
      <p:sp>
        <p:nvSpPr>
          <p:cNvPr id="62" name="Rectangle 3"/>
          <p:cNvSpPr>
            <a:spLocks noChangeArrowheads="1"/>
          </p:cNvSpPr>
          <p:nvPr/>
        </p:nvSpPr>
        <p:spPr bwMode="auto">
          <a:xfrm>
            <a:off x="762000" y="2052638"/>
            <a:ext cx="2514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tx2"/>
                </a:solidFill>
              </a:rPr>
              <a:t>799 + 98 = 997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Footer Placeholder 4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Recursion</a:t>
            </a:r>
          </a:p>
        </p:txBody>
      </p:sp>
      <p:sp>
        <p:nvSpPr>
          <p:cNvPr id="37890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418467D-1EBF-C949-BE68-5260B6E3AD34}" type="slidenum">
              <a:rPr lang="en-US" sz="1400"/>
              <a:pPr eaLnBrk="1" hangingPunct="1"/>
              <a:t>34</a:t>
            </a:fld>
            <a:endParaRPr lang="en-US" sz="140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Visualizing PuzzleSolve</a:t>
            </a:r>
          </a:p>
        </p:txBody>
      </p:sp>
      <p:grpSp>
        <p:nvGrpSpPr>
          <p:cNvPr id="37892" name="Group 6"/>
          <p:cNvGrpSpPr>
            <a:grpSpLocks noChangeAspect="1"/>
          </p:cNvGrpSpPr>
          <p:nvPr/>
        </p:nvGrpSpPr>
        <p:grpSpPr bwMode="auto">
          <a:xfrm>
            <a:off x="434975" y="2209800"/>
            <a:ext cx="8328025" cy="3286125"/>
            <a:chOff x="528" y="1530"/>
            <a:chExt cx="4896" cy="1932"/>
          </a:xfrm>
        </p:grpSpPr>
        <p:sp>
          <p:nvSpPr>
            <p:cNvPr id="37894" name="AutoShape 5"/>
            <p:cNvSpPr>
              <a:spLocks noChangeAspect="1" noChangeArrowheads="1" noTextEdit="1"/>
            </p:cNvSpPr>
            <p:nvPr/>
          </p:nvSpPr>
          <p:spPr bwMode="auto">
            <a:xfrm>
              <a:off x="528" y="1530"/>
              <a:ext cx="4896" cy="19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895" name="Freeform 7"/>
            <p:cNvSpPr>
              <a:spLocks/>
            </p:cNvSpPr>
            <p:nvPr/>
          </p:nvSpPr>
          <p:spPr bwMode="auto">
            <a:xfrm>
              <a:off x="2295" y="1858"/>
              <a:ext cx="1301" cy="217"/>
            </a:xfrm>
            <a:custGeom>
              <a:avLst/>
              <a:gdLst>
                <a:gd name="T0" fmla="*/ 494 w 3225"/>
                <a:gd name="T1" fmla="*/ 88 h 538"/>
                <a:gd name="T2" fmla="*/ 525 w 3225"/>
                <a:gd name="T3" fmla="*/ 56 h 538"/>
                <a:gd name="T4" fmla="*/ 525 w 3225"/>
                <a:gd name="T5" fmla="*/ 56 h 538"/>
                <a:gd name="T6" fmla="*/ 525 w 3225"/>
                <a:gd name="T7" fmla="*/ 31 h 538"/>
                <a:gd name="T8" fmla="*/ 494 w 3225"/>
                <a:gd name="T9" fmla="*/ 0 h 538"/>
                <a:gd name="T10" fmla="*/ 494 w 3225"/>
                <a:gd name="T11" fmla="*/ 0 h 538"/>
                <a:gd name="T12" fmla="*/ 31 w 3225"/>
                <a:gd name="T13" fmla="*/ 0 h 538"/>
                <a:gd name="T14" fmla="*/ 0 w 3225"/>
                <a:gd name="T15" fmla="*/ 31 h 538"/>
                <a:gd name="T16" fmla="*/ 0 w 3225"/>
                <a:gd name="T17" fmla="*/ 31 h 538"/>
                <a:gd name="T18" fmla="*/ 0 w 3225"/>
                <a:gd name="T19" fmla="*/ 56 h 538"/>
                <a:gd name="T20" fmla="*/ 31 w 3225"/>
                <a:gd name="T21" fmla="*/ 88 h 538"/>
                <a:gd name="T22" fmla="*/ 494 w 3225"/>
                <a:gd name="T23" fmla="*/ 88 h 53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225"/>
                <a:gd name="T37" fmla="*/ 0 h 538"/>
                <a:gd name="T38" fmla="*/ 3225 w 3225"/>
                <a:gd name="T39" fmla="*/ 538 h 53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225" h="538">
                  <a:moveTo>
                    <a:pt x="3033" y="538"/>
                  </a:moveTo>
                  <a:cubicBezTo>
                    <a:pt x="3139" y="538"/>
                    <a:pt x="3225" y="452"/>
                    <a:pt x="3225" y="346"/>
                  </a:cubicBezTo>
                  <a:lnTo>
                    <a:pt x="3225" y="192"/>
                  </a:lnTo>
                  <a:cubicBezTo>
                    <a:pt x="3225" y="86"/>
                    <a:pt x="3139" y="0"/>
                    <a:pt x="3033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346"/>
                  </a:lnTo>
                  <a:cubicBezTo>
                    <a:pt x="0" y="452"/>
                    <a:pt x="86" y="538"/>
                    <a:pt x="192" y="538"/>
                  </a:cubicBezTo>
                  <a:lnTo>
                    <a:pt x="3033" y="53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896" name="Freeform 8"/>
            <p:cNvSpPr>
              <a:spLocks/>
            </p:cNvSpPr>
            <p:nvPr/>
          </p:nvSpPr>
          <p:spPr bwMode="auto">
            <a:xfrm>
              <a:off x="2295" y="1858"/>
              <a:ext cx="1301" cy="217"/>
            </a:xfrm>
            <a:custGeom>
              <a:avLst/>
              <a:gdLst>
                <a:gd name="T0" fmla="*/ 494 w 3225"/>
                <a:gd name="T1" fmla="*/ 88 h 538"/>
                <a:gd name="T2" fmla="*/ 525 w 3225"/>
                <a:gd name="T3" fmla="*/ 56 h 538"/>
                <a:gd name="T4" fmla="*/ 525 w 3225"/>
                <a:gd name="T5" fmla="*/ 56 h 538"/>
                <a:gd name="T6" fmla="*/ 525 w 3225"/>
                <a:gd name="T7" fmla="*/ 31 h 538"/>
                <a:gd name="T8" fmla="*/ 494 w 3225"/>
                <a:gd name="T9" fmla="*/ 0 h 538"/>
                <a:gd name="T10" fmla="*/ 494 w 3225"/>
                <a:gd name="T11" fmla="*/ 0 h 538"/>
                <a:gd name="T12" fmla="*/ 31 w 3225"/>
                <a:gd name="T13" fmla="*/ 0 h 538"/>
                <a:gd name="T14" fmla="*/ 0 w 3225"/>
                <a:gd name="T15" fmla="*/ 31 h 538"/>
                <a:gd name="T16" fmla="*/ 0 w 3225"/>
                <a:gd name="T17" fmla="*/ 31 h 538"/>
                <a:gd name="T18" fmla="*/ 0 w 3225"/>
                <a:gd name="T19" fmla="*/ 56 h 538"/>
                <a:gd name="T20" fmla="*/ 31 w 3225"/>
                <a:gd name="T21" fmla="*/ 88 h 538"/>
                <a:gd name="T22" fmla="*/ 494 w 3225"/>
                <a:gd name="T23" fmla="*/ 88 h 53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225"/>
                <a:gd name="T37" fmla="*/ 0 h 538"/>
                <a:gd name="T38" fmla="*/ 3225 w 3225"/>
                <a:gd name="T39" fmla="*/ 538 h 53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225" h="538">
                  <a:moveTo>
                    <a:pt x="3033" y="538"/>
                  </a:moveTo>
                  <a:cubicBezTo>
                    <a:pt x="3139" y="538"/>
                    <a:pt x="3225" y="452"/>
                    <a:pt x="3225" y="346"/>
                  </a:cubicBezTo>
                  <a:lnTo>
                    <a:pt x="3225" y="192"/>
                  </a:lnTo>
                  <a:cubicBezTo>
                    <a:pt x="3225" y="86"/>
                    <a:pt x="3139" y="0"/>
                    <a:pt x="3033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346"/>
                  </a:lnTo>
                  <a:cubicBezTo>
                    <a:pt x="0" y="452"/>
                    <a:pt x="86" y="538"/>
                    <a:pt x="192" y="538"/>
                  </a:cubicBezTo>
                  <a:lnTo>
                    <a:pt x="3033" y="538"/>
                  </a:lnTo>
                  <a:close/>
                </a:path>
              </a:pathLst>
            </a:custGeom>
            <a:noFill/>
            <a:ln w="158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897" name="Rectangle 9"/>
            <p:cNvSpPr>
              <a:spLocks noChangeArrowheads="1"/>
            </p:cNvSpPr>
            <p:nvPr/>
          </p:nvSpPr>
          <p:spPr bwMode="auto">
            <a:xfrm>
              <a:off x="2387" y="1905"/>
              <a:ext cx="61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PuzzleSolve</a:t>
              </a:r>
              <a:endParaRPr lang="en-US"/>
            </a:p>
          </p:txBody>
        </p:sp>
        <p:sp>
          <p:nvSpPr>
            <p:cNvPr id="37898" name="Rectangle 10"/>
            <p:cNvSpPr>
              <a:spLocks noChangeArrowheads="1"/>
            </p:cNvSpPr>
            <p:nvPr/>
          </p:nvSpPr>
          <p:spPr bwMode="auto">
            <a:xfrm>
              <a:off x="2955" y="1905"/>
              <a:ext cx="77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(</a:t>
              </a:r>
              <a:endParaRPr lang="en-US"/>
            </a:p>
          </p:txBody>
        </p:sp>
        <p:sp>
          <p:nvSpPr>
            <p:cNvPr id="37899" name="Rectangle 11"/>
            <p:cNvSpPr>
              <a:spLocks noChangeArrowheads="1"/>
            </p:cNvSpPr>
            <p:nvPr/>
          </p:nvSpPr>
          <p:spPr bwMode="auto">
            <a:xfrm>
              <a:off x="2993" y="1905"/>
              <a:ext cx="10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3</a:t>
              </a:r>
              <a:endParaRPr lang="en-US"/>
            </a:p>
          </p:txBody>
        </p:sp>
        <p:sp>
          <p:nvSpPr>
            <p:cNvPr id="37900" name="Rectangle 12"/>
            <p:cNvSpPr>
              <a:spLocks noChangeArrowheads="1"/>
            </p:cNvSpPr>
            <p:nvPr/>
          </p:nvSpPr>
          <p:spPr bwMode="auto">
            <a:xfrm>
              <a:off x="3052" y="1905"/>
              <a:ext cx="71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,</a:t>
              </a:r>
              <a:endParaRPr lang="en-US"/>
            </a:p>
          </p:txBody>
        </p:sp>
        <p:sp>
          <p:nvSpPr>
            <p:cNvPr id="37901" name="Rectangle 13"/>
            <p:cNvSpPr>
              <a:spLocks noChangeArrowheads="1"/>
            </p:cNvSpPr>
            <p:nvPr/>
          </p:nvSpPr>
          <p:spPr bwMode="auto">
            <a:xfrm>
              <a:off x="3077" y="1905"/>
              <a:ext cx="116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()</a:t>
              </a:r>
              <a:endParaRPr lang="en-US"/>
            </a:p>
          </p:txBody>
        </p:sp>
        <p:sp>
          <p:nvSpPr>
            <p:cNvPr id="37902" name="Rectangle 14"/>
            <p:cNvSpPr>
              <a:spLocks noChangeArrowheads="1"/>
            </p:cNvSpPr>
            <p:nvPr/>
          </p:nvSpPr>
          <p:spPr bwMode="auto">
            <a:xfrm>
              <a:off x="3148" y="1905"/>
              <a:ext cx="110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,{</a:t>
              </a:r>
              <a:endParaRPr lang="en-US"/>
            </a:p>
          </p:txBody>
        </p:sp>
        <p:sp>
          <p:nvSpPr>
            <p:cNvPr id="37903" name="Rectangle 15"/>
            <p:cNvSpPr>
              <a:spLocks noChangeArrowheads="1"/>
            </p:cNvSpPr>
            <p:nvPr/>
          </p:nvSpPr>
          <p:spPr bwMode="auto">
            <a:xfrm>
              <a:off x="3206" y="1905"/>
              <a:ext cx="10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a</a:t>
              </a:r>
              <a:endParaRPr lang="en-US"/>
            </a:p>
          </p:txBody>
        </p:sp>
        <p:sp>
          <p:nvSpPr>
            <p:cNvPr id="37904" name="Rectangle 16"/>
            <p:cNvSpPr>
              <a:spLocks noChangeArrowheads="1"/>
            </p:cNvSpPr>
            <p:nvPr/>
          </p:nvSpPr>
          <p:spPr bwMode="auto">
            <a:xfrm>
              <a:off x="3265" y="1905"/>
              <a:ext cx="71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,</a:t>
              </a:r>
              <a:endParaRPr lang="en-US"/>
            </a:p>
          </p:txBody>
        </p:sp>
        <p:sp>
          <p:nvSpPr>
            <p:cNvPr id="37905" name="Rectangle 17"/>
            <p:cNvSpPr>
              <a:spLocks noChangeArrowheads="1"/>
            </p:cNvSpPr>
            <p:nvPr/>
          </p:nvSpPr>
          <p:spPr bwMode="auto">
            <a:xfrm>
              <a:off x="3297" y="1905"/>
              <a:ext cx="10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b</a:t>
              </a:r>
              <a:endParaRPr lang="en-US"/>
            </a:p>
          </p:txBody>
        </p:sp>
        <p:sp>
          <p:nvSpPr>
            <p:cNvPr id="37906" name="Rectangle 18"/>
            <p:cNvSpPr>
              <a:spLocks noChangeArrowheads="1"/>
            </p:cNvSpPr>
            <p:nvPr/>
          </p:nvSpPr>
          <p:spPr bwMode="auto">
            <a:xfrm>
              <a:off x="3355" y="1905"/>
              <a:ext cx="71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,</a:t>
              </a:r>
              <a:endParaRPr lang="en-US"/>
            </a:p>
          </p:txBody>
        </p:sp>
        <p:sp>
          <p:nvSpPr>
            <p:cNvPr id="37907" name="Rectangle 19"/>
            <p:cNvSpPr>
              <a:spLocks noChangeArrowheads="1"/>
            </p:cNvSpPr>
            <p:nvPr/>
          </p:nvSpPr>
          <p:spPr bwMode="auto">
            <a:xfrm>
              <a:off x="3381" y="1905"/>
              <a:ext cx="97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c</a:t>
              </a:r>
              <a:endParaRPr lang="en-US"/>
            </a:p>
          </p:txBody>
        </p:sp>
        <p:sp>
          <p:nvSpPr>
            <p:cNvPr id="37908" name="Rectangle 20"/>
            <p:cNvSpPr>
              <a:spLocks noChangeArrowheads="1"/>
            </p:cNvSpPr>
            <p:nvPr/>
          </p:nvSpPr>
          <p:spPr bwMode="auto">
            <a:xfrm>
              <a:off x="3432" y="1905"/>
              <a:ext cx="77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}</a:t>
              </a:r>
              <a:endParaRPr lang="en-US"/>
            </a:p>
          </p:txBody>
        </p:sp>
        <p:sp>
          <p:nvSpPr>
            <p:cNvPr id="37909" name="Rectangle 21"/>
            <p:cNvSpPr>
              <a:spLocks noChangeArrowheads="1"/>
            </p:cNvSpPr>
            <p:nvPr/>
          </p:nvSpPr>
          <p:spPr bwMode="auto">
            <a:xfrm>
              <a:off x="3465" y="1905"/>
              <a:ext cx="77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)</a:t>
              </a:r>
              <a:endParaRPr lang="en-US"/>
            </a:p>
          </p:txBody>
        </p:sp>
        <p:sp>
          <p:nvSpPr>
            <p:cNvPr id="37910" name="Line 22"/>
            <p:cNvSpPr>
              <a:spLocks noChangeShapeType="1"/>
            </p:cNvSpPr>
            <p:nvPr/>
          </p:nvSpPr>
          <p:spPr bwMode="auto">
            <a:xfrm flipH="1">
              <a:off x="1599" y="2075"/>
              <a:ext cx="1346" cy="243"/>
            </a:xfrm>
            <a:prstGeom prst="line">
              <a:avLst/>
            </a:prstGeom>
            <a:noFill/>
            <a:ln w="158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11" name="Freeform 23"/>
            <p:cNvSpPr>
              <a:spLocks/>
            </p:cNvSpPr>
            <p:nvPr/>
          </p:nvSpPr>
          <p:spPr bwMode="auto">
            <a:xfrm>
              <a:off x="1512" y="2285"/>
              <a:ext cx="101" cy="63"/>
            </a:xfrm>
            <a:custGeom>
              <a:avLst/>
              <a:gdLst>
                <a:gd name="T0" fmla="*/ 101 w 101"/>
                <a:gd name="T1" fmla="*/ 63 h 63"/>
                <a:gd name="T2" fmla="*/ 0 w 101"/>
                <a:gd name="T3" fmla="*/ 49 h 63"/>
                <a:gd name="T4" fmla="*/ 89 w 101"/>
                <a:gd name="T5" fmla="*/ 0 h 63"/>
                <a:gd name="T6" fmla="*/ 101 w 101"/>
                <a:gd name="T7" fmla="*/ 63 h 6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1"/>
                <a:gd name="T13" fmla="*/ 0 h 63"/>
                <a:gd name="T14" fmla="*/ 101 w 101"/>
                <a:gd name="T15" fmla="*/ 63 h 6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1" h="63">
                  <a:moveTo>
                    <a:pt x="101" y="63"/>
                  </a:moveTo>
                  <a:lnTo>
                    <a:pt x="0" y="49"/>
                  </a:lnTo>
                  <a:lnTo>
                    <a:pt x="89" y="0"/>
                  </a:lnTo>
                  <a:lnTo>
                    <a:pt x="101" y="6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12" name="Line 24"/>
            <p:cNvSpPr>
              <a:spLocks noChangeShapeType="1"/>
            </p:cNvSpPr>
            <p:nvPr/>
          </p:nvSpPr>
          <p:spPr bwMode="auto">
            <a:xfrm flipH="1">
              <a:off x="1165" y="2551"/>
              <a:ext cx="347" cy="174"/>
            </a:xfrm>
            <a:prstGeom prst="line">
              <a:avLst/>
            </a:prstGeom>
            <a:noFill/>
            <a:ln w="158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13" name="Freeform 25"/>
            <p:cNvSpPr>
              <a:spLocks/>
            </p:cNvSpPr>
            <p:nvPr/>
          </p:nvSpPr>
          <p:spPr bwMode="auto">
            <a:xfrm>
              <a:off x="1086" y="2693"/>
              <a:ext cx="101" cy="71"/>
            </a:xfrm>
            <a:custGeom>
              <a:avLst/>
              <a:gdLst>
                <a:gd name="T0" fmla="*/ 101 w 101"/>
                <a:gd name="T1" fmla="*/ 57 h 71"/>
                <a:gd name="T2" fmla="*/ 0 w 101"/>
                <a:gd name="T3" fmla="*/ 71 h 71"/>
                <a:gd name="T4" fmla="*/ 72 w 101"/>
                <a:gd name="T5" fmla="*/ 0 h 71"/>
                <a:gd name="T6" fmla="*/ 101 w 101"/>
                <a:gd name="T7" fmla="*/ 57 h 7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1"/>
                <a:gd name="T13" fmla="*/ 0 h 71"/>
                <a:gd name="T14" fmla="*/ 101 w 101"/>
                <a:gd name="T15" fmla="*/ 71 h 7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1" h="71">
                  <a:moveTo>
                    <a:pt x="101" y="57"/>
                  </a:moveTo>
                  <a:lnTo>
                    <a:pt x="0" y="71"/>
                  </a:lnTo>
                  <a:lnTo>
                    <a:pt x="72" y="0"/>
                  </a:lnTo>
                  <a:lnTo>
                    <a:pt x="101" y="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14" name="Line 26"/>
            <p:cNvSpPr>
              <a:spLocks noChangeShapeType="1"/>
            </p:cNvSpPr>
            <p:nvPr/>
          </p:nvSpPr>
          <p:spPr bwMode="auto">
            <a:xfrm flipH="1">
              <a:off x="2636" y="2524"/>
              <a:ext cx="309" cy="194"/>
            </a:xfrm>
            <a:prstGeom prst="line">
              <a:avLst/>
            </a:prstGeom>
            <a:noFill/>
            <a:ln w="158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15" name="Freeform 27"/>
            <p:cNvSpPr>
              <a:spLocks/>
            </p:cNvSpPr>
            <p:nvPr/>
          </p:nvSpPr>
          <p:spPr bwMode="auto">
            <a:xfrm>
              <a:off x="2562" y="2686"/>
              <a:ext cx="98" cy="78"/>
            </a:xfrm>
            <a:custGeom>
              <a:avLst/>
              <a:gdLst>
                <a:gd name="T0" fmla="*/ 98 w 98"/>
                <a:gd name="T1" fmla="*/ 54 h 78"/>
                <a:gd name="T2" fmla="*/ 0 w 98"/>
                <a:gd name="T3" fmla="*/ 78 h 78"/>
                <a:gd name="T4" fmla="*/ 64 w 98"/>
                <a:gd name="T5" fmla="*/ 0 h 78"/>
                <a:gd name="T6" fmla="*/ 98 w 98"/>
                <a:gd name="T7" fmla="*/ 54 h 7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8"/>
                <a:gd name="T13" fmla="*/ 0 h 78"/>
                <a:gd name="T14" fmla="*/ 98 w 98"/>
                <a:gd name="T15" fmla="*/ 78 h 7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8" h="78">
                  <a:moveTo>
                    <a:pt x="98" y="54"/>
                  </a:moveTo>
                  <a:lnTo>
                    <a:pt x="0" y="78"/>
                  </a:lnTo>
                  <a:lnTo>
                    <a:pt x="64" y="0"/>
                  </a:lnTo>
                  <a:lnTo>
                    <a:pt x="98" y="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16" name="Line 28"/>
            <p:cNvSpPr>
              <a:spLocks noChangeShapeType="1"/>
            </p:cNvSpPr>
            <p:nvPr/>
          </p:nvSpPr>
          <p:spPr bwMode="auto">
            <a:xfrm>
              <a:off x="2837" y="1641"/>
              <a:ext cx="69" cy="138"/>
            </a:xfrm>
            <a:prstGeom prst="line">
              <a:avLst/>
            </a:prstGeom>
            <a:noFill/>
            <a:ln w="158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17" name="Freeform 29"/>
            <p:cNvSpPr>
              <a:spLocks/>
            </p:cNvSpPr>
            <p:nvPr/>
          </p:nvSpPr>
          <p:spPr bwMode="auto">
            <a:xfrm>
              <a:off x="2874" y="1758"/>
              <a:ext cx="71" cy="100"/>
            </a:xfrm>
            <a:custGeom>
              <a:avLst/>
              <a:gdLst>
                <a:gd name="T0" fmla="*/ 57 w 71"/>
                <a:gd name="T1" fmla="*/ 0 h 100"/>
                <a:gd name="T2" fmla="*/ 71 w 71"/>
                <a:gd name="T3" fmla="*/ 100 h 100"/>
                <a:gd name="T4" fmla="*/ 0 w 71"/>
                <a:gd name="T5" fmla="*/ 29 h 100"/>
                <a:gd name="T6" fmla="*/ 57 w 71"/>
                <a:gd name="T7" fmla="*/ 0 h 1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1"/>
                <a:gd name="T13" fmla="*/ 0 h 100"/>
                <a:gd name="T14" fmla="*/ 71 w 71"/>
                <a:gd name="T15" fmla="*/ 100 h 1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1" h="100">
                  <a:moveTo>
                    <a:pt x="57" y="0"/>
                  </a:moveTo>
                  <a:lnTo>
                    <a:pt x="71" y="100"/>
                  </a:lnTo>
                  <a:lnTo>
                    <a:pt x="0" y="29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18" name="Rectangle 30"/>
            <p:cNvSpPr>
              <a:spLocks noChangeArrowheads="1"/>
            </p:cNvSpPr>
            <p:nvPr/>
          </p:nvSpPr>
          <p:spPr bwMode="auto">
            <a:xfrm>
              <a:off x="2432" y="1692"/>
              <a:ext cx="471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Initial call</a:t>
              </a:r>
              <a:endParaRPr lang="en-US"/>
            </a:p>
          </p:txBody>
        </p:sp>
        <p:sp>
          <p:nvSpPr>
            <p:cNvPr id="37919" name="Freeform 31"/>
            <p:cNvSpPr>
              <a:spLocks/>
            </p:cNvSpPr>
            <p:nvPr/>
          </p:nvSpPr>
          <p:spPr bwMode="auto">
            <a:xfrm>
              <a:off x="3720" y="2315"/>
              <a:ext cx="1301" cy="217"/>
            </a:xfrm>
            <a:custGeom>
              <a:avLst/>
              <a:gdLst>
                <a:gd name="T0" fmla="*/ 494 w 3226"/>
                <a:gd name="T1" fmla="*/ 88 h 537"/>
                <a:gd name="T2" fmla="*/ 525 w 3226"/>
                <a:gd name="T3" fmla="*/ 56 h 537"/>
                <a:gd name="T4" fmla="*/ 525 w 3226"/>
                <a:gd name="T5" fmla="*/ 56 h 537"/>
                <a:gd name="T6" fmla="*/ 525 w 3226"/>
                <a:gd name="T7" fmla="*/ 32 h 537"/>
                <a:gd name="T8" fmla="*/ 494 w 3226"/>
                <a:gd name="T9" fmla="*/ 0 h 537"/>
                <a:gd name="T10" fmla="*/ 494 w 3226"/>
                <a:gd name="T11" fmla="*/ 0 h 537"/>
                <a:gd name="T12" fmla="*/ 31 w 3226"/>
                <a:gd name="T13" fmla="*/ 0 h 537"/>
                <a:gd name="T14" fmla="*/ 0 w 3226"/>
                <a:gd name="T15" fmla="*/ 32 h 537"/>
                <a:gd name="T16" fmla="*/ 0 w 3226"/>
                <a:gd name="T17" fmla="*/ 56 h 537"/>
                <a:gd name="T18" fmla="*/ 31 w 3226"/>
                <a:gd name="T19" fmla="*/ 88 h 537"/>
                <a:gd name="T20" fmla="*/ 494 w 3226"/>
                <a:gd name="T21" fmla="*/ 88 h 53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226"/>
                <a:gd name="T34" fmla="*/ 0 h 537"/>
                <a:gd name="T35" fmla="*/ 3226 w 3226"/>
                <a:gd name="T36" fmla="*/ 537 h 53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226" h="537">
                  <a:moveTo>
                    <a:pt x="3034" y="537"/>
                  </a:moveTo>
                  <a:cubicBezTo>
                    <a:pt x="3140" y="537"/>
                    <a:pt x="3226" y="451"/>
                    <a:pt x="3226" y="345"/>
                  </a:cubicBezTo>
                  <a:lnTo>
                    <a:pt x="3226" y="192"/>
                  </a:lnTo>
                  <a:cubicBezTo>
                    <a:pt x="3226" y="86"/>
                    <a:pt x="3140" y="0"/>
                    <a:pt x="3034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345"/>
                  </a:lnTo>
                  <a:cubicBezTo>
                    <a:pt x="0" y="451"/>
                    <a:pt x="86" y="537"/>
                    <a:pt x="192" y="537"/>
                  </a:cubicBezTo>
                  <a:lnTo>
                    <a:pt x="3034" y="537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20" name="Freeform 32"/>
            <p:cNvSpPr>
              <a:spLocks/>
            </p:cNvSpPr>
            <p:nvPr/>
          </p:nvSpPr>
          <p:spPr bwMode="auto">
            <a:xfrm>
              <a:off x="3720" y="2315"/>
              <a:ext cx="1301" cy="217"/>
            </a:xfrm>
            <a:custGeom>
              <a:avLst/>
              <a:gdLst>
                <a:gd name="T0" fmla="*/ 494 w 3226"/>
                <a:gd name="T1" fmla="*/ 88 h 537"/>
                <a:gd name="T2" fmla="*/ 525 w 3226"/>
                <a:gd name="T3" fmla="*/ 56 h 537"/>
                <a:gd name="T4" fmla="*/ 525 w 3226"/>
                <a:gd name="T5" fmla="*/ 56 h 537"/>
                <a:gd name="T6" fmla="*/ 525 w 3226"/>
                <a:gd name="T7" fmla="*/ 32 h 537"/>
                <a:gd name="T8" fmla="*/ 494 w 3226"/>
                <a:gd name="T9" fmla="*/ 0 h 537"/>
                <a:gd name="T10" fmla="*/ 494 w 3226"/>
                <a:gd name="T11" fmla="*/ 0 h 537"/>
                <a:gd name="T12" fmla="*/ 31 w 3226"/>
                <a:gd name="T13" fmla="*/ 0 h 537"/>
                <a:gd name="T14" fmla="*/ 0 w 3226"/>
                <a:gd name="T15" fmla="*/ 32 h 537"/>
                <a:gd name="T16" fmla="*/ 0 w 3226"/>
                <a:gd name="T17" fmla="*/ 56 h 537"/>
                <a:gd name="T18" fmla="*/ 31 w 3226"/>
                <a:gd name="T19" fmla="*/ 88 h 537"/>
                <a:gd name="T20" fmla="*/ 494 w 3226"/>
                <a:gd name="T21" fmla="*/ 88 h 53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226"/>
                <a:gd name="T34" fmla="*/ 0 h 537"/>
                <a:gd name="T35" fmla="*/ 3226 w 3226"/>
                <a:gd name="T36" fmla="*/ 537 h 53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226" h="537">
                  <a:moveTo>
                    <a:pt x="3034" y="537"/>
                  </a:moveTo>
                  <a:cubicBezTo>
                    <a:pt x="3140" y="537"/>
                    <a:pt x="3226" y="451"/>
                    <a:pt x="3226" y="345"/>
                  </a:cubicBezTo>
                  <a:lnTo>
                    <a:pt x="3226" y="192"/>
                  </a:lnTo>
                  <a:cubicBezTo>
                    <a:pt x="3226" y="86"/>
                    <a:pt x="3140" y="0"/>
                    <a:pt x="3034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345"/>
                  </a:lnTo>
                  <a:cubicBezTo>
                    <a:pt x="0" y="451"/>
                    <a:pt x="86" y="537"/>
                    <a:pt x="192" y="537"/>
                  </a:cubicBezTo>
                  <a:lnTo>
                    <a:pt x="3034" y="537"/>
                  </a:lnTo>
                  <a:close/>
                </a:path>
              </a:pathLst>
            </a:custGeom>
            <a:noFill/>
            <a:ln w="158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21" name="Rectangle 33"/>
            <p:cNvSpPr>
              <a:spLocks noChangeArrowheads="1"/>
            </p:cNvSpPr>
            <p:nvPr/>
          </p:nvSpPr>
          <p:spPr bwMode="auto">
            <a:xfrm>
              <a:off x="3865" y="2363"/>
              <a:ext cx="61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PuzzleSolve</a:t>
              </a:r>
              <a:endParaRPr lang="en-US"/>
            </a:p>
          </p:txBody>
        </p:sp>
        <p:sp>
          <p:nvSpPr>
            <p:cNvPr id="37922" name="Rectangle 34"/>
            <p:cNvSpPr>
              <a:spLocks noChangeArrowheads="1"/>
            </p:cNvSpPr>
            <p:nvPr/>
          </p:nvSpPr>
          <p:spPr bwMode="auto">
            <a:xfrm>
              <a:off x="4433" y="2363"/>
              <a:ext cx="77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(</a:t>
              </a:r>
              <a:endParaRPr lang="en-US"/>
            </a:p>
          </p:txBody>
        </p:sp>
        <p:sp>
          <p:nvSpPr>
            <p:cNvPr id="37923" name="Rectangle 35"/>
            <p:cNvSpPr>
              <a:spLocks noChangeArrowheads="1"/>
            </p:cNvSpPr>
            <p:nvPr/>
          </p:nvSpPr>
          <p:spPr bwMode="auto">
            <a:xfrm>
              <a:off x="4465" y="2363"/>
              <a:ext cx="10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2</a:t>
              </a:r>
              <a:endParaRPr lang="en-US"/>
            </a:p>
          </p:txBody>
        </p:sp>
        <p:sp>
          <p:nvSpPr>
            <p:cNvPr id="37924" name="Rectangle 36"/>
            <p:cNvSpPr>
              <a:spLocks noChangeArrowheads="1"/>
            </p:cNvSpPr>
            <p:nvPr/>
          </p:nvSpPr>
          <p:spPr bwMode="auto">
            <a:xfrm>
              <a:off x="4523" y="2363"/>
              <a:ext cx="71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,</a:t>
              </a:r>
              <a:endParaRPr lang="en-US"/>
            </a:p>
          </p:txBody>
        </p:sp>
        <p:sp>
          <p:nvSpPr>
            <p:cNvPr id="37925" name="Rectangle 37"/>
            <p:cNvSpPr>
              <a:spLocks noChangeArrowheads="1"/>
            </p:cNvSpPr>
            <p:nvPr/>
          </p:nvSpPr>
          <p:spPr bwMode="auto">
            <a:xfrm>
              <a:off x="4549" y="2363"/>
              <a:ext cx="97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c</a:t>
              </a:r>
              <a:endParaRPr lang="en-US"/>
            </a:p>
          </p:txBody>
        </p:sp>
        <p:sp>
          <p:nvSpPr>
            <p:cNvPr id="37926" name="Rectangle 38"/>
            <p:cNvSpPr>
              <a:spLocks noChangeArrowheads="1"/>
            </p:cNvSpPr>
            <p:nvPr/>
          </p:nvSpPr>
          <p:spPr bwMode="auto">
            <a:xfrm>
              <a:off x="4600" y="2363"/>
              <a:ext cx="110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,{</a:t>
              </a:r>
              <a:endParaRPr lang="en-US"/>
            </a:p>
          </p:txBody>
        </p:sp>
        <p:sp>
          <p:nvSpPr>
            <p:cNvPr id="37927" name="Rectangle 39"/>
            <p:cNvSpPr>
              <a:spLocks noChangeArrowheads="1"/>
            </p:cNvSpPr>
            <p:nvPr/>
          </p:nvSpPr>
          <p:spPr bwMode="auto">
            <a:xfrm>
              <a:off x="4665" y="2363"/>
              <a:ext cx="10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a</a:t>
              </a:r>
              <a:endParaRPr lang="en-US"/>
            </a:p>
          </p:txBody>
        </p:sp>
        <p:sp>
          <p:nvSpPr>
            <p:cNvPr id="37928" name="Rectangle 40"/>
            <p:cNvSpPr>
              <a:spLocks noChangeArrowheads="1"/>
            </p:cNvSpPr>
            <p:nvPr/>
          </p:nvSpPr>
          <p:spPr bwMode="auto">
            <a:xfrm>
              <a:off x="4723" y="2363"/>
              <a:ext cx="71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,</a:t>
              </a:r>
              <a:endParaRPr lang="en-US"/>
            </a:p>
          </p:txBody>
        </p:sp>
        <p:sp>
          <p:nvSpPr>
            <p:cNvPr id="37929" name="Rectangle 41"/>
            <p:cNvSpPr>
              <a:spLocks noChangeArrowheads="1"/>
            </p:cNvSpPr>
            <p:nvPr/>
          </p:nvSpPr>
          <p:spPr bwMode="auto">
            <a:xfrm>
              <a:off x="4749" y="2363"/>
              <a:ext cx="10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b</a:t>
              </a:r>
              <a:endParaRPr lang="en-US"/>
            </a:p>
          </p:txBody>
        </p:sp>
        <p:sp>
          <p:nvSpPr>
            <p:cNvPr id="37930" name="Rectangle 42"/>
            <p:cNvSpPr>
              <a:spLocks noChangeArrowheads="1"/>
            </p:cNvSpPr>
            <p:nvPr/>
          </p:nvSpPr>
          <p:spPr bwMode="auto">
            <a:xfrm>
              <a:off x="4807" y="2363"/>
              <a:ext cx="77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}</a:t>
              </a:r>
              <a:endParaRPr lang="en-US"/>
            </a:p>
          </p:txBody>
        </p:sp>
        <p:sp>
          <p:nvSpPr>
            <p:cNvPr id="37931" name="Rectangle 43"/>
            <p:cNvSpPr>
              <a:spLocks noChangeArrowheads="1"/>
            </p:cNvSpPr>
            <p:nvPr/>
          </p:nvSpPr>
          <p:spPr bwMode="auto">
            <a:xfrm>
              <a:off x="4846" y="2363"/>
              <a:ext cx="77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)</a:t>
              </a:r>
              <a:endParaRPr lang="en-US"/>
            </a:p>
          </p:txBody>
        </p:sp>
        <p:sp>
          <p:nvSpPr>
            <p:cNvPr id="37932" name="Freeform 44"/>
            <p:cNvSpPr>
              <a:spLocks/>
            </p:cNvSpPr>
            <p:nvPr/>
          </p:nvSpPr>
          <p:spPr bwMode="auto">
            <a:xfrm>
              <a:off x="2295" y="2307"/>
              <a:ext cx="1301" cy="217"/>
            </a:xfrm>
            <a:custGeom>
              <a:avLst/>
              <a:gdLst>
                <a:gd name="T0" fmla="*/ 494 w 3225"/>
                <a:gd name="T1" fmla="*/ 88 h 537"/>
                <a:gd name="T2" fmla="*/ 525 w 3225"/>
                <a:gd name="T3" fmla="*/ 56 h 537"/>
                <a:gd name="T4" fmla="*/ 525 w 3225"/>
                <a:gd name="T5" fmla="*/ 56 h 537"/>
                <a:gd name="T6" fmla="*/ 525 w 3225"/>
                <a:gd name="T7" fmla="*/ 32 h 537"/>
                <a:gd name="T8" fmla="*/ 494 w 3225"/>
                <a:gd name="T9" fmla="*/ 0 h 537"/>
                <a:gd name="T10" fmla="*/ 494 w 3225"/>
                <a:gd name="T11" fmla="*/ 0 h 537"/>
                <a:gd name="T12" fmla="*/ 31 w 3225"/>
                <a:gd name="T13" fmla="*/ 0 h 537"/>
                <a:gd name="T14" fmla="*/ 0 w 3225"/>
                <a:gd name="T15" fmla="*/ 32 h 537"/>
                <a:gd name="T16" fmla="*/ 0 w 3225"/>
                <a:gd name="T17" fmla="*/ 56 h 537"/>
                <a:gd name="T18" fmla="*/ 31 w 3225"/>
                <a:gd name="T19" fmla="*/ 88 h 537"/>
                <a:gd name="T20" fmla="*/ 494 w 3225"/>
                <a:gd name="T21" fmla="*/ 88 h 53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225"/>
                <a:gd name="T34" fmla="*/ 0 h 537"/>
                <a:gd name="T35" fmla="*/ 3225 w 3225"/>
                <a:gd name="T36" fmla="*/ 537 h 53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225" h="537">
                  <a:moveTo>
                    <a:pt x="3033" y="537"/>
                  </a:moveTo>
                  <a:cubicBezTo>
                    <a:pt x="3139" y="537"/>
                    <a:pt x="3225" y="451"/>
                    <a:pt x="3225" y="345"/>
                  </a:cubicBezTo>
                  <a:lnTo>
                    <a:pt x="3225" y="192"/>
                  </a:lnTo>
                  <a:cubicBezTo>
                    <a:pt x="3225" y="86"/>
                    <a:pt x="3139" y="0"/>
                    <a:pt x="3033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345"/>
                  </a:lnTo>
                  <a:cubicBezTo>
                    <a:pt x="0" y="451"/>
                    <a:pt x="86" y="537"/>
                    <a:pt x="192" y="537"/>
                  </a:cubicBezTo>
                  <a:lnTo>
                    <a:pt x="3033" y="537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33" name="Freeform 45"/>
            <p:cNvSpPr>
              <a:spLocks/>
            </p:cNvSpPr>
            <p:nvPr/>
          </p:nvSpPr>
          <p:spPr bwMode="auto">
            <a:xfrm>
              <a:off x="2295" y="2307"/>
              <a:ext cx="1301" cy="217"/>
            </a:xfrm>
            <a:custGeom>
              <a:avLst/>
              <a:gdLst>
                <a:gd name="T0" fmla="*/ 494 w 3225"/>
                <a:gd name="T1" fmla="*/ 88 h 537"/>
                <a:gd name="T2" fmla="*/ 525 w 3225"/>
                <a:gd name="T3" fmla="*/ 56 h 537"/>
                <a:gd name="T4" fmla="*/ 525 w 3225"/>
                <a:gd name="T5" fmla="*/ 56 h 537"/>
                <a:gd name="T6" fmla="*/ 525 w 3225"/>
                <a:gd name="T7" fmla="*/ 32 h 537"/>
                <a:gd name="T8" fmla="*/ 494 w 3225"/>
                <a:gd name="T9" fmla="*/ 0 h 537"/>
                <a:gd name="T10" fmla="*/ 494 w 3225"/>
                <a:gd name="T11" fmla="*/ 0 h 537"/>
                <a:gd name="T12" fmla="*/ 31 w 3225"/>
                <a:gd name="T13" fmla="*/ 0 h 537"/>
                <a:gd name="T14" fmla="*/ 0 w 3225"/>
                <a:gd name="T15" fmla="*/ 32 h 537"/>
                <a:gd name="T16" fmla="*/ 0 w 3225"/>
                <a:gd name="T17" fmla="*/ 56 h 537"/>
                <a:gd name="T18" fmla="*/ 31 w 3225"/>
                <a:gd name="T19" fmla="*/ 88 h 537"/>
                <a:gd name="T20" fmla="*/ 494 w 3225"/>
                <a:gd name="T21" fmla="*/ 88 h 53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225"/>
                <a:gd name="T34" fmla="*/ 0 h 537"/>
                <a:gd name="T35" fmla="*/ 3225 w 3225"/>
                <a:gd name="T36" fmla="*/ 537 h 53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225" h="537">
                  <a:moveTo>
                    <a:pt x="3033" y="537"/>
                  </a:moveTo>
                  <a:cubicBezTo>
                    <a:pt x="3139" y="537"/>
                    <a:pt x="3225" y="451"/>
                    <a:pt x="3225" y="345"/>
                  </a:cubicBezTo>
                  <a:lnTo>
                    <a:pt x="3225" y="192"/>
                  </a:lnTo>
                  <a:cubicBezTo>
                    <a:pt x="3225" y="86"/>
                    <a:pt x="3139" y="0"/>
                    <a:pt x="3033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345"/>
                  </a:lnTo>
                  <a:cubicBezTo>
                    <a:pt x="0" y="451"/>
                    <a:pt x="86" y="537"/>
                    <a:pt x="192" y="537"/>
                  </a:cubicBezTo>
                  <a:lnTo>
                    <a:pt x="3033" y="537"/>
                  </a:lnTo>
                  <a:close/>
                </a:path>
              </a:pathLst>
            </a:custGeom>
            <a:noFill/>
            <a:ln w="158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34" name="Rectangle 46"/>
            <p:cNvSpPr>
              <a:spLocks noChangeArrowheads="1"/>
            </p:cNvSpPr>
            <p:nvPr/>
          </p:nvSpPr>
          <p:spPr bwMode="auto">
            <a:xfrm>
              <a:off x="2438" y="2356"/>
              <a:ext cx="61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PuzzleSolve</a:t>
              </a:r>
              <a:endParaRPr lang="en-US"/>
            </a:p>
          </p:txBody>
        </p:sp>
        <p:sp>
          <p:nvSpPr>
            <p:cNvPr id="37935" name="Rectangle 47"/>
            <p:cNvSpPr>
              <a:spLocks noChangeArrowheads="1"/>
            </p:cNvSpPr>
            <p:nvPr/>
          </p:nvSpPr>
          <p:spPr bwMode="auto">
            <a:xfrm>
              <a:off x="3006" y="2356"/>
              <a:ext cx="77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(</a:t>
              </a:r>
              <a:endParaRPr lang="en-US"/>
            </a:p>
          </p:txBody>
        </p:sp>
        <p:sp>
          <p:nvSpPr>
            <p:cNvPr id="37936" name="Rectangle 48"/>
            <p:cNvSpPr>
              <a:spLocks noChangeArrowheads="1"/>
            </p:cNvSpPr>
            <p:nvPr/>
          </p:nvSpPr>
          <p:spPr bwMode="auto">
            <a:xfrm>
              <a:off x="3039" y="2356"/>
              <a:ext cx="10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2</a:t>
              </a:r>
              <a:endParaRPr lang="en-US"/>
            </a:p>
          </p:txBody>
        </p:sp>
        <p:sp>
          <p:nvSpPr>
            <p:cNvPr id="37937" name="Rectangle 49"/>
            <p:cNvSpPr>
              <a:spLocks noChangeArrowheads="1"/>
            </p:cNvSpPr>
            <p:nvPr/>
          </p:nvSpPr>
          <p:spPr bwMode="auto">
            <a:xfrm>
              <a:off x="3097" y="2356"/>
              <a:ext cx="71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,</a:t>
              </a:r>
              <a:endParaRPr lang="en-US"/>
            </a:p>
          </p:txBody>
        </p:sp>
        <p:sp>
          <p:nvSpPr>
            <p:cNvPr id="37938" name="Rectangle 50"/>
            <p:cNvSpPr>
              <a:spLocks noChangeArrowheads="1"/>
            </p:cNvSpPr>
            <p:nvPr/>
          </p:nvSpPr>
          <p:spPr bwMode="auto">
            <a:xfrm>
              <a:off x="3129" y="2356"/>
              <a:ext cx="10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b</a:t>
              </a:r>
              <a:endParaRPr lang="en-US"/>
            </a:p>
          </p:txBody>
        </p:sp>
        <p:sp>
          <p:nvSpPr>
            <p:cNvPr id="37939" name="Rectangle 51"/>
            <p:cNvSpPr>
              <a:spLocks noChangeArrowheads="1"/>
            </p:cNvSpPr>
            <p:nvPr/>
          </p:nvSpPr>
          <p:spPr bwMode="auto">
            <a:xfrm>
              <a:off x="3181" y="2356"/>
              <a:ext cx="110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,{</a:t>
              </a:r>
              <a:endParaRPr lang="en-US"/>
            </a:p>
          </p:txBody>
        </p:sp>
        <p:sp>
          <p:nvSpPr>
            <p:cNvPr id="37940" name="Rectangle 52"/>
            <p:cNvSpPr>
              <a:spLocks noChangeArrowheads="1"/>
            </p:cNvSpPr>
            <p:nvPr/>
          </p:nvSpPr>
          <p:spPr bwMode="auto">
            <a:xfrm>
              <a:off x="3245" y="2356"/>
              <a:ext cx="10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a</a:t>
              </a:r>
              <a:endParaRPr lang="en-US"/>
            </a:p>
          </p:txBody>
        </p:sp>
        <p:sp>
          <p:nvSpPr>
            <p:cNvPr id="37941" name="Rectangle 53"/>
            <p:cNvSpPr>
              <a:spLocks noChangeArrowheads="1"/>
            </p:cNvSpPr>
            <p:nvPr/>
          </p:nvSpPr>
          <p:spPr bwMode="auto">
            <a:xfrm>
              <a:off x="3303" y="2356"/>
              <a:ext cx="71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,</a:t>
              </a:r>
              <a:endParaRPr lang="en-US"/>
            </a:p>
          </p:txBody>
        </p:sp>
        <p:sp>
          <p:nvSpPr>
            <p:cNvPr id="37942" name="Rectangle 54"/>
            <p:cNvSpPr>
              <a:spLocks noChangeArrowheads="1"/>
            </p:cNvSpPr>
            <p:nvPr/>
          </p:nvSpPr>
          <p:spPr bwMode="auto">
            <a:xfrm>
              <a:off x="3336" y="2356"/>
              <a:ext cx="97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c</a:t>
              </a:r>
              <a:endParaRPr lang="en-US"/>
            </a:p>
          </p:txBody>
        </p:sp>
        <p:sp>
          <p:nvSpPr>
            <p:cNvPr id="37943" name="Rectangle 55"/>
            <p:cNvSpPr>
              <a:spLocks noChangeArrowheads="1"/>
            </p:cNvSpPr>
            <p:nvPr/>
          </p:nvSpPr>
          <p:spPr bwMode="auto">
            <a:xfrm>
              <a:off x="3387" y="2356"/>
              <a:ext cx="77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}</a:t>
              </a:r>
              <a:endParaRPr lang="en-US"/>
            </a:p>
          </p:txBody>
        </p:sp>
        <p:sp>
          <p:nvSpPr>
            <p:cNvPr id="37944" name="Rectangle 56"/>
            <p:cNvSpPr>
              <a:spLocks noChangeArrowheads="1"/>
            </p:cNvSpPr>
            <p:nvPr/>
          </p:nvSpPr>
          <p:spPr bwMode="auto">
            <a:xfrm>
              <a:off x="3419" y="2356"/>
              <a:ext cx="77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)</a:t>
              </a:r>
              <a:endParaRPr lang="en-US"/>
            </a:p>
          </p:txBody>
        </p:sp>
        <p:sp>
          <p:nvSpPr>
            <p:cNvPr id="37945" name="Freeform 57"/>
            <p:cNvSpPr>
              <a:spLocks/>
            </p:cNvSpPr>
            <p:nvPr/>
          </p:nvSpPr>
          <p:spPr bwMode="auto">
            <a:xfrm>
              <a:off x="862" y="2334"/>
              <a:ext cx="1301" cy="217"/>
            </a:xfrm>
            <a:custGeom>
              <a:avLst/>
              <a:gdLst>
                <a:gd name="T0" fmla="*/ 494 w 3225"/>
                <a:gd name="T1" fmla="*/ 88 h 537"/>
                <a:gd name="T2" fmla="*/ 525 w 3225"/>
                <a:gd name="T3" fmla="*/ 56 h 537"/>
                <a:gd name="T4" fmla="*/ 525 w 3225"/>
                <a:gd name="T5" fmla="*/ 56 h 537"/>
                <a:gd name="T6" fmla="*/ 525 w 3225"/>
                <a:gd name="T7" fmla="*/ 32 h 537"/>
                <a:gd name="T8" fmla="*/ 494 w 3225"/>
                <a:gd name="T9" fmla="*/ 0 h 537"/>
                <a:gd name="T10" fmla="*/ 494 w 3225"/>
                <a:gd name="T11" fmla="*/ 0 h 537"/>
                <a:gd name="T12" fmla="*/ 31 w 3225"/>
                <a:gd name="T13" fmla="*/ 0 h 537"/>
                <a:gd name="T14" fmla="*/ 0 w 3225"/>
                <a:gd name="T15" fmla="*/ 32 h 537"/>
                <a:gd name="T16" fmla="*/ 0 w 3225"/>
                <a:gd name="T17" fmla="*/ 56 h 537"/>
                <a:gd name="T18" fmla="*/ 31 w 3225"/>
                <a:gd name="T19" fmla="*/ 88 h 537"/>
                <a:gd name="T20" fmla="*/ 31 w 3225"/>
                <a:gd name="T21" fmla="*/ 88 h 537"/>
                <a:gd name="T22" fmla="*/ 494 w 3225"/>
                <a:gd name="T23" fmla="*/ 88 h 53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225"/>
                <a:gd name="T37" fmla="*/ 0 h 537"/>
                <a:gd name="T38" fmla="*/ 3225 w 3225"/>
                <a:gd name="T39" fmla="*/ 537 h 53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225" h="537">
                  <a:moveTo>
                    <a:pt x="3033" y="537"/>
                  </a:moveTo>
                  <a:cubicBezTo>
                    <a:pt x="3139" y="537"/>
                    <a:pt x="3225" y="451"/>
                    <a:pt x="3225" y="345"/>
                  </a:cubicBezTo>
                  <a:lnTo>
                    <a:pt x="3225" y="192"/>
                  </a:lnTo>
                  <a:cubicBezTo>
                    <a:pt x="3225" y="86"/>
                    <a:pt x="3139" y="0"/>
                    <a:pt x="3033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345"/>
                  </a:lnTo>
                  <a:cubicBezTo>
                    <a:pt x="0" y="451"/>
                    <a:pt x="86" y="537"/>
                    <a:pt x="192" y="537"/>
                  </a:cubicBezTo>
                  <a:lnTo>
                    <a:pt x="3033" y="537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46" name="Freeform 58"/>
            <p:cNvSpPr>
              <a:spLocks/>
            </p:cNvSpPr>
            <p:nvPr/>
          </p:nvSpPr>
          <p:spPr bwMode="auto">
            <a:xfrm>
              <a:off x="862" y="2334"/>
              <a:ext cx="1301" cy="217"/>
            </a:xfrm>
            <a:custGeom>
              <a:avLst/>
              <a:gdLst>
                <a:gd name="T0" fmla="*/ 494 w 3225"/>
                <a:gd name="T1" fmla="*/ 88 h 537"/>
                <a:gd name="T2" fmla="*/ 525 w 3225"/>
                <a:gd name="T3" fmla="*/ 56 h 537"/>
                <a:gd name="T4" fmla="*/ 525 w 3225"/>
                <a:gd name="T5" fmla="*/ 56 h 537"/>
                <a:gd name="T6" fmla="*/ 525 w 3225"/>
                <a:gd name="T7" fmla="*/ 32 h 537"/>
                <a:gd name="T8" fmla="*/ 494 w 3225"/>
                <a:gd name="T9" fmla="*/ 0 h 537"/>
                <a:gd name="T10" fmla="*/ 494 w 3225"/>
                <a:gd name="T11" fmla="*/ 0 h 537"/>
                <a:gd name="T12" fmla="*/ 31 w 3225"/>
                <a:gd name="T13" fmla="*/ 0 h 537"/>
                <a:gd name="T14" fmla="*/ 0 w 3225"/>
                <a:gd name="T15" fmla="*/ 32 h 537"/>
                <a:gd name="T16" fmla="*/ 0 w 3225"/>
                <a:gd name="T17" fmla="*/ 56 h 537"/>
                <a:gd name="T18" fmla="*/ 31 w 3225"/>
                <a:gd name="T19" fmla="*/ 88 h 537"/>
                <a:gd name="T20" fmla="*/ 31 w 3225"/>
                <a:gd name="T21" fmla="*/ 88 h 537"/>
                <a:gd name="T22" fmla="*/ 494 w 3225"/>
                <a:gd name="T23" fmla="*/ 88 h 53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225"/>
                <a:gd name="T37" fmla="*/ 0 h 537"/>
                <a:gd name="T38" fmla="*/ 3225 w 3225"/>
                <a:gd name="T39" fmla="*/ 537 h 53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225" h="537">
                  <a:moveTo>
                    <a:pt x="3033" y="537"/>
                  </a:moveTo>
                  <a:cubicBezTo>
                    <a:pt x="3139" y="537"/>
                    <a:pt x="3225" y="451"/>
                    <a:pt x="3225" y="345"/>
                  </a:cubicBezTo>
                  <a:lnTo>
                    <a:pt x="3225" y="192"/>
                  </a:lnTo>
                  <a:cubicBezTo>
                    <a:pt x="3225" y="86"/>
                    <a:pt x="3139" y="0"/>
                    <a:pt x="3033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345"/>
                  </a:lnTo>
                  <a:cubicBezTo>
                    <a:pt x="0" y="451"/>
                    <a:pt x="86" y="537"/>
                    <a:pt x="192" y="537"/>
                  </a:cubicBezTo>
                  <a:lnTo>
                    <a:pt x="3033" y="537"/>
                  </a:lnTo>
                  <a:close/>
                </a:path>
              </a:pathLst>
            </a:custGeom>
            <a:noFill/>
            <a:ln w="158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47" name="Rectangle 59"/>
            <p:cNvSpPr>
              <a:spLocks noChangeArrowheads="1"/>
            </p:cNvSpPr>
            <p:nvPr/>
          </p:nvSpPr>
          <p:spPr bwMode="auto">
            <a:xfrm>
              <a:off x="1006" y="2382"/>
              <a:ext cx="61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PuzzleSolve</a:t>
              </a:r>
              <a:endParaRPr lang="en-US"/>
            </a:p>
          </p:txBody>
        </p:sp>
        <p:sp>
          <p:nvSpPr>
            <p:cNvPr id="37948" name="Rectangle 60"/>
            <p:cNvSpPr>
              <a:spLocks noChangeArrowheads="1"/>
            </p:cNvSpPr>
            <p:nvPr/>
          </p:nvSpPr>
          <p:spPr bwMode="auto">
            <a:xfrm>
              <a:off x="1574" y="2382"/>
              <a:ext cx="77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(</a:t>
              </a:r>
              <a:endParaRPr lang="en-US"/>
            </a:p>
          </p:txBody>
        </p:sp>
        <p:sp>
          <p:nvSpPr>
            <p:cNvPr id="37949" name="Rectangle 61"/>
            <p:cNvSpPr>
              <a:spLocks noChangeArrowheads="1"/>
            </p:cNvSpPr>
            <p:nvPr/>
          </p:nvSpPr>
          <p:spPr bwMode="auto">
            <a:xfrm>
              <a:off x="1606" y="2382"/>
              <a:ext cx="10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2</a:t>
              </a:r>
              <a:endParaRPr lang="en-US"/>
            </a:p>
          </p:txBody>
        </p:sp>
        <p:sp>
          <p:nvSpPr>
            <p:cNvPr id="37950" name="Rectangle 62"/>
            <p:cNvSpPr>
              <a:spLocks noChangeArrowheads="1"/>
            </p:cNvSpPr>
            <p:nvPr/>
          </p:nvSpPr>
          <p:spPr bwMode="auto">
            <a:xfrm>
              <a:off x="1664" y="2382"/>
              <a:ext cx="71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,</a:t>
              </a:r>
              <a:endParaRPr lang="en-US"/>
            </a:p>
          </p:txBody>
        </p:sp>
        <p:sp>
          <p:nvSpPr>
            <p:cNvPr id="37951" name="Rectangle 63"/>
            <p:cNvSpPr>
              <a:spLocks noChangeArrowheads="1"/>
            </p:cNvSpPr>
            <p:nvPr/>
          </p:nvSpPr>
          <p:spPr bwMode="auto">
            <a:xfrm>
              <a:off x="1696" y="2382"/>
              <a:ext cx="10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a</a:t>
              </a:r>
              <a:endParaRPr lang="en-US"/>
            </a:p>
          </p:txBody>
        </p:sp>
        <p:sp>
          <p:nvSpPr>
            <p:cNvPr id="37952" name="Rectangle 64"/>
            <p:cNvSpPr>
              <a:spLocks noChangeArrowheads="1"/>
            </p:cNvSpPr>
            <p:nvPr/>
          </p:nvSpPr>
          <p:spPr bwMode="auto">
            <a:xfrm>
              <a:off x="1748" y="2382"/>
              <a:ext cx="110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,{</a:t>
              </a:r>
              <a:endParaRPr lang="en-US"/>
            </a:p>
          </p:txBody>
        </p:sp>
        <p:sp>
          <p:nvSpPr>
            <p:cNvPr id="37953" name="Rectangle 65"/>
            <p:cNvSpPr>
              <a:spLocks noChangeArrowheads="1"/>
            </p:cNvSpPr>
            <p:nvPr/>
          </p:nvSpPr>
          <p:spPr bwMode="auto">
            <a:xfrm>
              <a:off x="1812" y="2382"/>
              <a:ext cx="10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b</a:t>
              </a:r>
              <a:endParaRPr lang="en-US"/>
            </a:p>
          </p:txBody>
        </p:sp>
        <p:sp>
          <p:nvSpPr>
            <p:cNvPr id="37954" name="Rectangle 66"/>
            <p:cNvSpPr>
              <a:spLocks noChangeArrowheads="1"/>
            </p:cNvSpPr>
            <p:nvPr/>
          </p:nvSpPr>
          <p:spPr bwMode="auto">
            <a:xfrm>
              <a:off x="1870" y="2382"/>
              <a:ext cx="71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,</a:t>
              </a:r>
              <a:endParaRPr lang="en-US"/>
            </a:p>
          </p:txBody>
        </p:sp>
        <p:sp>
          <p:nvSpPr>
            <p:cNvPr id="37955" name="Rectangle 67"/>
            <p:cNvSpPr>
              <a:spLocks noChangeArrowheads="1"/>
            </p:cNvSpPr>
            <p:nvPr/>
          </p:nvSpPr>
          <p:spPr bwMode="auto">
            <a:xfrm>
              <a:off x="1903" y="2382"/>
              <a:ext cx="97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c</a:t>
              </a:r>
              <a:endParaRPr lang="en-US"/>
            </a:p>
          </p:txBody>
        </p:sp>
        <p:sp>
          <p:nvSpPr>
            <p:cNvPr id="37956" name="Rectangle 68"/>
            <p:cNvSpPr>
              <a:spLocks noChangeArrowheads="1"/>
            </p:cNvSpPr>
            <p:nvPr/>
          </p:nvSpPr>
          <p:spPr bwMode="auto">
            <a:xfrm>
              <a:off x="1954" y="2382"/>
              <a:ext cx="77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}</a:t>
              </a:r>
              <a:endParaRPr lang="en-US"/>
            </a:p>
          </p:txBody>
        </p:sp>
        <p:sp>
          <p:nvSpPr>
            <p:cNvPr id="37957" name="Rectangle 69"/>
            <p:cNvSpPr>
              <a:spLocks noChangeArrowheads="1"/>
            </p:cNvSpPr>
            <p:nvPr/>
          </p:nvSpPr>
          <p:spPr bwMode="auto">
            <a:xfrm>
              <a:off x="1987" y="2382"/>
              <a:ext cx="77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)</a:t>
              </a:r>
              <a:endParaRPr lang="en-US"/>
            </a:p>
          </p:txBody>
        </p:sp>
        <p:sp>
          <p:nvSpPr>
            <p:cNvPr id="37958" name="Line 70"/>
            <p:cNvSpPr>
              <a:spLocks noChangeShapeType="1"/>
            </p:cNvSpPr>
            <p:nvPr/>
          </p:nvSpPr>
          <p:spPr bwMode="auto">
            <a:xfrm>
              <a:off x="2945" y="2075"/>
              <a:ext cx="1338" cy="225"/>
            </a:xfrm>
            <a:prstGeom prst="line">
              <a:avLst/>
            </a:prstGeom>
            <a:noFill/>
            <a:ln w="158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59" name="Freeform 71"/>
            <p:cNvSpPr>
              <a:spLocks/>
            </p:cNvSpPr>
            <p:nvPr/>
          </p:nvSpPr>
          <p:spPr bwMode="auto">
            <a:xfrm>
              <a:off x="4270" y="2267"/>
              <a:ext cx="100" cy="64"/>
            </a:xfrm>
            <a:custGeom>
              <a:avLst/>
              <a:gdLst>
                <a:gd name="T0" fmla="*/ 11 w 100"/>
                <a:gd name="T1" fmla="*/ 0 h 64"/>
                <a:gd name="T2" fmla="*/ 100 w 100"/>
                <a:gd name="T3" fmla="*/ 48 h 64"/>
                <a:gd name="T4" fmla="*/ 0 w 100"/>
                <a:gd name="T5" fmla="*/ 64 h 64"/>
                <a:gd name="T6" fmla="*/ 11 w 100"/>
                <a:gd name="T7" fmla="*/ 0 h 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0"/>
                <a:gd name="T13" fmla="*/ 0 h 64"/>
                <a:gd name="T14" fmla="*/ 100 w 100"/>
                <a:gd name="T15" fmla="*/ 64 h 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0" h="64">
                  <a:moveTo>
                    <a:pt x="11" y="0"/>
                  </a:moveTo>
                  <a:lnTo>
                    <a:pt x="100" y="48"/>
                  </a:lnTo>
                  <a:lnTo>
                    <a:pt x="0" y="64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60" name="Line 72"/>
            <p:cNvSpPr>
              <a:spLocks noChangeShapeType="1"/>
            </p:cNvSpPr>
            <p:nvPr/>
          </p:nvSpPr>
          <p:spPr bwMode="auto">
            <a:xfrm>
              <a:off x="2945" y="2075"/>
              <a:ext cx="1" cy="144"/>
            </a:xfrm>
            <a:prstGeom prst="line">
              <a:avLst/>
            </a:prstGeom>
            <a:noFill/>
            <a:ln w="158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61" name="Freeform 73"/>
            <p:cNvSpPr>
              <a:spLocks/>
            </p:cNvSpPr>
            <p:nvPr/>
          </p:nvSpPr>
          <p:spPr bwMode="auto">
            <a:xfrm>
              <a:off x="2913" y="2211"/>
              <a:ext cx="64" cy="96"/>
            </a:xfrm>
            <a:custGeom>
              <a:avLst/>
              <a:gdLst>
                <a:gd name="T0" fmla="*/ 64 w 64"/>
                <a:gd name="T1" fmla="*/ 0 h 96"/>
                <a:gd name="T2" fmla="*/ 32 w 64"/>
                <a:gd name="T3" fmla="*/ 96 h 96"/>
                <a:gd name="T4" fmla="*/ 0 w 64"/>
                <a:gd name="T5" fmla="*/ 0 h 96"/>
                <a:gd name="T6" fmla="*/ 64 w 64"/>
                <a:gd name="T7" fmla="*/ 0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96"/>
                <a:gd name="T14" fmla="*/ 64 w 64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96">
                  <a:moveTo>
                    <a:pt x="64" y="0"/>
                  </a:moveTo>
                  <a:lnTo>
                    <a:pt x="32" y="96"/>
                  </a:lnTo>
                  <a:lnTo>
                    <a:pt x="0" y="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62" name="Freeform 74"/>
            <p:cNvSpPr>
              <a:spLocks/>
            </p:cNvSpPr>
            <p:nvPr/>
          </p:nvSpPr>
          <p:spPr bwMode="auto">
            <a:xfrm>
              <a:off x="548" y="2764"/>
              <a:ext cx="1077" cy="217"/>
            </a:xfrm>
            <a:custGeom>
              <a:avLst/>
              <a:gdLst>
                <a:gd name="T0" fmla="*/ 404 w 2669"/>
                <a:gd name="T1" fmla="*/ 88 h 538"/>
                <a:gd name="T2" fmla="*/ 435 w 2669"/>
                <a:gd name="T3" fmla="*/ 56 h 538"/>
                <a:gd name="T4" fmla="*/ 435 w 2669"/>
                <a:gd name="T5" fmla="*/ 56 h 538"/>
                <a:gd name="T6" fmla="*/ 435 w 2669"/>
                <a:gd name="T7" fmla="*/ 31 h 538"/>
                <a:gd name="T8" fmla="*/ 404 w 2669"/>
                <a:gd name="T9" fmla="*/ 0 h 538"/>
                <a:gd name="T10" fmla="*/ 404 w 2669"/>
                <a:gd name="T11" fmla="*/ 0 h 538"/>
                <a:gd name="T12" fmla="*/ 31 w 2669"/>
                <a:gd name="T13" fmla="*/ 0 h 538"/>
                <a:gd name="T14" fmla="*/ 0 w 2669"/>
                <a:gd name="T15" fmla="*/ 31 h 538"/>
                <a:gd name="T16" fmla="*/ 0 w 2669"/>
                <a:gd name="T17" fmla="*/ 31 h 538"/>
                <a:gd name="T18" fmla="*/ 0 w 2669"/>
                <a:gd name="T19" fmla="*/ 56 h 538"/>
                <a:gd name="T20" fmla="*/ 31 w 2669"/>
                <a:gd name="T21" fmla="*/ 88 h 538"/>
                <a:gd name="T22" fmla="*/ 31 w 2669"/>
                <a:gd name="T23" fmla="*/ 88 h 538"/>
                <a:gd name="T24" fmla="*/ 404 w 2669"/>
                <a:gd name="T25" fmla="*/ 88 h 53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69"/>
                <a:gd name="T40" fmla="*/ 0 h 538"/>
                <a:gd name="T41" fmla="*/ 2669 w 2669"/>
                <a:gd name="T42" fmla="*/ 538 h 53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69" h="538">
                  <a:moveTo>
                    <a:pt x="2477" y="538"/>
                  </a:moveTo>
                  <a:cubicBezTo>
                    <a:pt x="2583" y="538"/>
                    <a:pt x="2669" y="452"/>
                    <a:pt x="2669" y="346"/>
                  </a:cubicBezTo>
                  <a:lnTo>
                    <a:pt x="2669" y="192"/>
                  </a:lnTo>
                  <a:cubicBezTo>
                    <a:pt x="2669" y="86"/>
                    <a:pt x="2583" y="0"/>
                    <a:pt x="2477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346"/>
                  </a:lnTo>
                  <a:cubicBezTo>
                    <a:pt x="0" y="452"/>
                    <a:pt x="86" y="538"/>
                    <a:pt x="192" y="538"/>
                  </a:cubicBezTo>
                  <a:lnTo>
                    <a:pt x="2477" y="53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63" name="Freeform 75"/>
            <p:cNvSpPr>
              <a:spLocks/>
            </p:cNvSpPr>
            <p:nvPr/>
          </p:nvSpPr>
          <p:spPr bwMode="auto">
            <a:xfrm>
              <a:off x="548" y="2764"/>
              <a:ext cx="1077" cy="217"/>
            </a:xfrm>
            <a:custGeom>
              <a:avLst/>
              <a:gdLst>
                <a:gd name="T0" fmla="*/ 404 w 2669"/>
                <a:gd name="T1" fmla="*/ 88 h 538"/>
                <a:gd name="T2" fmla="*/ 435 w 2669"/>
                <a:gd name="T3" fmla="*/ 56 h 538"/>
                <a:gd name="T4" fmla="*/ 435 w 2669"/>
                <a:gd name="T5" fmla="*/ 56 h 538"/>
                <a:gd name="T6" fmla="*/ 435 w 2669"/>
                <a:gd name="T7" fmla="*/ 31 h 538"/>
                <a:gd name="T8" fmla="*/ 404 w 2669"/>
                <a:gd name="T9" fmla="*/ 0 h 538"/>
                <a:gd name="T10" fmla="*/ 404 w 2669"/>
                <a:gd name="T11" fmla="*/ 0 h 538"/>
                <a:gd name="T12" fmla="*/ 31 w 2669"/>
                <a:gd name="T13" fmla="*/ 0 h 538"/>
                <a:gd name="T14" fmla="*/ 0 w 2669"/>
                <a:gd name="T15" fmla="*/ 31 h 538"/>
                <a:gd name="T16" fmla="*/ 0 w 2669"/>
                <a:gd name="T17" fmla="*/ 31 h 538"/>
                <a:gd name="T18" fmla="*/ 0 w 2669"/>
                <a:gd name="T19" fmla="*/ 56 h 538"/>
                <a:gd name="T20" fmla="*/ 31 w 2669"/>
                <a:gd name="T21" fmla="*/ 88 h 538"/>
                <a:gd name="T22" fmla="*/ 31 w 2669"/>
                <a:gd name="T23" fmla="*/ 88 h 538"/>
                <a:gd name="T24" fmla="*/ 404 w 2669"/>
                <a:gd name="T25" fmla="*/ 88 h 53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69"/>
                <a:gd name="T40" fmla="*/ 0 h 538"/>
                <a:gd name="T41" fmla="*/ 2669 w 2669"/>
                <a:gd name="T42" fmla="*/ 538 h 53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69" h="538">
                  <a:moveTo>
                    <a:pt x="2477" y="538"/>
                  </a:moveTo>
                  <a:cubicBezTo>
                    <a:pt x="2583" y="538"/>
                    <a:pt x="2669" y="452"/>
                    <a:pt x="2669" y="346"/>
                  </a:cubicBezTo>
                  <a:lnTo>
                    <a:pt x="2669" y="192"/>
                  </a:lnTo>
                  <a:cubicBezTo>
                    <a:pt x="2669" y="86"/>
                    <a:pt x="2583" y="0"/>
                    <a:pt x="2477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346"/>
                  </a:lnTo>
                  <a:cubicBezTo>
                    <a:pt x="0" y="452"/>
                    <a:pt x="86" y="538"/>
                    <a:pt x="192" y="538"/>
                  </a:cubicBezTo>
                  <a:lnTo>
                    <a:pt x="2477" y="538"/>
                  </a:lnTo>
                  <a:close/>
                </a:path>
              </a:pathLst>
            </a:custGeom>
            <a:noFill/>
            <a:ln w="158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64" name="Rectangle 76"/>
            <p:cNvSpPr>
              <a:spLocks noChangeArrowheads="1"/>
            </p:cNvSpPr>
            <p:nvPr/>
          </p:nvSpPr>
          <p:spPr bwMode="auto">
            <a:xfrm>
              <a:off x="593" y="2815"/>
              <a:ext cx="61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PuzzleSolve</a:t>
              </a:r>
              <a:endParaRPr lang="en-US"/>
            </a:p>
          </p:txBody>
        </p:sp>
        <p:sp>
          <p:nvSpPr>
            <p:cNvPr id="37965" name="Rectangle 77"/>
            <p:cNvSpPr>
              <a:spLocks noChangeArrowheads="1"/>
            </p:cNvSpPr>
            <p:nvPr/>
          </p:nvSpPr>
          <p:spPr bwMode="auto">
            <a:xfrm>
              <a:off x="1160" y="2815"/>
              <a:ext cx="77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(</a:t>
              </a:r>
              <a:endParaRPr lang="en-US"/>
            </a:p>
          </p:txBody>
        </p:sp>
        <p:sp>
          <p:nvSpPr>
            <p:cNvPr id="37966" name="Rectangle 78"/>
            <p:cNvSpPr>
              <a:spLocks noChangeArrowheads="1"/>
            </p:cNvSpPr>
            <p:nvPr/>
          </p:nvSpPr>
          <p:spPr bwMode="auto">
            <a:xfrm>
              <a:off x="1193" y="2815"/>
              <a:ext cx="10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1</a:t>
              </a:r>
              <a:endParaRPr lang="en-US"/>
            </a:p>
          </p:txBody>
        </p:sp>
        <p:sp>
          <p:nvSpPr>
            <p:cNvPr id="37967" name="Rectangle 79"/>
            <p:cNvSpPr>
              <a:spLocks noChangeArrowheads="1"/>
            </p:cNvSpPr>
            <p:nvPr/>
          </p:nvSpPr>
          <p:spPr bwMode="auto">
            <a:xfrm>
              <a:off x="1251" y="2815"/>
              <a:ext cx="71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,</a:t>
              </a:r>
              <a:endParaRPr lang="en-US"/>
            </a:p>
          </p:txBody>
        </p:sp>
        <p:sp>
          <p:nvSpPr>
            <p:cNvPr id="37968" name="Rectangle 80"/>
            <p:cNvSpPr>
              <a:spLocks noChangeArrowheads="1"/>
            </p:cNvSpPr>
            <p:nvPr/>
          </p:nvSpPr>
          <p:spPr bwMode="auto">
            <a:xfrm>
              <a:off x="1283" y="2815"/>
              <a:ext cx="161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ab</a:t>
              </a:r>
              <a:endParaRPr lang="en-US"/>
            </a:p>
          </p:txBody>
        </p:sp>
        <p:sp>
          <p:nvSpPr>
            <p:cNvPr id="37969" name="Rectangle 81"/>
            <p:cNvSpPr>
              <a:spLocks noChangeArrowheads="1"/>
            </p:cNvSpPr>
            <p:nvPr/>
          </p:nvSpPr>
          <p:spPr bwMode="auto">
            <a:xfrm>
              <a:off x="1399" y="2815"/>
              <a:ext cx="110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,{</a:t>
              </a:r>
              <a:endParaRPr lang="en-US"/>
            </a:p>
          </p:txBody>
        </p:sp>
        <p:sp>
          <p:nvSpPr>
            <p:cNvPr id="37970" name="Rectangle 82"/>
            <p:cNvSpPr>
              <a:spLocks noChangeArrowheads="1"/>
            </p:cNvSpPr>
            <p:nvPr/>
          </p:nvSpPr>
          <p:spPr bwMode="auto">
            <a:xfrm>
              <a:off x="1457" y="2815"/>
              <a:ext cx="97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c</a:t>
              </a:r>
              <a:endParaRPr lang="en-US"/>
            </a:p>
          </p:txBody>
        </p:sp>
        <p:sp>
          <p:nvSpPr>
            <p:cNvPr id="37971" name="Rectangle 83"/>
            <p:cNvSpPr>
              <a:spLocks noChangeArrowheads="1"/>
            </p:cNvSpPr>
            <p:nvPr/>
          </p:nvSpPr>
          <p:spPr bwMode="auto">
            <a:xfrm>
              <a:off x="1509" y="2815"/>
              <a:ext cx="77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}</a:t>
              </a:r>
              <a:endParaRPr lang="en-US"/>
            </a:p>
          </p:txBody>
        </p:sp>
        <p:sp>
          <p:nvSpPr>
            <p:cNvPr id="37972" name="Rectangle 84"/>
            <p:cNvSpPr>
              <a:spLocks noChangeArrowheads="1"/>
            </p:cNvSpPr>
            <p:nvPr/>
          </p:nvSpPr>
          <p:spPr bwMode="auto">
            <a:xfrm>
              <a:off x="1548" y="2815"/>
              <a:ext cx="77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)</a:t>
              </a:r>
              <a:endParaRPr lang="en-US"/>
            </a:p>
          </p:txBody>
        </p:sp>
        <p:sp>
          <p:nvSpPr>
            <p:cNvPr id="37973" name="Freeform 85"/>
            <p:cNvSpPr>
              <a:spLocks/>
            </p:cNvSpPr>
            <p:nvPr/>
          </p:nvSpPr>
          <p:spPr bwMode="auto">
            <a:xfrm>
              <a:off x="1303" y="3074"/>
              <a:ext cx="1077" cy="217"/>
            </a:xfrm>
            <a:custGeom>
              <a:avLst/>
              <a:gdLst>
                <a:gd name="T0" fmla="*/ 404 w 2669"/>
                <a:gd name="T1" fmla="*/ 88 h 538"/>
                <a:gd name="T2" fmla="*/ 435 w 2669"/>
                <a:gd name="T3" fmla="*/ 56 h 538"/>
                <a:gd name="T4" fmla="*/ 435 w 2669"/>
                <a:gd name="T5" fmla="*/ 56 h 538"/>
                <a:gd name="T6" fmla="*/ 435 w 2669"/>
                <a:gd name="T7" fmla="*/ 31 h 538"/>
                <a:gd name="T8" fmla="*/ 404 w 2669"/>
                <a:gd name="T9" fmla="*/ 0 h 538"/>
                <a:gd name="T10" fmla="*/ 404 w 2669"/>
                <a:gd name="T11" fmla="*/ 0 h 538"/>
                <a:gd name="T12" fmla="*/ 31 w 2669"/>
                <a:gd name="T13" fmla="*/ 0 h 538"/>
                <a:gd name="T14" fmla="*/ 0 w 2669"/>
                <a:gd name="T15" fmla="*/ 31 h 538"/>
                <a:gd name="T16" fmla="*/ 0 w 2669"/>
                <a:gd name="T17" fmla="*/ 31 h 538"/>
                <a:gd name="T18" fmla="*/ 0 w 2669"/>
                <a:gd name="T19" fmla="*/ 56 h 538"/>
                <a:gd name="T20" fmla="*/ 31 w 2669"/>
                <a:gd name="T21" fmla="*/ 88 h 538"/>
                <a:gd name="T22" fmla="*/ 31 w 2669"/>
                <a:gd name="T23" fmla="*/ 88 h 538"/>
                <a:gd name="T24" fmla="*/ 404 w 2669"/>
                <a:gd name="T25" fmla="*/ 88 h 53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69"/>
                <a:gd name="T40" fmla="*/ 0 h 538"/>
                <a:gd name="T41" fmla="*/ 2669 w 2669"/>
                <a:gd name="T42" fmla="*/ 538 h 53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69" h="538">
                  <a:moveTo>
                    <a:pt x="2477" y="538"/>
                  </a:moveTo>
                  <a:cubicBezTo>
                    <a:pt x="2583" y="538"/>
                    <a:pt x="2669" y="452"/>
                    <a:pt x="2669" y="346"/>
                  </a:cubicBezTo>
                  <a:lnTo>
                    <a:pt x="2669" y="192"/>
                  </a:lnTo>
                  <a:cubicBezTo>
                    <a:pt x="2669" y="86"/>
                    <a:pt x="2583" y="0"/>
                    <a:pt x="2477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346"/>
                  </a:lnTo>
                  <a:cubicBezTo>
                    <a:pt x="0" y="452"/>
                    <a:pt x="86" y="538"/>
                    <a:pt x="192" y="538"/>
                  </a:cubicBezTo>
                  <a:lnTo>
                    <a:pt x="2477" y="53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74" name="Freeform 86"/>
            <p:cNvSpPr>
              <a:spLocks/>
            </p:cNvSpPr>
            <p:nvPr/>
          </p:nvSpPr>
          <p:spPr bwMode="auto">
            <a:xfrm>
              <a:off x="1303" y="3074"/>
              <a:ext cx="1077" cy="217"/>
            </a:xfrm>
            <a:custGeom>
              <a:avLst/>
              <a:gdLst>
                <a:gd name="T0" fmla="*/ 404 w 2669"/>
                <a:gd name="T1" fmla="*/ 88 h 538"/>
                <a:gd name="T2" fmla="*/ 435 w 2669"/>
                <a:gd name="T3" fmla="*/ 56 h 538"/>
                <a:gd name="T4" fmla="*/ 435 w 2669"/>
                <a:gd name="T5" fmla="*/ 56 h 538"/>
                <a:gd name="T6" fmla="*/ 435 w 2669"/>
                <a:gd name="T7" fmla="*/ 31 h 538"/>
                <a:gd name="T8" fmla="*/ 404 w 2669"/>
                <a:gd name="T9" fmla="*/ 0 h 538"/>
                <a:gd name="T10" fmla="*/ 404 w 2669"/>
                <a:gd name="T11" fmla="*/ 0 h 538"/>
                <a:gd name="T12" fmla="*/ 31 w 2669"/>
                <a:gd name="T13" fmla="*/ 0 h 538"/>
                <a:gd name="T14" fmla="*/ 0 w 2669"/>
                <a:gd name="T15" fmla="*/ 31 h 538"/>
                <a:gd name="T16" fmla="*/ 0 w 2669"/>
                <a:gd name="T17" fmla="*/ 31 h 538"/>
                <a:gd name="T18" fmla="*/ 0 w 2669"/>
                <a:gd name="T19" fmla="*/ 56 h 538"/>
                <a:gd name="T20" fmla="*/ 31 w 2669"/>
                <a:gd name="T21" fmla="*/ 88 h 538"/>
                <a:gd name="T22" fmla="*/ 31 w 2669"/>
                <a:gd name="T23" fmla="*/ 88 h 538"/>
                <a:gd name="T24" fmla="*/ 404 w 2669"/>
                <a:gd name="T25" fmla="*/ 88 h 53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69"/>
                <a:gd name="T40" fmla="*/ 0 h 538"/>
                <a:gd name="T41" fmla="*/ 2669 w 2669"/>
                <a:gd name="T42" fmla="*/ 538 h 53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69" h="538">
                  <a:moveTo>
                    <a:pt x="2477" y="538"/>
                  </a:moveTo>
                  <a:cubicBezTo>
                    <a:pt x="2583" y="538"/>
                    <a:pt x="2669" y="452"/>
                    <a:pt x="2669" y="346"/>
                  </a:cubicBezTo>
                  <a:lnTo>
                    <a:pt x="2669" y="192"/>
                  </a:lnTo>
                  <a:cubicBezTo>
                    <a:pt x="2669" y="86"/>
                    <a:pt x="2583" y="0"/>
                    <a:pt x="2477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346"/>
                  </a:lnTo>
                  <a:cubicBezTo>
                    <a:pt x="0" y="452"/>
                    <a:pt x="86" y="538"/>
                    <a:pt x="192" y="538"/>
                  </a:cubicBezTo>
                  <a:lnTo>
                    <a:pt x="2477" y="538"/>
                  </a:lnTo>
                  <a:close/>
                </a:path>
              </a:pathLst>
            </a:custGeom>
            <a:noFill/>
            <a:ln w="158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75" name="Rectangle 87"/>
            <p:cNvSpPr>
              <a:spLocks noChangeArrowheads="1"/>
            </p:cNvSpPr>
            <p:nvPr/>
          </p:nvSpPr>
          <p:spPr bwMode="auto">
            <a:xfrm>
              <a:off x="1348" y="3125"/>
              <a:ext cx="61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PuzzleSolve</a:t>
              </a:r>
              <a:endParaRPr lang="en-US"/>
            </a:p>
          </p:txBody>
        </p:sp>
        <p:sp>
          <p:nvSpPr>
            <p:cNvPr id="37976" name="Rectangle 88"/>
            <p:cNvSpPr>
              <a:spLocks noChangeArrowheads="1"/>
            </p:cNvSpPr>
            <p:nvPr/>
          </p:nvSpPr>
          <p:spPr bwMode="auto">
            <a:xfrm>
              <a:off x="1916" y="3125"/>
              <a:ext cx="77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(</a:t>
              </a:r>
              <a:endParaRPr lang="en-US"/>
            </a:p>
          </p:txBody>
        </p:sp>
        <p:sp>
          <p:nvSpPr>
            <p:cNvPr id="37977" name="Rectangle 89"/>
            <p:cNvSpPr>
              <a:spLocks noChangeArrowheads="1"/>
            </p:cNvSpPr>
            <p:nvPr/>
          </p:nvSpPr>
          <p:spPr bwMode="auto">
            <a:xfrm>
              <a:off x="1948" y="3125"/>
              <a:ext cx="10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1</a:t>
              </a:r>
              <a:endParaRPr lang="en-US"/>
            </a:p>
          </p:txBody>
        </p:sp>
        <p:sp>
          <p:nvSpPr>
            <p:cNvPr id="37978" name="Rectangle 90"/>
            <p:cNvSpPr>
              <a:spLocks noChangeArrowheads="1"/>
            </p:cNvSpPr>
            <p:nvPr/>
          </p:nvSpPr>
          <p:spPr bwMode="auto">
            <a:xfrm>
              <a:off x="2006" y="3125"/>
              <a:ext cx="71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,</a:t>
              </a:r>
              <a:endParaRPr lang="en-US"/>
            </a:p>
          </p:txBody>
        </p:sp>
        <p:sp>
          <p:nvSpPr>
            <p:cNvPr id="37979" name="Rectangle 91"/>
            <p:cNvSpPr>
              <a:spLocks noChangeArrowheads="1"/>
            </p:cNvSpPr>
            <p:nvPr/>
          </p:nvSpPr>
          <p:spPr bwMode="auto">
            <a:xfrm>
              <a:off x="2038" y="3125"/>
              <a:ext cx="155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ac</a:t>
              </a:r>
              <a:endParaRPr lang="en-US"/>
            </a:p>
          </p:txBody>
        </p:sp>
        <p:sp>
          <p:nvSpPr>
            <p:cNvPr id="37980" name="Rectangle 92"/>
            <p:cNvSpPr>
              <a:spLocks noChangeArrowheads="1"/>
            </p:cNvSpPr>
            <p:nvPr/>
          </p:nvSpPr>
          <p:spPr bwMode="auto">
            <a:xfrm>
              <a:off x="2148" y="3125"/>
              <a:ext cx="110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,{</a:t>
              </a:r>
              <a:endParaRPr lang="en-US"/>
            </a:p>
          </p:txBody>
        </p:sp>
        <p:sp>
          <p:nvSpPr>
            <p:cNvPr id="37981" name="Rectangle 93"/>
            <p:cNvSpPr>
              <a:spLocks noChangeArrowheads="1"/>
            </p:cNvSpPr>
            <p:nvPr/>
          </p:nvSpPr>
          <p:spPr bwMode="auto">
            <a:xfrm>
              <a:off x="2206" y="3125"/>
              <a:ext cx="10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b</a:t>
              </a:r>
              <a:endParaRPr lang="en-US"/>
            </a:p>
          </p:txBody>
        </p:sp>
        <p:sp>
          <p:nvSpPr>
            <p:cNvPr id="37982" name="Rectangle 94"/>
            <p:cNvSpPr>
              <a:spLocks noChangeArrowheads="1"/>
            </p:cNvSpPr>
            <p:nvPr/>
          </p:nvSpPr>
          <p:spPr bwMode="auto">
            <a:xfrm>
              <a:off x="2264" y="3125"/>
              <a:ext cx="77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}</a:t>
              </a:r>
              <a:endParaRPr lang="en-US"/>
            </a:p>
          </p:txBody>
        </p:sp>
        <p:sp>
          <p:nvSpPr>
            <p:cNvPr id="37983" name="Rectangle 95"/>
            <p:cNvSpPr>
              <a:spLocks noChangeArrowheads="1"/>
            </p:cNvSpPr>
            <p:nvPr/>
          </p:nvSpPr>
          <p:spPr bwMode="auto">
            <a:xfrm>
              <a:off x="2303" y="3125"/>
              <a:ext cx="77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)</a:t>
              </a:r>
              <a:endParaRPr lang="en-US"/>
            </a:p>
          </p:txBody>
        </p:sp>
        <p:sp>
          <p:nvSpPr>
            <p:cNvPr id="37984" name="Freeform 96"/>
            <p:cNvSpPr>
              <a:spLocks/>
            </p:cNvSpPr>
            <p:nvPr/>
          </p:nvSpPr>
          <p:spPr bwMode="auto">
            <a:xfrm>
              <a:off x="4328" y="3074"/>
              <a:ext cx="1076" cy="217"/>
            </a:xfrm>
            <a:custGeom>
              <a:avLst/>
              <a:gdLst>
                <a:gd name="T0" fmla="*/ 403 w 2668"/>
                <a:gd name="T1" fmla="*/ 88 h 538"/>
                <a:gd name="T2" fmla="*/ 434 w 2668"/>
                <a:gd name="T3" fmla="*/ 56 h 538"/>
                <a:gd name="T4" fmla="*/ 434 w 2668"/>
                <a:gd name="T5" fmla="*/ 56 h 538"/>
                <a:gd name="T6" fmla="*/ 434 w 2668"/>
                <a:gd name="T7" fmla="*/ 31 h 538"/>
                <a:gd name="T8" fmla="*/ 403 w 2668"/>
                <a:gd name="T9" fmla="*/ 0 h 538"/>
                <a:gd name="T10" fmla="*/ 403 w 2668"/>
                <a:gd name="T11" fmla="*/ 0 h 538"/>
                <a:gd name="T12" fmla="*/ 31 w 2668"/>
                <a:gd name="T13" fmla="*/ 0 h 538"/>
                <a:gd name="T14" fmla="*/ 0 w 2668"/>
                <a:gd name="T15" fmla="*/ 31 h 538"/>
                <a:gd name="T16" fmla="*/ 0 w 2668"/>
                <a:gd name="T17" fmla="*/ 31 h 538"/>
                <a:gd name="T18" fmla="*/ 0 w 2668"/>
                <a:gd name="T19" fmla="*/ 56 h 538"/>
                <a:gd name="T20" fmla="*/ 31 w 2668"/>
                <a:gd name="T21" fmla="*/ 88 h 538"/>
                <a:gd name="T22" fmla="*/ 31 w 2668"/>
                <a:gd name="T23" fmla="*/ 88 h 538"/>
                <a:gd name="T24" fmla="*/ 403 w 2668"/>
                <a:gd name="T25" fmla="*/ 88 h 53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68"/>
                <a:gd name="T40" fmla="*/ 0 h 538"/>
                <a:gd name="T41" fmla="*/ 2668 w 2668"/>
                <a:gd name="T42" fmla="*/ 538 h 53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68" h="538">
                  <a:moveTo>
                    <a:pt x="2476" y="538"/>
                  </a:moveTo>
                  <a:cubicBezTo>
                    <a:pt x="2583" y="538"/>
                    <a:pt x="2668" y="452"/>
                    <a:pt x="2668" y="346"/>
                  </a:cubicBezTo>
                  <a:lnTo>
                    <a:pt x="2668" y="192"/>
                  </a:lnTo>
                  <a:cubicBezTo>
                    <a:pt x="2668" y="86"/>
                    <a:pt x="2583" y="0"/>
                    <a:pt x="24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346"/>
                  </a:lnTo>
                  <a:cubicBezTo>
                    <a:pt x="0" y="452"/>
                    <a:pt x="86" y="538"/>
                    <a:pt x="192" y="538"/>
                  </a:cubicBezTo>
                  <a:lnTo>
                    <a:pt x="2476" y="53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85" name="Freeform 97"/>
            <p:cNvSpPr>
              <a:spLocks/>
            </p:cNvSpPr>
            <p:nvPr/>
          </p:nvSpPr>
          <p:spPr bwMode="auto">
            <a:xfrm>
              <a:off x="4328" y="3074"/>
              <a:ext cx="1076" cy="217"/>
            </a:xfrm>
            <a:custGeom>
              <a:avLst/>
              <a:gdLst>
                <a:gd name="T0" fmla="*/ 403 w 2668"/>
                <a:gd name="T1" fmla="*/ 88 h 538"/>
                <a:gd name="T2" fmla="*/ 434 w 2668"/>
                <a:gd name="T3" fmla="*/ 56 h 538"/>
                <a:gd name="T4" fmla="*/ 434 w 2668"/>
                <a:gd name="T5" fmla="*/ 56 h 538"/>
                <a:gd name="T6" fmla="*/ 434 w 2668"/>
                <a:gd name="T7" fmla="*/ 31 h 538"/>
                <a:gd name="T8" fmla="*/ 403 w 2668"/>
                <a:gd name="T9" fmla="*/ 0 h 538"/>
                <a:gd name="T10" fmla="*/ 403 w 2668"/>
                <a:gd name="T11" fmla="*/ 0 h 538"/>
                <a:gd name="T12" fmla="*/ 31 w 2668"/>
                <a:gd name="T13" fmla="*/ 0 h 538"/>
                <a:gd name="T14" fmla="*/ 0 w 2668"/>
                <a:gd name="T15" fmla="*/ 31 h 538"/>
                <a:gd name="T16" fmla="*/ 0 w 2668"/>
                <a:gd name="T17" fmla="*/ 31 h 538"/>
                <a:gd name="T18" fmla="*/ 0 w 2668"/>
                <a:gd name="T19" fmla="*/ 56 h 538"/>
                <a:gd name="T20" fmla="*/ 31 w 2668"/>
                <a:gd name="T21" fmla="*/ 88 h 538"/>
                <a:gd name="T22" fmla="*/ 31 w 2668"/>
                <a:gd name="T23" fmla="*/ 88 h 538"/>
                <a:gd name="T24" fmla="*/ 403 w 2668"/>
                <a:gd name="T25" fmla="*/ 88 h 53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68"/>
                <a:gd name="T40" fmla="*/ 0 h 538"/>
                <a:gd name="T41" fmla="*/ 2668 w 2668"/>
                <a:gd name="T42" fmla="*/ 538 h 53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68" h="538">
                  <a:moveTo>
                    <a:pt x="2476" y="538"/>
                  </a:moveTo>
                  <a:cubicBezTo>
                    <a:pt x="2583" y="538"/>
                    <a:pt x="2668" y="452"/>
                    <a:pt x="2668" y="346"/>
                  </a:cubicBezTo>
                  <a:lnTo>
                    <a:pt x="2668" y="192"/>
                  </a:lnTo>
                  <a:cubicBezTo>
                    <a:pt x="2668" y="86"/>
                    <a:pt x="2583" y="0"/>
                    <a:pt x="24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346"/>
                  </a:lnTo>
                  <a:cubicBezTo>
                    <a:pt x="0" y="452"/>
                    <a:pt x="86" y="538"/>
                    <a:pt x="192" y="538"/>
                  </a:cubicBezTo>
                  <a:lnTo>
                    <a:pt x="2476" y="538"/>
                  </a:lnTo>
                  <a:close/>
                </a:path>
              </a:pathLst>
            </a:custGeom>
            <a:noFill/>
            <a:ln w="158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86" name="Rectangle 98"/>
            <p:cNvSpPr>
              <a:spLocks noChangeArrowheads="1"/>
            </p:cNvSpPr>
            <p:nvPr/>
          </p:nvSpPr>
          <p:spPr bwMode="auto">
            <a:xfrm>
              <a:off x="4375" y="3125"/>
              <a:ext cx="61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PuzzleSolve</a:t>
              </a:r>
              <a:endParaRPr lang="en-US"/>
            </a:p>
          </p:txBody>
        </p:sp>
        <p:sp>
          <p:nvSpPr>
            <p:cNvPr id="37987" name="Rectangle 99"/>
            <p:cNvSpPr>
              <a:spLocks noChangeArrowheads="1"/>
            </p:cNvSpPr>
            <p:nvPr/>
          </p:nvSpPr>
          <p:spPr bwMode="auto">
            <a:xfrm>
              <a:off x="4943" y="3125"/>
              <a:ext cx="77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(</a:t>
              </a:r>
              <a:endParaRPr lang="en-US"/>
            </a:p>
          </p:txBody>
        </p:sp>
        <p:sp>
          <p:nvSpPr>
            <p:cNvPr id="37988" name="Rectangle 100"/>
            <p:cNvSpPr>
              <a:spLocks noChangeArrowheads="1"/>
            </p:cNvSpPr>
            <p:nvPr/>
          </p:nvSpPr>
          <p:spPr bwMode="auto">
            <a:xfrm>
              <a:off x="4975" y="3125"/>
              <a:ext cx="10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1</a:t>
              </a:r>
              <a:endParaRPr lang="en-US"/>
            </a:p>
          </p:txBody>
        </p:sp>
        <p:sp>
          <p:nvSpPr>
            <p:cNvPr id="37989" name="Rectangle 101"/>
            <p:cNvSpPr>
              <a:spLocks noChangeArrowheads="1"/>
            </p:cNvSpPr>
            <p:nvPr/>
          </p:nvSpPr>
          <p:spPr bwMode="auto">
            <a:xfrm>
              <a:off x="5033" y="3125"/>
              <a:ext cx="71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,</a:t>
              </a:r>
              <a:endParaRPr lang="en-US"/>
            </a:p>
          </p:txBody>
        </p:sp>
        <p:sp>
          <p:nvSpPr>
            <p:cNvPr id="37990" name="Rectangle 102"/>
            <p:cNvSpPr>
              <a:spLocks noChangeArrowheads="1"/>
            </p:cNvSpPr>
            <p:nvPr/>
          </p:nvSpPr>
          <p:spPr bwMode="auto">
            <a:xfrm>
              <a:off x="5059" y="3125"/>
              <a:ext cx="155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cb</a:t>
              </a:r>
              <a:endParaRPr lang="en-US"/>
            </a:p>
          </p:txBody>
        </p:sp>
        <p:sp>
          <p:nvSpPr>
            <p:cNvPr id="37991" name="Rectangle 103"/>
            <p:cNvSpPr>
              <a:spLocks noChangeArrowheads="1"/>
            </p:cNvSpPr>
            <p:nvPr/>
          </p:nvSpPr>
          <p:spPr bwMode="auto">
            <a:xfrm>
              <a:off x="5168" y="3125"/>
              <a:ext cx="110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,{</a:t>
              </a:r>
              <a:endParaRPr lang="en-US"/>
            </a:p>
          </p:txBody>
        </p:sp>
        <p:sp>
          <p:nvSpPr>
            <p:cNvPr id="37992" name="Rectangle 104"/>
            <p:cNvSpPr>
              <a:spLocks noChangeArrowheads="1"/>
            </p:cNvSpPr>
            <p:nvPr/>
          </p:nvSpPr>
          <p:spPr bwMode="auto">
            <a:xfrm>
              <a:off x="5233" y="3125"/>
              <a:ext cx="10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a</a:t>
              </a:r>
              <a:endParaRPr lang="en-US"/>
            </a:p>
          </p:txBody>
        </p:sp>
        <p:sp>
          <p:nvSpPr>
            <p:cNvPr id="37993" name="Rectangle 105"/>
            <p:cNvSpPr>
              <a:spLocks noChangeArrowheads="1"/>
            </p:cNvSpPr>
            <p:nvPr/>
          </p:nvSpPr>
          <p:spPr bwMode="auto">
            <a:xfrm>
              <a:off x="5291" y="3125"/>
              <a:ext cx="77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}</a:t>
              </a:r>
              <a:endParaRPr lang="en-US"/>
            </a:p>
          </p:txBody>
        </p:sp>
        <p:sp>
          <p:nvSpPr>
            <p:cNvPr id="37994" name="Rectangle 106"/>
            <p:cNvSpPr>
              <a:spLocks noChangeArrowheads="1"/>
            </p:cNvSpPr>
            <p:nvPr/>
          </p:nvSpPr>
          <p:spPr bwMode="auto">
            <a:xfrm>
              <a:off x="5323" y="3125"/>
              <a:ext cx="77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)</a:t>
              </a:r>
              <a:endParaRPr lang="en-US"/>
            </a:p>
          </p:txBody>
        </p:sp>
        <p:sp>
          <p:nvSpPr>
            <p:cNvPr id="37995" name="Freeform 107"/>
            <p:cNvSpPr>
              <a:spLocks/>
            </p:cNvSpPr>
            <p:nvPr/>
          </p:nvSpPr>
          <p:spPr bwMode="auto">
            <a:xfrm>
              <a:off x="3491" y="2764"/>
              <a:ext cx="1077" cy="217"/>
            </a:xfrm>
            <a:custGeom>
              <a:avLst/>
              <a:gdLst>
                <a:gd name="T0" fmla="*/ 404 w 2669"/>
                <a:gd name="T1" fmla="*/ 88 h 538"/>
                <a:gd name="T2" fmla="*/ 435 w 2669"/>
                <a:gd name="T3" fmla="*/ 56 h 538"/>
                <a:gd name="T4" fmla="*/ 435 w 2669"/>
                <a:gd name="T5" fmla="*/ 56 h 538"/>
                <a:gd name="T6" fmla="*/ 435 w 2669"/>
                <a:gd name="T7" fmla="*/ 31 h 538"/>
                <a:gd name="T8" fmla="*/ 404 w 2669"/>
                <a:gd name="T9" fmla="*/ 0 h 538"/>
                <a:gd name="T10" fmla="*/ 404 w 2669"/>
                <a:gd name="T11" fmla="*/ 0 h 538"/>
                <a:gd name="T12" fmla="*/ 31 w 2669"/>
                <a:gd name="T13" fmla="*/ 0 h 538"/>
                <a:gd name="T14" fmla="*/ 0 w 2669"/>
                <a:gd name="T15" fmla="*/ 31 h 538"/>
                <a:gd name="T16" fmla="*/ 0 w 2669"/>
                <a:gd name="T17" fmla="*/ 31 h 538"/>
                <a:gd name="T18" fmla="*/ 0 w 2669"/>
                <a:gd name="T19" fmla="*/ 56 h 538"/>
                <a:gd name="T20" fmla="*/ 31 w 2669"/>
                <a:gd name="T21" fmla="*/ 88 h 538"/>
                <a:gd name="T22" fmla="*/ 404 w 2669"/>
                <a:gd name="T23" fmla="*/ 88 h 53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669"/>
                <a:gd name="T37" fmla="*/ 0 h 538"/>
                <a:gd name="T38" fmla="*/ 2669 w 2669"/>
                <a:gd name="T39" fmla="*/ 538 h 53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669" h="538">
                  <a:moveTo>
                    <a:pt x="2477" y="538"/>
                  </a:moveTo>
                  <a:cubicBezTo>
                    <a:pt x="2583" y="538"/>
                    <a:pt x="2669" y="452"/>
                    <a:pt x="2669" y="346"/>
                  </a:cubicBezTo>
                  <a:lnTo>
                    <a:pt x="2669" y="192"/>
                  </a:lnTo>
                  <a:cubicBezTo>
                    <a:pt x="2669" y="86"/>
                    <a:pt x="2583" y="0"/>
                    <a:pt x="2477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346"/>
                  </a:lnTo>
                  <a:cubicBezTo>
                    <a:pt x="0" y="452"/>
                    <a:pt x="86" y="538"/>
                    <a:pt x="192" y="538"/>
                  </a:cubicBezTo>
                  <a:lnTo>
                    <a:pt x="2477" y="53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96" name="Freeform 108"/>
            <p:cNvSpPr>
              <a:spLocks/>
            </p:cNvSpPr>
            <p:nvPr/>
          </p:nvSpPr>
          <p:spPr bwMode="auto">
            <a:xfrm>
              <a:off x="3491" y="2764"/>
              <a:ext cx="1077" cy="217"/>
            </a:xfrm>
            <a:custGeom>
              <a:avLst/>
              <a:gdLst>
                <a:gd name="T0" fmla="*/ 404 w 2669"/>
                <a:gd name="T1" fmla="*/ 88 h 538"/>
                <a:gd name="T2" fmla="*/ 435 w 2669"/>
                <a:gd name="T3" fmla="*/ 56 h 538"/>
                <a:gd name="T4" fmla="*/ 435 w 2669"/>
                <a:gd name="T5" fmla="*/ 56 h 538"/>
                <a:gd name="T6" fmla="*/ 435 w 2669"/>
                <a:gd name="T7" fmla="*/ 31 h 538"/>
                <a:gd name="T8" fmla="*/ 404 w 2669"/>
                <a:gd name="T9" fmla="*/ 0 h 538"/>
                <a:gd name="T10" fmla="*/ 404 w 2669"/>
                <a:gd name="T11" fmla="*/ 0 h 538"/>
                <a:gd name="T12" fmla="*/ 31 w 2669"/>
                <a:gd name="T13" fmla="*/ 0 h 538"/>
                <a:gd name="T14" fmla="*/ 0 w 2669"/>
                <a:gd name="T15" fmla="*/ 31 h 538"/>
                <a:gd name="T16" fmla="*/ 0 w 2669"/>
                <a:gd name="T17" fmla="*/ 31 h 538"/>
                <a:gd name="T18" fmla="*/ 0 w 2669"/>
                <a:gd name="T19" fmla="*/ 56 h 538"/>
                <a:gd name="T20" fmla="*/ 31 w 2669"/>
                <a:gd name="T21" fmla="*/ 88 h 538"/>
                <a:gd name="T22" fmla="*/ 404 w 2669"/>
                <a:gd name="T23" fmla="*/ 88 h 53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669"/>
                <a:gd name="T37" fmla="*/ 0 h 538"/>
                <a:gd name="T38" fmla="*/ 2669 w 2669"/>
                <a:gd name="T39" fmla="*/ 538 h 53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669" h="538">
                  <a:moveTo>
                    <a:pt x="2477" y="538"/>
                  </a:moveTo>
                  <a:cubicBezTo>
                    <a:pt x="2583" y="538"/>
                    <a:pt x="2669" y="452"/>
                    <a:pt x="2669" y="346"/>
                  </a:cubicBezTo>
                  <a:lnTo>
                    <a:pt x="2669" y="192"/>
                  </a:lnTo>
                  <a:cubicBezTo>
                    <a:pt x="2669" y="86"/>
                    <a:pt x="2583" y="0"/>
                    <a:pt x="2477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346"/>
                  </a:lnTo>
                  <a:cubicBezTo>
                    <a:pt x="0" y="452"/>
                    <a:pt x="86" y="538"/>
                    <a:pt x="192" y="538"/>
                  </a:cubicBezTo>
                  <a:lnTo>
                    <a:pt x="2477" y="538"/>
                  </a:lnTo>
                  <a:close/>
                </a:path>
              </a:pathLst>
            </a:custGeom>
            <a:noFill/>
            <a:ln w="158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97" name="Rectangle 109"/>
            <p:cNvSpPr>
              <a:spLocks noChangeArrowheads="1"/>
            </p:cNvSpPr>
            <p:nvPr/>
          </p:nvSpPr>
          <p:spPr bwMode="auto">
            <a:xfrm>
              <a:off x="3536" y="2815"/>
              <a:ext cx="61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PuzzleSolve</a:t>
              </a:r>
              <a:endParaRPr lang="en-US"/>
            </a:p>
          </p:txBody>
        </p:sp>
        <p:sp>
          <p:nvSpPr>
            <p:cNvPr id="37998" name="Rectangle 110"/>
            <p:cNvSpPr>
              <a:spLocks noChangeArrowheads="1"/>
            </p:cNvSpPr>
            <p:nvPr/>
          </p:nvSpPr>
          <p:spPr bwMode="auto">
            <a:xfrm>
              <a:off x="4104" y="2815"/>
              <a:ext cx="77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(</a:t>
              </a:r>
              <a:endParaRPr lang="en-US"/>
            </a:p>
          </p:txBody>
        </p:sp>
        <p:sp>
          <p:nvSpPr>
            <p:cNvPr id="37999" name="Rectangle 111"/>
            <p:cNvSpPr>
              <a:spLocks noChangeArrowheads="1"/>
            </p:cNvSpPr>
            <p:nvPr/>
          </p:nvSpPr>
          <p:spPr bwMode="auto">
            <a:xfrm>
              <a:off x="4136" y="2815"/>
              <a:ext cx="10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1</a:t>
              </a:r>
              <a:endParaRPr lang="en-US"/>
            </a:p>
          </p:txBody>
        </p:sp>
        <p:sp>
          <p:nvSpPr>
            <p:cNvPr id="38000" name="Rectangle 112"/>
            <p:cNvSpPr>
              <a:spLocks noChangeArrowheads="1"/>
            </p:cNvSpPr>
            <p:nvPr/>
          </p:nvSpPr>
          <p:spPr bwMode="auto">
            <a:xfrm>
              <a:off x="4194" y="2815"/>
              <a:ext cx="71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,</a:t>
              </a:r>
              <a:endParaRPr lang="en-US"/>
            </a:p>
          </p:txBody>
        </p:sp>
        <p:sp>
          <p:nvSpPr>
            <p:cNvPr id="38001" name="Rectangle 113"/>
            <p:cNvSpPr>
              <a:spLocks noChangeArrowheads="1"/>
            </p:cNvSpPr>
            <p:nvPr/>
          </p:nvSpPr>
          <p:spPr bwMode="auto">
            <a:xfrm>
              <a:off x="4226" y="2815"/>
              <a:ext cx="155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ca</a:t>
              </a:r>
              <a:endParaRPr lang="en-US"/>
            </a:p>
          </p:txBody>
        </p:sp>
        <p:sp>
          <p:nvSpPr>
            <p:cNvPr id="38002" name="Rectangle 114"/>
            <p:cNvSpPr>
              <a:spLocks noChangeArrowheads="1"/>
            </p:cNvSpPr>
            <p:nvPr/>
          </p:nvSpPr>
          <p:spPr bwMode="auto">
            <a:xfrm>
              <a:off x="4336" y="2815"/>
              <a:ext cx="110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,{</a:t>
              </a:r>
              <a:endParaRPr lang="en-US"/>
            </a:p>
          </p:txBody>
        </p:sp>
        <p:sp>
          <p:nvSpPr>
            <p:cNvPr id="38003" name="Rectangle 115"/>
            <p:cNvSpPr>
              <a:spLocks noChangeArrowheads="1"/>
            </p:cNvSpPr>
            <p:nvPr/>
          </p:nvSpPr>
          <p:spPr bwMode="auto">
            <a:xfrm>
              <a:off x="4394" y="2815"/>
              <a:ext cx="10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b</a:t>
              </a:r>
              <a:endParaRPr lang="en-US"/>
            </a:p>
          </p:txBody>
        </p:sp>
        <p:sp>
          <p:nvSpPr>
            <p:cNvPr id="38004" name="Rectangle 116"/>
            <p:cNvSpPr>
              <a:spLocks noChangeArrowheads="1"/>
            </p:cNvSpPr>
            <p:nvPr/>
          </p:nvSpPr>
          <p:spPr bwMode="auto">
            <a:xfrm>
              <a:off x="4452" y="2815"/>
              <a:ext cx="77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}</a:t>
              </a:r>
              <a:endParaRPr lang="en-US"/>
            </a:p>
          </p:txBody>
        </p:sp>
        <p:sp>
          <p:nvSpPr>
            <p:cNvPr id="38005" name="Rectangle 117"/>
            <p:cNvSpPr>
              <a:spLocks noChangeArrowheads="1"/>
            </p:cNvSpPr>
            <p:nvPr/>
          </p:nvSpPr>
          <p:spPr bwMode="auto">
            <a:xfrm>
              <a:off x="4491" y="2815"/>
              <a:ext cx="77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)</a:t>
              </a:r>
              <a:endParaRPr lang="en-US"/>
            </a:p>
          </p:txBody>
        </p:sp>
        <p:sp>
          <p:nvSpPr>
            <p:cNvPr id="38006" name="Freeform 118"/>
            <p:cNvSpPr>
              <a:spLocks/>
            </p:cNvSpPr>
            <p:nvPr/>
          </p:nvSpPr>
          <p:spPr bwMode="auto">
            <a:xfrm>
              <a:off x="2814" y="3074"/>
              <a:ext cx="1076" cy="217"/>
            </a:xfrm>
            <a:custGeom>
              <a:avLst/>
              <a:gdLst>
                <a:gd name="T0" fmla="*/ 403 w 2669"/>
                <a:gd name="T1" fmla="*/ 88 h 538"/>
                <a:gd name="T2" fmla="*/ 434 w 2669"/>
                <a:gd name="T3" fmla="*/ 56 h 538"/>
                <a:gd name="T4" fmla="*/ 434 w 2669"/>
                <a:gd name="T5" fmla="*/ 56 h 538"/>
                <a:gd name="T6" fmla="*/ 434 w 2669"/>
                <a:gd name="T7" fmla="*/ 31 h 538"/>
                <a:gd name="T8" fmla="*/ 403 w 2669"/>
                <a:gd name="T9" fmla="*/ 0 h 538"/>
                <a:gd name="T10" fmla="*/ 403 w 2669"/>
                <a:gd name="T11" fmla="*/ 0 h 538"/>
                <a:gd name="T12" fmla="*/ 31 w 2669"/>
                <a:gd name="T13" fmla="*/ 0 h 538"/>
                <a:gd name="T14" fmla="*/ 0 w 2669"/>
                <a:gd name="T15" fmla="*/ 31 h 538"/>
                <a:gd name="T16" fmla="*/ 0 w 2669"/>
                <a:gd name="T17" fmla="*/ 31 h 538"/>
                <a:gd name="T18" fmla="*/ 0 w 2669"/>
                <a:gd name="T19" fmla="*/ 56 h 538"/>
                <a:gd name="T20" fmla="*/ 31 w 2669"/>
                <a:gd name="T21" fmla="*/ 88 h 538"/>
                <a:gd name="T22" fmla="*/ 31 w 2669"/>
                <a:gd name="T23" fmla="*/ 88 h 538"/>
                <a:gd name="T24" fmla="*/ 403 w 2669"/>
                <a:gd name="T25" fmla="*/ 88 h 53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69"/>
                <a:gd name="T40" fmla="*/ 0 h 538"/>
                <a:gd name="T41" fmla="*/ 2669 w 2669"/>
                <a:gd name="T42" fmla="*/ 538 h 53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69" h="538">
                  <a:moveTo>
                    <a:pt x="2477" y="538"/>
                  </a:moveTo>
                  <a:cubicBezTo>
                    <a:pt x="2583" y="538"/>
                    <a:pt x="2669" y="452"/>
                    <a:pt x="2669" y="346"/>
                  </a:cubicBezTo>
                  <a:lnTo>
                    <a:pt x="2669" y="192"/>
                  </a:lnTo>
                  <a:cubicBezTo>
                    <a:pt x="2669" y="86"/>
                    <a:pt x="2583" y="0"/>
                    <a:pt x="2477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346"/>
                  </a:lnTo>
                  <a:cubicBezTo>
                    <a:pt x="0" y="452"/>
                    <a:pt x="86" y="538"/>
                    <a:pt x="192" y="538"/>
                  </a:cubicBezTo>
                  <a:lnTo>
                    <a:pt x="2477" y="53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007" name="Freeform 119"/>
            <p:cNvSpPr>
              <a:spLocks/>
            </p:cNvSpPr>
            <p:nvPr/>
          </p:nvSpPr>
          <p:spPr bwMode="auto">
            <a:xfrm>
              <a:off x="2814" y="3074"/>
              <a:ext cx="1076" cy="217"/>
            </a:xfrm>
            <a:custGeom>
              <a:avLst/>
              <a:gdLst>
                <a:gd name="T0" fmla="*/ 403 w 2669"/>
                <a:gd name="T1" fmla="*/ 88 h 538"/>
                <a:gd name="T2" fmla="*/ 434 w 2669"/>
                <a:gd name="T3" fmla="*/ 56 h 538"/>
                <a:gd name="T4" fmla="*/ 434 w 2669"/>
                <a:gd name="T5" fmla="*/ 56 h 538"/>
                <a:gd name="T6" fmla="*/ 434 w 2669"/>
                <a:gd name="T7" fmla="*/ 31 h 538"/>
                <a:gd name="T8" fmla="*/ 403 w 2669"/>
                <a:gd name="T9" fmla="*/ 0 h 538"/>
                <a:gd name="T10" fmla="*/ 403 w 2669"/>
                <a:gd name="T11" fmla="*/ 0 h 538"/>
                <a:gd name="T12" fmla="*/ 31 w 2669"/>
                <a:gd name="T13" fmla="*/ 0 h 538"/>
                <a:gd name="T14" fmla="*/ 0 w 2669"/>
                <a:gd name="T15" fmla="*/ 31 h 538"/>
                <a:gd name="T16" fmla="*/ 0 w 2669"/>
                <a:gd name="T17" fmla="*/ 31 h 538"/>
                <a:gd name="T18" fmla="*/ 0 w 2669"/>
                <a:gd name="T19" fmla="*/ 56 h 538"/>
                <a:gd name="T20" fmla="*/ 31 w 2669"/>
                <a:gd name="T21" fmla="*/ 88 h 538"/>
                <a:gd name="T22" fmla="*/ 31 w 2669"/>
                <a:gd name="T23" fmla="*/ 88 h 538"/>
                <a:gd name="T24" fmla="*/ 403 w 2669"/>
                <a:gd name="T25" fmla="*/ 88 h 53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69"/>
                <a:gd name="T40" fmla="*/ 0 h 538"/>
                <a:gd name="T41" fmla="*/ 2669 w 2669"/>
                <a:gd name="T42" fmla="*/ 538 h 53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69" h="538">
                  <a:moveTo>
                    <a:pt x="2477" y="538"/>
                  </a:moveTo>
                  <a:cubicBezTo>
                    <a:pt x="2583" y="538"/>
                    <a:pt x="2669" y="452"/>
                    <a:pt x="2669" y="346"/>
                  </a:cubicBezTo>
                  <a:lnTo>
                    <a:pt x="2669" y="192"/>
                  </a:lnTo>
                  <a:cubicBezTo>
                    <a:pt x="2669" y="86"/>
                    <a:pt x="2583" y="0"/>
                    <a:pt x="2477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346"/>
                  </a:lnTo>
                  <a:cubicBezTo>
                    <a:pt x="0" y="452"/>
                    <a:pt x="86" y="538"/>
                    <a:pt x="192" y="538"/>
                  </a:cubicBezTo>
                  <a:lnTo>
                    <a:pt x="2477" y="538"/>
                  </a:lnTo>
                  <a:close/>
                </a:path>
              </a:pathLst>
            </a:custGeom>
            <a:noFill/>
            <a:ln w="158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008" name="Rectangle 120"/>
            <p:cNvSpPr>
              <a:spLocks noChangeArrowheads="1"/>
            </p:cNvSpPr>
            <p:nvPr/>
          </p:nvSpPr>
          <p:spPr bwMode="auto">
            <a:xfrm>
              <a:off x="2858" y="3125"/>
              <a:ext cx="61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PuzzleSolve</a:t>
              </a:r>
              <a:endParaRPr lang="en-US"/>
            </a:p>
          </p:txBody>
        </p:sp>
        <p:sp>
          <p:nvSpPr>
            <p:cNvPr id="38009" name="Rectangle 121"/>
            <p:cNvSpPr>
              <a:spLocks noChangeArrowheads="1"/>
            </p:cNvSpPr>
            <p:nvPr/>
          </p:nvSpPr>
          <p:spPr bwMode="auto">
            <a:xfrm>
              <a:off x="3426" y="3125"/>
              <a:ext cx="77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(</a:t>
              </a:r>
              <a:endParaRPr lang="en-US"/>
            </a:p>
          </p:txBody>
        </p:sp>
        <p:sp>
          <p:nvSpPr>
            <p:cNvPr id="38010" name="Rectangle 122"/>
            <p:cNvSpPr>
              <a:spLocks noChangeArrowheads="1"/>
            </p:cNvSpPr>
            <p:nvPr/>
          </p:nvSpPr>
          <p:spPr bwMode="auto">
            <a:xfrm>
              <a:off x="3458" y="3125"/>
              <a:ext cx="10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1</a:t>
              </a:r>
              <a:endParaRPr lang="en-US"/>
            </a:p>
          </p:txBody>
        </p:sp>
        <p:sp>
          <p:nvSpPr>
            <p:cNvPr id="38011" name="Rectangle 123"/>
            <p:cNvSpPr>
              <a:spLocks noChangeArrowheads="1"/>
            </p:cNvSpPr>
            <p:nvPr/>
          </p:nvSpPr>
          <p:spPr bwMode="auto">
            <a:xfrm>
              <a:off x="3516" y="3125"/>
              <a:ext cx="71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,</a:t>
              </a:r>
              <a:endParaRPr lang="en-US"/>
            </a:p>
          </p:txBody>
        </p:sp>
        <p:sp>
          <p:nvSpPr>
            <p:cNvPr id="38012" name="Rectangle 124"/>
            <p:cNvSpPr>
              <a:spLocks noChangeArrowheads="1"/>
            </p:cNvSpPr>
            <p:nvPr/>
          </p:nvSpPr>
          <p:spPr bwMode="auto">
            <a:xfrm>
              <a:off x="3548" y="3125"/>
              <a:ext cx="155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bc</a:t>
              </a:r>
              <a:endParaRPr lang="en-US"/>
            </a:p>
          </p:txBody>
        </p:sp>
        <p:sp>
          <p:nvSpPr>
            <p:cNvPr id="38013" name="Rectangle 125"/>
            <p:cNvSpPr>
              <a:spLocks noChangeArrowheads="1"/>
            </p:cNvSpPr>
            <p:nvPr/>
          </p:nvSpPr>
          <p:spPr bwMode="auto">
            <a:xfrm>
              <a:off x="3658" y="3125"/>
              <a:ext cx="110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,{</a:t>
              </a:r>
              <a:endParaRPr lang="en-US"/>
            </a:p>
          </p:txBody>
        </p:sp>
        <p:sp>
          <p:nvSpPr>
            <p:cNvPr id="38014" name="Rectangle 126"/>
            <p:cNvSpPr>
              <a:spLocks noChangeArrowheads="1"/>
            </p:cNvSpPr>
            <p:nvPr/>
          </p:nvSpPr>
          <p:spPr bwMode="auto">
            <a:xfrm>
              <a:off x="3716" y="3125"/>
              <a:ext cx="10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a</a:t>
              </a:r>
              <a:endParaRPr lang="en-US"/>
            </a:p>
          </p:txBody>
        </p:sp>
        <p:sp>
          <p:nvSpPr>
            <p:cNvPr id="38015" name="Rectangle 127"/>
            <p:cNvSpPr>
              <a:spLocks noChangeArrowheads="1"/>
            </p:cNvSpPr>
            <p:nvPr/>
          </p:nvSpPr>
          <p:spPr bwMode="auto">
            <a:xfrm>
              <a:off x="3774" y="3125"/>
              <a:ext cx="77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}</a:t>
              </a:r>
              <a:endParaRPr lang="en-US"/>
            </a:p>
          </p:txBody>
        </p:sp>
        <p:sp>
          <p:nvSpPr>
            <p:cNvPr id="38016" name="Rectangle 128"/>
            <p:cNvSpPr>
              <a:spLocks noChangeArrowheads="1"/>
            </p:cNvSpPr>
            <p:nvPr/>
          </p:nvSpPr>
          <p:spPr bwMode="auto">
            <a:xfrm>
              <a:off x="3813" y="3125"/>
              <a:ext cx="77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)</a:t>
              </a:r>
              <a:endParaRPr lang="en-US"/>
            </a:p>
          </p:txBody>
        </p:sp>
        <p:sp>
          <p:nvSpPr>
            <p:cNvPr id="38017" name="Freeform 129"/>
            <p:cNvSpPr>
              <a:spLocks/>
            </p:cNvSpPr>
            <p:nvPr/>
          </p:nvSpPr>
          <p:spPr bwMode="auto">
            <a:xfrm>
              <a:off x="2024" y="2764"/>
              <a:ext cx="1076" cy="217"/>
            </a:xfrm>
            <a:custGeom>
              <a:avLst/>
              <a:gdLst>
                <a:gd name="T0" fmla="*/ 403 w 2668"/>
                <a:gd name="T1" fmla="*/ 88 h 538"/>
                <a:gd name="T2" fmla="*/ 434 w 2668"/>
                <a:gd name="T3" fmla="*/ 56 h 538"/>
                <a:gd name="T4" fmla="*/ 434 w 2668"/>
                <a:gd name="T5" fmla="*/ 56 h 538"/>
                <a:gd name="T6" fmla="*/ 434 w 2668"/>
                <a:gd name="T7" fmla="*/ 31 h 538"/>
                <a:gd name="T8" fmla="*/ 403 w 2668"/>
                <a:gd name="T9" fmla="*/ 0 h 538"/>
                <a:gd name="T10" fmla="*/ 403 w 2668"/>
                <a:gd name="T11" fmla="*/ 0 h 538"/>
                <a:gd name="T12" fmla="*/ 31 w 2668"/>
                <a:gd name="T13" fmla="*/ 0 h 538"/>
                <a:gd name="T14" fmla="*/ 0 w 2668"/>
                <a:gd name="T15" fmla="*/ 31 h 538"/>
                <a:gd name="T16" fmla="*/ 0 w 2668"/>
                <a:gd name="T17" fmla="*/ 31 h 538"/>
                <a:gd name="T18" fmla="*/ 0 w 2668"/>
                <a:gd name="T19" fmla="*/ 56 h 538"/>
                <a:gd name="T20" fmla="*/ 31 w 2668"/>
                <a:gd name="T21" fmla="*/ 88 h 538"/>
                <a:gd name="T22" fmla="*/ 403 w 2668"/>
                <a:gd name="T23" fmla="*/ 88 h 53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668"/>
                <a:gd name="T37" fmla="*/ 0 h 538"/>
                <a:gd name="T38" fmla="*/ 2668 w 2668"/>
                <a:gd name="T39" fmla="*/ 538 h 53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668" h="538">
                  <a:moveTo>
                    <a:pt x="2476" y="538"/>
                  </a:moveTo>
                  <a:cubicBezTo>
                    <a:pt x="2583" y="538"/>
                    <a:pt x="2668" y="452"/>
                    <a:pt x="2668" y="346"/>
                  </a:cubicBezTo>
                  <a:lnTo>
                    <a:pt x="2668" y="192"/>
                  </a:lnTo>
                  <a:cubicBezTo>
                    <a:pt x="2668" y="86"/>
                    <a:pt x="2583" y="0"/>
                    <a:pt x="24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346"/>
                  </a:lnTo>
                  <a:cubicBezTo>
                    <a:pt x="0" y="452"/>
                    <a:pt x="86" y="538"/>
                    <a:pt x="192" y="538"/>
                  </a:cubicBezTo>
                  <a:lnTo>
                    <a:pt x="2476" y="53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018" name="Freeform 130"/>
            <p:cNvSpPr>
              <a:spLocks/>
            </p:cNvSpPr>
            <p:nvPr/>
          </p:nvSpPr>
          <p:spPr bwMode="auto">
            <a:xfrm>
              <a:off x="2024" y="2764"/>
              <a:ext cx="1076" cy="217"/>
            </a:xfrm>
            <a:custGeom>
              <a:avLst/>
              <a:gdLst>
                <a:gd name="T0" fmla="*/ 403 w 2668"/>
                <a:gd name="T1" fmla="*/ 88 h 538"/>
                <a:gd name="T2" fmla="*/ 434 w 2668"/>
                <a:gd name="T3" fmla="*/ 56 h 538"/>
                <a:gd name="T4" fmla="*/ 434 w 2668"/>
                <a:gd name="T5" fmla="*/ 56 h 538"/>
                <a:gd name="T6" fmla="*/ 434 w 2668"/>
                <a:gd name="T7" fmla="*/ 31 h 538"/>
                <a:gd name="T8" fmla="*/ 403 w 2668"/>
                <a:gd name="T9" fmla="*/ 0 h 538"/>
                <a:gd name="T10" fmla="*/ 403 w 2668"/>
                <a:gd name="T11" fmla="*/ 0 h 538"/>
                <a:gd name="T12" fmla="*/ 31 w 2668"/>
                <a:gd name="T13" fmla="*/ 0 h 538"/>
                <a:gd name="T14" fmla="*/ 0 w 2668"/>
                <a:gd name="T15" fmla="*/ 31 h 538"/>
                <a:gd name="T16" fmla="*/ 0 w 2668"/>
                <a:gd name="T17" fmla="*/ 31 h 538"/>
                <a:gd name="T18" fmla="*/ 0 w 2668"/>
                <a:gd name="T19" fmla="*/ 56 h 538"/>
                <a:gd name="T20" fmla="*/ 31 w 2668"/>
                <a:gd name="T21" fmla="*/ 88 h 538"/>
                <a:gd name="T22" fmla="*/ 403 w 2668"/>
                <a:gd name="T23" fmla="*/ 88 h 53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668"/>
                <a:gd name="T37" fmla="*/ 0 h 538"/>
                <a:gd name="T38" fmla="*/ 2668 w 2668"/>
                <a:gd name="T39" fmla="*/ 538 h 53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668" h="538">
                  <a:moveTo>
                    <a:pt x="2476" y="538"/>
                  </a:moveTo>
                  <a:cubicBezTo>
                    <a:pt x="2583" y="538"/>
                    <a:pt x="2668" y="452"/>
                    <a:pt x="2668" y="346"/>
                  </a:cubicBezTo>
                  <a:lnTo>
                    <a:pt x="2668" y="192"/>
                  </a:lnTo>
                  <a:cubicBezTo>
                    <a:pt x="2668" y="86"/>
                    <a:pt x="2583" y="0"/>
                    <a:pt x="24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346"/>
                  </a:lnTo>
                  <a:cubicBezTo>
                    <a:pt x="0" y="452"/>
                    <a:pt x="86" y="538"/>
                    <a:pt x="192" y="538"/>
                  </a:cubicBezTo>
                  <a:lnTo>
                    <a:pt x="2476" y="538"/>
                  </a:lnTo>
                  <a:close/>
                </a:path>
              </a:pathLst>
            </a:custGeom>
            <a:noFill/>
            <a:ln w="158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019" name="Rectangle 131"/>
            <p:cNvSpPr>
              <a:spLocks noChangeArrowheads="1"/>
            </p:cNvSpPr>
            <p:nvPr/>
          </p:nvSpPr>
          <p:spPr bwMode="auto">
            <a:xfrm>
              <a:off x="2071" y="2815"/>
              <a:ext cx="61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PuzzleSolve</a:t>
              </a:r>
              <a:endParaRPr lang="en-US"/>
            </a:p>
          </p:txBody>
        </p:sp>
        <p:sp>
          <p:nvSpPr>
            <p:cNvPr id="38020" name="Rectangle 132"/>
            <p:cNvSpPr>
              <a:spLocks noChangeArrowheads="1"/>
            </p:cNvSpPr>
            <p:nvPr/>
          </p:nvSpPr>
          <p:spPr bwMode="auto">
            <a:xfrm>
              <a:off x="2638" y="2815"/>
              <a:ext cx="77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(</a:t>
              </a:r>
              <a:endParaRPr lang="en-US"/>
            </a:p>
          </p:txBody>
        </p:sp>
        <p:sp>
          <p:nvSpPr>
            <p:cNvPr id="38021" name="Rectangle 133"/>
            <p:cNvSpPr>
              <a:spLocks noChangeArrowheads="1"/>
            </p:cNvSpPr>
            <p:nvPr/>
          </p:nvSpPr>
          <p:spPr bwMode="auto">
            <a:xfrm>
              <a:off x="2671" y="2815"/>
              <a:ext cx="10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1</a:t>
              </a:r>
              <a:endParaRPr lang="en-US"/>
            </a:p>
          </p:txBody>
        </p:sp>
        <p:sp>
          <p:nvSpPr>
            <p:cNvPr id="38022" name="Rectangle 134"/>
            <p:cNvSpPr>
              <a:spLocks noChangeArrowheads="1"/>
            </p:cNvSpPr>
            <p:nvPr/>
          </p:nvSpPr>
          <p:spPr bwMode="auto">
            <a:xfrm>
              <a:off x="2729" y="2815"/>
              <a:ext cx="71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,</a:t>
              </a:r>
              <a:endParaRPr lang="en-US"/>
            </a:p>
          </p:txBody>
        </p:sp>
        <p:sp>
          <p:nvSpPr>
            <p:cNvPr id="38023" name="Rectangle 135"/>
            <p:cNvSpPr>
              <a:spLocks noChangeArrowheads="1"/>
            </p:cNvSpPr>
            <p:nvPr/>
          </p:nvSpPr>
          <p:spPr bwMode="auto">
            <a:xfrm>
              <a:off x="2755" y="2815"/>
              <a:ext cx="161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ba</a:t>
              </a:r>
              <a:endParaRPr lang="en-US"/>
            </a:p>
          </p:txBody>
        </p:sp>
        <p:sp>
          <p:nvSpPr>
            <p:cNvPr id="38024" name="Rectangle 136"/>
            <p:cNvSpPr>
              <a:spLocks noChangeArrowheads="1"/>
            </p:cNvSpPr>
            <p:nvPr/>
          </p:nvSpPr>
          <p:spPr bwMode="auto">
            <a:xfrm>
              <a:off x="2871" y="2815"/>
              <a:ext cx="110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,{</a:t>
              </a:r>
              <a:endParaRPr lang="en-US"/>
            </a:p>
          </p:txBody>
        </p:sp>
        <p:sp>
          <p:nvSpPr>
            <p:cNvPr id="38025" name="Rectangle 137"/>
            <p:cNvSpPr>
              <a:spLocks noChangeArrowheads="1"/>
            </p:cNvSpPr>
            <p:nvPr/>
          </p:nvSpPr>
          <p:spPr bwMode="auto">
            <a:xfrm>
              <a:off x="2935" y="2815"/>
              <a:ext cx="97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c</a:t>
              </a:r>
              <a:endParaRPr lang="en-US"/>
            </a:p>
          </p:txBody>
        </p:sp>
        <p:sp>
          <p:nvSpPr>
            <p:cNvPr id="38026" name="Rectangle 138"/>
            <p:cNvSpPr>
              <a:spLocks noChangeArrowheads="1"/>
            </p:cNvSpPr>
            <p:nvPr/>
          </p:nvSpPr>
          <p:spPr bwMode="auto">
            <a:xfrm>
              <a:off x="2987" y="2815"/>
              <a:ext cx="77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}</a:t>
              </a:r>
              <a:endParaRPr lang="en-US"/>
            </a:p>
          </p:txBody>
        </p:sp>
        <p:sp>
          <p:nvSpPr>
            <p:cNvPr id="38027" name="Rectangle 139"/>
            <p:cNvSpPr>
              <a:spLocks noChangeArrowheads="1"/>
            </p:cNvSpPr>
            <p:nvPr/>
          </p:nvSpPr>
          <p:spPr bwMode="auto">
            <a:xfrm>
              <a:off x="3019" y="2815"/>
              <a:ext cx="77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)</a:t>
              </a:r>
              <a:endParaRPr lang="en-US"/>
            </a:p>
          </p:txBody>
        </p:sp>
        <p:sp>
          <p:nvSpPr>
            <p:cNvPr id="38028" name="Line 140"/>
            <p:cNvSpPr>
              <a:spLocks noChangeShapeType="1"/>
            </p:cNvSpPr>
            <p:nvPr/>
          </p:nvSpPr>
          <p:spPr bwMode="auto">
            <a:xfrm flipH="1">
              <a:off x="4102" y="2532"/>
              <a:ext cx="268" cy="182"/>
            </a:xfrm>
            <a:prstGeom prst="line">
              <a:avLst/>
            </a:prstGeom>
            <a:noFill/>
            <a:ln w="158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029" name="Freeform 141"/>
            <p:cNvSpPr>
              <a:spLocks/>
            </p:cNvSpPr>
            <p:nvPr/>
          </p:nvSpPr>
          <p:spPr bwMode="auto">
            <a:xfrm>
              <a:off x="4029" y="2684"/>
              <a:ext cx="98" cy="80"/>
            </a:xfrm>
            <a:custGeom>
              <a:avLst/>
              <a:gdLst>
                <a:gd name="T0" fmla="*/ 98 w 98"/>
                <a:gd name="T1" fmla="*/ 53 h 80"/>
                <a:gd name="T2" fmla="*/ 0 w 98"/>
                <a:gd name="T3" fmla="*/ 80 h 80"/>
                <a:gd name="T4" fmla="*/ 62 w 98"/>
                <a:gd name="T5" fmla="*/ 0 h 80"/>
                <a:gd name="T6" fmla="*/ 98 w 98"/>
                <a:gd name="T7" fmla="*/ 53 h 8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8"/>
                <a:gd name="T13" fmla="*/ 0 h 80"/>
                <a:gd name="T14" fmla="*/ 98 w 98"/>
                <a:gd name="T15" fmla="*/ 80 h 8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8" h="80">
                  <a:moveTo>
                    <a:pt x="98" y="53"/>
                  </a:moveTo>
                  <a:lnTo>
                    <a:pt x="0" y="80"/>
                  </a:lnTo>
                  <a:lnTo>
                    <a:pt x="62" y="0"/>
                  </a:lnTo>
                  <a:lnTo>
                    <a:pt x="98" y="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030" name="Line 142"/>
            <p:cNvSpPr>
              <a:spLocks noChangeShapeType="1"/>
            </p:cNvSpPr>
            <p:nvPr/>
          </p:nvSpPr>
          <p:spPr bwMode="auto">
            <a:xfrm>
              <a:off x="1512" y="2551"/>
              <a:ext cx="283" cy="449"/>
            </a:xfrm>
            <a:prstGeom prst="line">
              <a:avLst/>
            </a:prstGeom>
            <a:noFill/>
            <a:ln w="158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031" name="Freeform 143"/>
            <p:cNvSpPr>
              <a:spLocks/>
            </p:cNvSpPr>
            <p:nvPr/>
          </p:nvSpPr>
          <p:spPr bwMode="auto">
            <a:xfrm>
              <a:off x="1764" y="2976"/>
              <a:ext cx="77" cy="98"/>
            </a:xfrm>
            <a:custGeom>
              <a:avLst/>
              <a:gdLst>
                <a:gd name="T0" fmla="*/ 54 w 77"/>
                <a:gd name="T1" fmla="*/ 0 h 98"/>
                <a:gd name="T2" fmla="*/ 77 w 77"/>
                <a:gd name="T3" fmla="*/ 98 h 98"/>
                <a:gd name="T4" fmla="*/ 0 w 77"/>
                <a:gd name="T5" fmla="*/ 34 h 98"/>
                <a:gd name="T6" fmla="*/ 54 w 77"/>
                <a:gd name="T7" fmla="*/ 0 h 9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7"/>
                <a:gd name="T13" fmla="*/ 0 h 98"/>
                <a:gd name="T14" fmla="*/ 77 w 77"/>
                <a:gd name="T15" fmla="*/ 98 h 9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7" h="98">
                  <a:moveTo>
                    <a:pt x="54" y="0"/>
                  </a:moveTo>
                  <a:lnTo>
                    <a:pt x="77" y="98"/>
                  </a:lnTo>
                  <a:lnTo>
                    <a:pt x="0" y="34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032" name="Line 144"/>
            <p:cNvSpPr>
              <a:spLocks noChangeShapeType="1"/>
            </p:cNvSpPr>
            <p:nvPr/>
          </p:nvSpPr>
          <p:spPr bwMode="auto">
            <a:xfrm>
              <a:off x="2945" y="2524"/>
              <a:ext cx="355" cy="479"/>
            </a:xfrm>
            <a:prstGeom prst="line">
              <a:avLst/>
            </a:prstGeom>
            <a:noFill/>
            <a:ln w="158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033" name="Freeform 145"/>
            <p:cNvSpPr>
              <a:spLocks/>
            </p:cNvSpPr>
            <p:nvPr/>
          </p:nvSpPr>
          <p:spPr bwMode="auto">
            <a:xfrm>
              <a:off x="3269" y="2978"/>
              <a:ext cx="83" cy="96"/>
            </a:xfrm>
            <a:custGeom>
              <a:avLst/>
              <a:gdLst>
                <a:gd name="T0" fmla="*/ 52 w 83"/>
                <a:gd name="T1" fmla="*/ 0 h 96"/>
                <a:gd name="T2" fmla="*/ 83 w 83"/>
                <a:gd name="T3" fmla="*/ 96 h 96"/>
                <a:gd name="T4" fmla="*/ 0 w 83"/>
                <a:gd name="T5" fmla="*/ 38 h 96"/>
                <a:gd name="T6" fmla="*/ 52 w 83"/>
                <a:gd name="T7" fmla="*/ 0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3"/>
                <a:gd name="T13" fmla="*/ 0 h 96"/>
                <a:gd name="T14" fmla="*/ 83 w 83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3" h="96">
                  <a:moveTo>
                    <a:pt x="52" y="0"/>
                  </a:moveTo>
                  <a:lnTo>
                    <a:pt x="83" y="96"/>
                  </a:lnTo>
                  <a:lnTo>
                    <a:pt x="0" y="38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034" name="Line 146"/>
            <p:cNvSpPr>
              <a:spLocks noChangeShapeType="1"/>
            </p:cNvSpPr>
            <p:nvPr/>
          </p:nvSpPr>
          <p:spPr bwMode="auto">
            <a:xfrm>
              <a:off x="4370" y="2524"/>
              <a:ext cx="437" cy="484"/>
            </a:xfrm>
            <a:prstGeom prst="line">
              <a:avLst/>
            </a:prstGeom>
            <a:noFill/>
            <a:ln w="158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035" name="Freeform 147"/>
            <p:cNvSpPr>
              <a:spLocks/>
            </p:cNvSpPr>
            <p:nvPr/>
          </p:nvSpPr>
          <p:spPr bwMode="auto">
            <a:xfrm>
              <a:off x="4778" y="2981"/>
              <a:ext cx="88" cy="93"/>
            </a:xfrm>
            <a:custGeom>
              <a:avLst/>
              <a:gdLst>
                <a:gd name="T0" fmla="*/ 48 w 88"/>
                <a:gd name="T1" fmla="*/ 0 h 93"/>
                <a:gd name="T2" fmla="*/ 88 w 88"/>
                <a:gd name="T3" fmla="*/ 93 h 93"/>
                <a:gd name="T4" fmla="*/ 0 w 88"/>
                <a:gd name="T5" fmla="*/ 43 h 93"/>
                <a:gd name="T6" fmla="*/ 48 w 88"/>
                <a:gd name="T7" fmla="*/ 0 h 9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8"/>
                <a:gd name="T13" fmla="*/ 0 h 93"/>
                <a:gd name="T14" fmla="*/ 88 w 88"/>
                <a:gd name="T15" fmla="*/ 93 h 9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8" h="93">
                  <a:moveTo>
                    <a:pt x="48" y="0"/>
                  </a:moveTo>
                  <a:lnTo>
                    <a:pt x="88" y="93"/>
                  </a:lnTo>
                  <a:lnTo>
                    <a:pt x="0" y="43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036" name="Rectangle 148"/>
            <p:cNvSpPr>
              <a:spLocks noChangeArrowheads="1"/>
            </p:cNvSpPr>
            <p:nvPr/>
          </p:nvSpPr>
          <p:spPr bwMode="auto">
            <a:xfrm>
              <a:off x="986" y="3015"/>
              <a:ext cx="21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abc</a:t>
              </a:r>
              <a:endParaRPr lang="en-US"/>
            </a:p>
          </p:txBody>
        </p:sp>
        <p:sp>
          <p:nvSpPr>
            <p:cNvPr id="38037" name="Rectangle 149"/>
            <p:cNvSpPr>
              <a:spLocks noChangeArrowheads="1"/>
            </p:cNvSpPr>
            <p:nvPr/>
          </p:nvSpPr>
          <p:spPr bwMode="auto">
            <a:xfrm>
              <a:off x="1761" y="3318"/>
              <a:ext cx="21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acb</a:t>
              </a:r>
              <a:endParaRPr lang="en-US"/>
            </a:p>
          </p:txBody>
        </p:sp>
        <p:sp>
          <p:nvSpPr>
            <p:cNvPr id="38038" name="Rectangle 150"/>
            <p:cNvSpPr>
              <a:spLocks noChangeArrowheads="1"/>
            </p:cNvSpPr>
            <p:nvPr/>
          </p:nvSpPr>
          <p:spPr bwMode="auto">
            <a:xfrm>
              <a:off x="2477" y="3008"/>
              <a:ext cx="21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bac</a:t>
              </a:r>
              <a:endParaRPr lang="en-US"/>
            </a:p>
          </p:txBody>
        </p:sp>
        <p:sp>
          <p:nvSpPr>
            <p:cNvPr id="38039" name="Rectangle 151"/>
            <p:cNvSpPr>
              <a:spLocks noChangeArrowheads="1"/>
            </p:cNvSpPr>
            <p:nvPr/>
          </p:nvSpPr>
          <p:spPr bwMode="auto">
            <a:xfrm>
              <a:off x="3252" y="3325"/>
              <a:ext cx="21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bca</a:t>
              </a:r>
              <a:endParaRPr lang="en-US"/>
            </a:p>
          </p:txBody>
        </p:sp>
        <p:sp>
          <p:nvSpPr>
            <p:cNvPr id="38040" name="Rectangle 152"/>
            <p:cNvSpPr>
              <a:spLocks noChangeArrowheads="1"/>
            </p:cNvSpPr>
            <p:nvPr/>
          </p:nvSpPr>
          <p:spPr bwMode="auto">
            <a:xfrm>
              <a:off x="3994" y="3008"/>
              <a:ext cx="21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cab</a:t>
              </a:r>
              <a:endParaRPr lang="en-US"/>
            </a:p>
          </p:txBody>
        </p:sp>
        <p:sp>
          <p:nvSpPr>
            <p:cNvPr id="38041" name="Rectangle 153"/>
            <p:cNvSpPr>
              <a:spLocks noChangeArrowheads="1"/>
            </p:cNvSpPr>
            <p:nvPr/>
          </p:nvSpPr>
          <p:spPr bwMode="auto">
            <a:xfrm>
              <a:off x="4801" y="3318"/>
              <a:ext cx="21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cba</a:t>
              </a:r>
              <a:endParaRPr lang="en-US"/>
            </a:p>
          </p:txBody>
        </p:sp>
      </p:grpSp>
      <p:sp>
        <p:nvSpPr>
          <p:cNvPr id="37893" name="Date Placeholder 15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Footer Placeholder 5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Recursion</a:t>
            </a:r>
          </a:p>
        </p:txBody>
      </p:sp>
      <p:sp>
        <p:nvSpPr>
          <p:cNvPr id="12290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8A9CF3F0-E475-6C44-8B5A-F065EBEF5143}" type="slidenum">
              <a:rPr lang="en-US" sz="1400"/>
              <a:pPr eaLnBrk="1" hangingPunct="1"/>
              <a:t>4</a:t>
            </a:fld>
            <a:endParaRPr lang="en-US" sz="140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229600" cy="1143000"/>
          </a:xfrm>
        </p:spPr>
        <p:txBody>
          <a:bodyPr/>
          <a:lstStyle/>
          <a:p>
            <a:pPr eaLnBrk="1" hangingPunct="1"/>
            <a:r>
              <a:rPr lang="en-US" sz="4000" dirty="0">
                <a:latin typeface="Tahoma" charset="0"/>
              </a:rPr>
              <a:t>The Recursion Pattern</a:t>
            </a:r>
            <a:endParaRPr lang="en-US" sz="4000" dirty="0">
              <a:latin typeface="Tahoma" charset="0"/>
              <a:cs typeface="Tahoma" charset="0"/>
            </a:endParaRPr>
          </a:p>
        </p:txBody>
      </p:sp>
      <p:sp>
        <p:nvSpPr>
          <p:cNvPr id="12292" name="Rectangle 4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524000"/>
            <a:ext cx="7772400" cy="480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solidFill>
                  <a:schemeClr val="tx2"/>
                </a:solidFill>
                <a:latin typeface="Tahoma" charset="0"/>
              </a:rPr>
              <a:t>Recursion</a:t>
            </a:r>
            <a:r>
              <a:rPr lang="en-US" sz="2400" dirty="0">
                <a:latin typeface="Tahoma" charset="0"/>
              </a:rPr>
              <a:t>: when a method calls itself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Tahoma" charset="0"/>
              </a:rPr>
              <a:t>Classic example</a:t>
            </a:r>
            <a:r>
              <a:rPr lang="en-US" sz="2400" i="1" dirty="0">
                <a:latin typeface="Tahoma" charset="0"/>
              </a:rPr>
              <a:t> – </a:t>
            </a:r>
            <a:r>
              <a:rPr lang="en-US" sz="2400" dirty="0">
                <a:latin typeface="Tahoma" charset="0"/>
              </a:rPr>
              <a:t>the factorial function: 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400" dirty="0">
                <a:latin typeface="Tahoma" charset="0"/>
              </a:rPr>
              <a:t>		n! = 1</a:t>
            </a:r>
            <a:r>
              <a:rPr lang="en-US" sz="2400" dirty="0">
                <a:latin typeface="Tahoma" charset="0"/>
                <a:cs typeface="Tahoma" charset="0"/>
              </a:rPr>
              <a:t>· </a:t>
            </a:r>
            <a:r>
              <a:rPr lang="en-US" sz="2400" dirty="0">
                <a:latin typeface="Tahoma" charset="0"/>
              </a:rPr>
              <a:t>2</a:t>
            </a:r>
            <a:r>
              <a:rPr lang="en-US" sz="2400" dirty="0">
                <a:latin typeface="Tahoma" charset="0"/>
                <a:cs typeface="Tahoma" charset="0"/>
              </a:rPr>
              <a:t>· </a:t>
            </a:r>
            <a:r>
              <a:rPr lang="en-US" sz="2400" dirty="0">
                <a:latin typeface="Tahoma" charset="0"/>
              </a:rPr>
              <a:t>3</a:t>
            </a:r>
            <a:r>
              <a:rPr lang="en-US" sz="2400" dirty="0">
                <a:latin typeface="Tahoma" charset="0"/>
                <a:cs typeface="Tahoma" charset="0"/>
              </a:rPr>
              <a:t>· ··· · </a:t>
            </a:r>
            <a:r>
              <a:rPr lang="en-US" sz="2400" dirty="0">
                <a:latin typeface="Tahoma" charset="0"/>
              </a:rPr>
              <a:t>(n-1)</a:t>
            </a:r>
            <a:r>
              <a:rPr lang="en-US" sz="2400" dirty="0">
                <a:latin typeface="Tahoma" charset="0"/>
                <a:cs typeface="Tahoma" charset="0"/>
              </a:rPr>
              <a:t>· </a:t>
            </a:r>
            <a:r>
              <a:rPr lang="en-US" sz="2400" dirty="0">
                <a:latin typeface="Tahoma" charset="0"/>
              </a:rPr>
              <a:t>n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Tahoma" charset="0"/>
                <a:cs typeface="Tahoma" charset="0"/>
              </a:rPr>
              <a:t>Recursive definition: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2400" dirty="0">
              <a:latin typeface="Tahoma" charset="0"/>
              <a:cs typeface="Tahoma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Tahoma" charset="0"/>
                <a:cs typeface="Tahoma" charset="0"/>
              </a:rPr>
              <a:t>As a Java method:</a:t>
            </a:r>
          </a:p>
        </p:txBody>
      </p:sp>
      <p:graphicFrame>
        <p:nvGraphicFramePr>
          <p:cNvPr id="12293" name="Object 45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5395393"/>
              </p:ext>
            </p:extLst>
          </p:nvPr>
        </p:nvGraphicFramePr>
        <p:xfrm>
          <a:off x="3962400" y="2667000"/>
          <a:ext cx="355682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1" name="Equation" r:id="rId3" imgW="1778000" imgH="457200" progId="Equation.3">
                  <p:embed/>
                </p:oleObj>
              </mc:Choice>
              <mc:Fallback>
                <p:oleObj name="Equation" r:id="rId3" imgW="1778000" imgH="45720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2667000"/>
                        <a:ext cx="355682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4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  <a:endParaRPr lang="en-US" sz="1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592" y="3886200"/>
            <a:ext cx="8234608" cy="2286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152400" y="6248400"/>
            <a:ext cx="3429000" cy="4572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200"/>
              <a:t>Recursion</a:t>
            </a:r>
          </a:p>
        </p:txBody>
      </p:sp>
      <p:sp>
        <p:nvSpPr>
          <p:cNvPr id="13314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1DA06153-850C-CF44-BF81-AF7DDB2B0BA8}" type="slidenum">
              <a:rPr lang="en-US" sz="1400" smtClean="0"/>
              <a:pPr eaLnBrk="1" hangingPunct="1"/>
              <a:t>5</a:t>
            </a:fld>
            <a:endParaRPr lang="en-US" sz="140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1534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Content of a Recursive Method</a:t>
            </a:r>
            <a:endParaRPr lang="en-US">
              <a:latin typeface="Tahoma" charset="0"/>
              <a:cs typeface="Tahoma" charset="0"/>
            </a:endParaRPr>
          </a:p>
        </p:txBody>
      </p:sp>
      <p:sp>
        <p:nvSpPr>
          <p:cNvPr id="1331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848600" cy="4724400"/>
          </a:xfrm>
        </p:spPr>
        <p:txBody>
          <a:bodyPr/>
          <a:lstStyle/>
          <a:p>
            <a:pPr eaLnBrk="1" hangingPunct="1"/>
            <a:r>
              <a:rPr lang="en-US" sz="2800" dirty="0">
                <a:solidFill>
                  <a:srgbClr val="C00000"/>
                </a:solidFill>
                <a:latin typeface="Tahoma" charset="0"/>
              </a:rPr>
              <a:t>Base case(s)</a:t>
            </a:r>
            <a:endParaRPr lang="en-US" sz="2800" i="1" dirty="0">
              <a:solidFill>
                <a:srgbClr val="C00000"/>
              </a:solidFill>
              <a:latin typeface="Tahoma" charset="0"/>
            </a:endParaRPr>
          </a:p>
          <a:p>
            <a:pPr lvl="1" eaLnBrk="1" hangingPunct="1"/>
            <a:r>
              <a:rPr lang="en-US" sz="2400" dirty="0">
                <a:latin typeface="Tahoma" charset="0"/>
              </a:rPr>
              <a:t>Values of the input variables for which we perform no recursive calls are called </a:t>
            </a:r>
            <a:r>
              <a:rPr lang="en-US" sz="2400" dirty="0">
                <a:solidFill>
                  <a:schemeClr val="tx2"/>
                </a:solidFill>
                <a:latin typeface="Tahoma" charset="0"/>
              </a:rPr>
              <a:t>base cases</a:t>
            </a:r>
            <a:r>
              <a:rPr lang="en-US" sz="2400" dirty="0">
                <a:latin typeface="Tahoma" charset="0"/>
              </a:rPr>
              <a:t> (there should be at least one base case). </a:t>
            </a:r>
          </a:p>
          <a:p>
            <a:pPr lvl="1" eaLnBrk="1" hangingPunct="1"/>
            <a:r>
              <a:rPr lang="en-US" sz="2400" dirty="0">
                <a:latin typeface="Tahoma" charset="0"/>
              </a:rPr>
              <a:t>Every possible chain of recursive calls </a:t>
            </a:r>
            <a:r>
              <a:rPr lang="en-US" sz="2400" dirty="0">
                <a:solidFill>
                  <a:schemeClr val="tx2"/>
                </a:solidFill>
                <a:latin typeface="Tahoma" charset="0"/>
              </a:rPr>
              <a:t>must</a:t>
            </a:r>
            <a:r>
              <a:rPr lang="en-US" sz="2400" dirty="0">
                <a:latin typeface="Tahoma" charset="0"/>
              </a:rPr>
              <a:t> eventually reach a base case.</a:t>
            </a:r>
          </a:p>
        </p:txBody>
      </p:sp>
      <p:sp>
        <p:nvSpPr>
          <p:cNvPr id="13317" name="Date Placeholder 6"/>
          <p:cNvSpPr>
            <a:spLocks noGrp="1"/>
          </p:cNvSpPr>
          <p:nvPr>
            <p:ph type="dt" sz="quarter" idx="10"/>
          </p:nvPr>
        </p:nvSpPr>
        <p:spPr>
          <a:xfrm>
            <a:off x="3124200" y="6248400"/>
            <a:ext cx="2895600" cy="4572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/>
              <a:t>© 2014 Goodrich, Tamassia, Goldwasser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E4B7B4-FA43-2C4A-8002-4A77874F5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025" y="4267200"/>
            <a:ext cx="8234608" cy="2286000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4635438-5C07-E548-B1ED-05B3220C6E62}"/>
              </a:ext>
            </a:extLst>
          </p:cNvPr>
          <p:cNvCxnSpPr/>
          <p:nvPr/>
        </p:nvCxnSpPr>
        <p:spPr bwMode="auto">
          <a:xfrm>
            <a:off x="196125" y="5257800"/>
            <a:ext cx="685800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630095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152400" y="6248400"/>
            <a:ext cx="3429000" cy="4572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200"/>
              <a:t>Recursion</a:t>
            </a:r>
          </a:p>
        </p:txBody>
      </p:sp>
      <p:sp>
        <p:nvSpPr>
          <p:cNvPr id="13314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1DA06153-850C-CF44-BF81-AF7DDB2B0BA8}" type="slidenum">
              <a:rPr lang="en-US" sz="1400" smtClean="0"/>
              <a:pPr eaLnBrk="1" hangingPunct="1"/>
              <a:t>6</a:t>
            </a:fld>
            <a:endParaRPr lang="en-US" sz="140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1534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Content of a Recursive Method</a:t>
            </a:r>
            <a:endParaRPr lang="en-US">
              <a:latin typeface="Tahoma" charset="0"/>
              <a:cs typeface="Tahoma" charset="0"/>
            </a:endParaRPr>
          </a:p>
        </p:txBody>
      </p:sp>
      <p:sp>
        <p:nvSpPr>
          <p:cNvPr id="1331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848600" cy="4724400"/>
          </a:xfrm>
        </p:spPr>
        <p:txBody>
          <a:bodyPr/>
          <a:lstStyle/>
          <a:p>
            <a:pPr eaLnBrk="1" hangingPunct="1"/>
            <a:r>
              <a:rPr lang="en-US" sz="2800" dirty="0">
                <a:solidFill>
                  <a:schemeClr val="tx2"/>
                </a:solidFill>
                <a:latin typeface="Tahoma" charset="0"/>
              </a:rPr>
              <a:t>Recursive calls</a:t>
            </a:r>
          </a:p>
          <a:p>
            <a:pPr lvl="1" eaLnBrk="1" hangingPunct="1"/>
            <a:r>
              <a:rPr lang="en-US" sz="2400" dirty="0">
                <a:latin typeface="Tahoma" charset="0"/>
              </a:rPr>
              <a:t>Calls to the current method. </a:t>
            </a:r>
          </a:p>
          <a:p>
            <a:pPr lvl="1" eaLnBrk="1" hangingPunct="1"/>
            <a:r>
              <a:rPr lang="en-US" sz="2400" dirty="0">
                <a:latin typeface="Tahoma" charset="0"/>
              </a:rPr>
              <a:t>Each recursive call should be defined so that it makes progress towards a base case.</a:t>
            </a:r>
          </a:p>
        </p:txBody>
      </p:sp>
      <p:sp>
        <p:nvSpPr>
          <p:cNvPr id="13317" name="Date Placeholder 6"/>
          <p:cNvSpPr>
            <a:spLocks noGrp="1"/>
          </p:cNvSpPr>
          <p:nvPr>
            <p:ph type="dt" sz="quarter" idx="10"/>
          </p:nvPr>
        </p:nvSpPr>
        <p:spPr>
          <a:xfrm>
            <a:off x="3124200" y="6248400"/>
            <a:ext cx="2895600" cy="4572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/>
              <a:t>© 2014 Goodrich, Tamassia, Goldwasser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2BFAC1-114C-BF41-A299-EB7A5AFA1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657600"/>
            <a:ext cx="8234608" cy="228600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4E527D1-B67D-C442-AC37-28CAD751C855}"/>
              </a:ext>
            </a:extLst>
          </p:cNvPr>
          <p:cNvCxnSpPr/>
          <p:nvPr/>
        </p:nvCxnSpPr>
        <p:spPr bwMode="auto">
          <a:xfrm>
            <a:off x="419100" y="5410200"/>
            <a:ext cx="685800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36A59-BB7D-0D43-951F-5B70ECA8E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Base Case and </a:t>
            </a:r>
            <a:br>
              <a:rPr lang="en-US" sz="3600" dirty="0"/>
            </a:br>
            <a:r>
              <a:rPr lang="en-US" sz="3600" dirty="0"/>
              <a:t>Termination Condition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C1636-3A80-6C4C-96D5-F206BD5EC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Strictly speaking, you need a "termination condition", not necessarily a "base case"</a:t>
            </a:r>
          </a:p>
          <a:p>
            <a:r>
              <a:rPr lang="en-US" dirty="0"/>
              <a:t>Example: long division</a:t>
            </a:r>
          </a:p>
          <a:p>
            <a:pPr lvl="1"/>
            <a:r>
              <a:rPr lang="en-US" dirty="0"/>
              <a:t>Did I get a result with enough precision yet?</a:t>
            </a:r>
          </a:p>
          <a:p>
            <a:r>
              <a:rPr lang="en-US" dirty="0"/>
              <a:t>Solving a problem with recursive search</a:t>
            </a:r>
          </a:p>
          <a:p>
            <a:pPr lvl="1"/>
            <a:r>
              <a:rPr lang="en-US" dirty="0"/>
              <a:t>Did I just solve the problem or not?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136BCA-8696-3E49-BC9B-29D901373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 Goodrich, Tamassia, Goldwasser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EB460D-938F-0248-AE67-40B08E195F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E71B39E-2B67-9942-90F9-67F1E20F1D89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E39E85-8F70-5546-A65E-963A803134D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Recursion</a:t>
            </a:r>
          </a:p>
        </p:txBody>
      </p:sp>
    </p:spTree>
    <p:extLst>
      <p:ext uri="{BB962C8B-B14F-4D97-AF65-F5344CB8AC3E}">
        <p14:creationId xmlns:p14="http://schemas.microsoft.com/office/powerpoint/2010/main" val="910347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>
                <a:latin typeface="Tahoma" charset="0"/>
              </a:rPr>
              <a:t>Visualizing Recursion</a:t>
            </a:r>
          </a:p>
        </p:txBody>
      </p:sp>
      <p:sp>
        <p:nvSpPr>
          <p:cNvPr id="1433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600200"/>
            <a:ext cx="3810000" cy="41148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chemeClr val="tx2"/>
                </a:solidFill>
                <a:latin typeface="Tahoma" charset="0"/>
              </a:rPr>
              <a:t>Recursion trace</a:t>
            </a:r>
          </a:p>
          <a:p>
            <a:pPr lvl="1" eaLnBrk="1" hangingPunct="1"/>
            <a:r>
              <a:rPr lang="en-US" sz="2400" dirty="0">
                <a:latin typeface="Tahoma" charset="0"/>
              </a:rPr>
              <a:t>A box for each recursive call</a:t>
            </a:r>
          </a:p>
          <a:p>
            <a:pPr lvl="1" eaLnBrk="1" hangingPunct="1"/>
            <a:r>
              <a:rPr lang="en-US" sz="2400" dirty="0">
                <a:latin typeface="Tahoma" charset="0"/>
              </a:rPr>
              <a:t>An arrow from each caller to </a:t>
            </a:r>
            <a:r>
              <a:rPr lang="en-US" sz="2400" dirty="0" err="1">
                <a:latin typeface="Tahoma" charset="0"/>
              </a:rPr>
              <a:t>callee</a:t>
            </a:r>
            <a:endParaRPr lang="en-US" sz="2400" dirty="0">
              <a:latin typeface="Tahoma" charset="0"/>
            </a:endParaRPr>
          </a:p>
          <a:p>
            <a:pPr lvl="1" eaLnBrk="1" hangingPunct="1"/>
            <a:r>
              <a:rPr lang="en-US" sz="2400" dirty="0">
                <a:latin typeface="Tahoma" charset="0"/>
              </a:rPr>
              <a:t>An arrow from each </a:t>
            </a:r>
            <a:r>
              <a:rPr lang="en-US" sz="2400" dirty="0" err="1">
                <a:latin typeface="Tahoma" charset="0"/>
              </a:rPr>
              <a:t>callee</a:t>
            </a:r>
            <a:r>
              <a:rPr lang="en-US" sz="2400" dirty="0">
                <a:latin typeface="Tahoma" charset="0"/>
              </a:rPr>
              <a:t> to caller showing return value</a:t>
            </a:r>
          </a:p>
        </p:txBody>
      </p:sp>
      <p:sp>
        <p:nvSpPr>
          <p:cNvPr id="14339" name="Content Placeholder 101" descr="Rectangle: Click to edit Master text styles&#10;Second level&#10;Third level&#10;Fourth level&#10;Fifth level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91000" cy="1219200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  <a:latin typeface="Tahoma" charset="0"/>
              </a:rPr>
              <a:t>Example</a:t>
            </a:r>
          </a:p>
        </p:txBody>
      </p:sp>
      <p:sp>
        <p:nvSpPr>
          <p:cNvPr id="14340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152400" y="6248400"/>
            <a:ext cx="3429000" cy="4572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200"/>
              <a:t>Recursion</a:t>
            </a:r>
          </a:p>
        </p:txBody>
      </p:sp>
      <p:sp>
        <p:nvSpPr>
          <p:cNvPr id="14341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D3F5127B-AF11-B54D-A4DD-560956A38095}" type="slidenum">
              <a:rPr lang="en-US" sz="1400"/>
              <a:pPr eaLnBrk="1" hangingPunct="1"/>
              <a:t>8</a:t>
            </a:fld>
            <a:endParaRPr lang="en-US" sz="1400"/>
          </a:p>
        </p:txBody>
      </p:sp>
      <p:grpSp>
        <p:nvGrpSpPr>
          <p:cNvPr id="14342" name="Group 11"/>
          <p:cNvGrpSpPr>
            <a:grpSpLocks noChangeAspect="1"/>
          </p:cNvGrpSpPr>
          <p:nvPr/>
        </p:nvGrpSpPr>
        <p:grpSpPr bwMode="auto">
          <a:xfrm>
            <a:off x="4114800" y="2362200"/>
            <a:ext cx="4757738" cy="3694113"/>
            <a:chOff x="2899" y="1511"/>
            <a:chExt cx="2690" cy="2089"/>
          </a:xfrm>
        </p:grpSpPr>
        <p:sp>
          <p:nvSpPr>
            <p:cNvPr id="14344" name="AutoShape 10"/>
            <p:cNvSpPr>
              <a:spLocks noChangeAspect="1" noChangeArrowheads="1" noTextEdit="1"/>
            </p:cNvSpPr>
            <p:nvPr/>
          </p:nvSpPr>
          <p:spPr bwMode="auto">
            <a:xfrm>
              <a:off x="2899" y="1511"/>
              <a:ext cx="2669" cy="20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45" name="Freeform 12"/>
            <p:cNvSpPr>
              <a:spLocks/>
            </p:cNvSpPr>
            <p:nvPr/>
          </p:nvSpPr>
          <p:spPr bwMode="auto">
            <a:xfrm>
              <a:off x="2910" y="1756"/>
              <a:ext cx="1018" cy="204"/>
            </a:xfrm>
            <a:custGeom>
              <a:avLst/>
              <a:gdLst>
                <a:gd name="T0" fmla="*/ 4 w 3840"/>
                <a:gd name="T1" fmla="*/ 14 h 768"/>
                <a:gd name="T2" fmla="*/ 68 w 3840"/>
                <a:gd name="T3" fmla="*/ 14 h 768"/>
                <a:gd name="T4" fmla="*/ 72 w 3840"/>
                <a:gd name="T5" fmla="*/ 11 h 768"/>
                <a:gd name="T6" fmla="*/ 72 w 3840"/>
                <a:gd name="T7" fmla="*/ 11 h 768"/>
                <a:gd name="T8" fmla="*/ 72 w 3840"/>
                <a:gd name="T9" fmla="*/ 4 h 768"/>
                <a:gd name="T10" fmla="*/ 68 w 3840"/>
                <a:gd name="T11" fmla="*/ 0 h 768"/>
                <a:gd name="T12" fmla="*/ 4 w 3840"/>
                <a:gd name="T13" fmla="*/ 0 h 768"/>
                <a:gd name="T14" fmla="*/ 0 w 3840"/>
                <a:gd name="T15" fmla="*/ 4 h 768"/>
                <a:gd name="T16" fmla="*/ 0 w 3840"/>
                <a:gd name="T17" fmla="*/ 4 h 768"/>
                <a:gd name="T18" fmla="*/ 0 w 3840"/>
                <a:gd name="T19" fmla="*/ 11 h 768"/>
                <a:gd name="T20" fmla="*/ 4 w 3840"/>
                <a:gd name="T21" fmla="*/ 14 h 76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840"/>
                <a:gd name="T34" fmla="*/ 0 h 768"/>
                <a:gd name="T35" fmla="*/ 3840 w 3840"/>
                <a:gd name="T36" fmla="*/ 768 h 76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840" h="768">
                  <a:moveTo>
                    <a:pt x="192" y="768"/>
                  </a:moveTo>
                  <a:lnTo>
                    <a:pt x="3648" y="768"/>
                  </a:lnTo>
                  <a:cubicBezTo>
                    <a:pt x="3754" y="768"/>
                    <a:pt x="3840" y="682"/>
                    <a:pt x="3840" y="576"/>
                  </a:cubicBezTo>
                  <a:cubicBezTo>
                    <a:pt x="3840" y="576"/>
                    <a:pt x="3840" y="576"/>
                    <a:pt x="3840" y="576"/>
                  </a:cubicBezTo>
                  <a:lnTo>
                    <a:pt x="3840" y="192"/>
                  </a:lnTo>
                  <a:cubicBezTo>
                    <a:pt x="3840" y="86"/>
                    <a:pt x="3754" y="0"/>
                    <a:pt x="3648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576"/>
                  </a:lnTo>
                  <a:cubicBezTo>
                    <a:pt x="0" y="682"/>
                    <a:pt x="86" y="768"/>
                    <a:pt x="192" y="768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46" name="Freeform 13"/>
            <p:cNvSpPr>
              <a:spLocks/>
            </p:cNvSpPr>
            <p:nvPr/>
          </p:nvSpPr>
          <p:spPr bwMode="auto">
            <a:xfrm>
              <a:off x="2910" y="1756"/>
              <a:ext cx="1018" cy="204"/>
            </a:xfrm>
            <a:custGeom>
              <a:avLst/>
              <a:gdLst>
                <a:gd name="T0" fmla="*/ 4 w 3840"/>
                <a:gd name="T1" fmla="*/ 14 h 768"/>
                <a:gd name="T2" fmla="*/ 68 w 3840"/>
                <a:gd name="T3" fmla="*/ 14 h 768"/>
                <a:gd name="T4" fmla="*/ 72 w 3840"/>
                <a:gd name="T5" fmla="*/ 11 h 768"/>
                <a:gd name="T6" fmla="*/ 72 w 3840"/>
                <a:gd name="T7" fmla="*/ 11 h 768"/>
                <a:gd name="T8" fmla="*/ 72 w 3840"/>
                <a:gd name="T9" fmla="*/ 4 h 768"/>
                <a:gd name="T10" fmla="*/ 68 w 3840"/>
                <a:gd name="T11" fmla="*/ 0 h 768"/>
                <a:gd name="T12" fmla="*/ 4 w 3840"/>
                <a:gd name="T13" fmla="*/ 0 h 768"/>
                <a:gd name="T14" fmla="*/ 0 w 3840"/>
                <a:gd name="T15" fmla="*/ 4 h 768"/>
                <a:gd name="T16" fmla="*/ 0 w 3840"/>
                <a:gd name="T17" fmla="*/ 4 h 768"/>
                <a:gd name="T18" fmla="*/ 0 w 3840"/>
                <a:gd name="T19" fmla="*/ 11 h 768"/>
                <a:gd name="T20" fmla="*/ 4 w 3840"/>
                <a:gd name="T21" fmla="*/ 14 h 76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840"/>
                <a:gd name="T34" fmla="*/ 0 h 768"/>
                <a:gd name="T35" fmla="*/ 3840 w 3840"/>
                <a:gd name="T36" fmla="*/ 768 h 76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840" h="768">
                  <a:moveTo>
                    <a:pt x="192" y="768"/>
                  </a:moveTo>
                  <a:lnTo>
                    <a:pt x="3648" y="768"/>
                  </a:lnTo>
                  <a:cubicBezTo>
                    <a:pt x="3754" y="768"/>
                    <a:pt x="3840" y="682"/>
                    <a:pt x="3840" y="576"/>
                  </a:cubicBezTo>
                  <a:cubicBezTo>
                    <a:pt x="3840" y="576"/>
                    <a:pt x="3840" y="576"/>
                    <a:pt x="3840" y="576"/>
                  </a:cubicBezTo>
                  <a:lnTo>
                    <a:pt x="3840" y="192"/>
                  </a:lnTo>
                  <a:cubicBezTo>
                    <a:pt x="3840" y="86"/>
                    <a:pt x="3754" y="0"/>
                    <a:pt x="3648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576"/>
                  </a:lnTo>
                  <a:cubicBezTo>
                    <a:pt x="0" y="682"/>
                    <a:pt x="86" y="768"/>
                    <a:pt x="192" y="768"/>
                  </a:cubicBezTo>
                  <a:close/>
                </a:path>
              </a:pathLst>
            </a:custGeom>
            <a:noFill/>
            <a:ln w="635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47" name="Rectangle 14"/>
            <p:cNvSpPr>
              <a:spLocks noChangeArrowheads="1"/>
            </p:cNvSpPr>
            <p:nvPr/>
          </p:nvSpPr>
          <p:spPr bwMode="auto">
            <a:xfrm>
              <a:off x="2954" y="1796"/>
              <a:ext cx="883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 dirty="0" err="1">
                  <a:solidFill>
                    <a:srgbClr val="3366FF"/>
                  </a:solidFill>
                  <a:latin typeface="Arial" charset="0"/>
                </a:rPr>
                <a:t>recursiveFactorial</a:t>
              </a:r>
              <a:endParaRPr lang="en-US" dirty="0"/>
            </a:p>
          </p:txBody>
        </p:sp>
        <p:sp>
          <p:nvSpPr>
            <p:cNvPr id="14348" name="Rectangle 15"/>
            <p:cNvSpPr>
              <a:spLocks noChangeArrowheads="1"/>
            </p:cNvSpPr>
            <p:nvPr/>
          </p:nvSpPr>
          <p:spPr bwMode="auto">
            <a:xfrm>
              <a:off x="3756" y="1796"/>
              <a:ext cx="81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3366FF"/>
                  </a:solidFill>
                  <a:latin typeface="Arial" charset="0"/>
                </a:rPr>
                <a:t>(</a:t>
              </a:r>
              <a:endParaRPr lang="en-US"/>
            </a:p>
          </p:txBody>
        </p:sp>
        <p:sp>
          <p:nvSpPr>
            <p:cNvPr id="14349" name="Rectangle 16"/>
            <p:cNvSpPr>
              <a:spLocks noChangeArrowheads="1"/>
            </p:cNvSpPr>
            <p:nvPr/>
          </p:nvSpPr>
          <p:spPr bwMode="auto">
            <a:xfrm>
              <a:off x="3790" y="1796"/>
              <a:ext cx="106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3366FF"/>
                  </a:solidFill>
                  <a:latin typeface="Arial" charset="0"/>
                </a:rPr>
                <a:t>4</a:t>
              </a:r>
              <a:endParaRPr lang="en-US"/>
            </a:p>
          </p:txBody>
        </p:sp>
        <p:sp>
          <p:nvSpPr>
            <p:cNvPr id="14350" name="Rectangle 17"/>
            <p:cNvSpPr>
              <a:spLocks noChangeArrowheads="1"/>
            </p:cNvSpPr>
            <p:nvPr/>
          </p:nvSpPr>
          <p:spPr bwMode="auto">
            <a:xfrm>
              <a:off x="3850" y="1796"/>
              <a:ext cx="81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3366FF"/>
                  </a:solidFill>
                  <a:latin typeface="Arial" charset="0"/>
                </a:rPr>
                <a:t>)</a:t>
              </a:r>
              <a:endParaRPr lang="en-US"/>
            </a:p>
          </p:txBody>
        </p:sp>
        <p:sp>
          <p:nvSpPr>
            <p:cNvPr id="14351" name="Line 18"/>
            <p:cNvSpPr>
              <a:spLocks noChangeShapeType="1"/>
            </p:cNvSpPr>
            <p:nvPr/>
          </p:nvSpPr>
          <p:spPr bwMode="auto">
            <a:xfrm>
              <a:off x="3470" y="1960"/>
              <a:ext cx="44" cy="177"/>
            </a:xfrm>
            <a:prstGeom prst="line">
              <a:avLst/>
            </a:prstGeom>
            <a:noFill/>
            <a:ln w="15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52" name="Freeform 19"/>
            <p:cNvSpPr>
              <a:spLocks/>
            </p:cNvSpPr>
            <p:nvPr/>
          </p:nvSpPr>
          <p:spPr bwMode="auto">
            <a:xfrm>
              <a:off x="3498" y="2130"/>
              <a:ext cx="30" cy="34"/>
            </a:xfrm>
            <a:custGeom>
              <a:avLst/>
              <a:gdLst>
                <a:gd name="T0" fmla="*/ 30 w 30"/>
                <a:gd name="T1" fmla="*/ 0 h 34"/>
                <a:gd name="T2" fmla="*/ 23 w 30"/>
                <a:gd name="T3" fmla="*/ 34 h 34"/>
                <a:gd name="T4" fmla="*/ 0 w 30"/>
                <a:gd name="T5" fmla="*/ 7 h 34"/>
                <a:gd name="T6" fmla="*/ 30 w 30"/>
                <a:gd name="T7" fmla="*/ 0 h 3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0"/>
                <a:gd name="T13" fmla="*/ 0 h 34"/>
                <a:gd name="T14" fmla="*/ 30 w 30"/>
                <a:gd name="T15" fmla="*/ 34 h 3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0" h="34">
                  <a:moveTo>
                    <a:pt x="30" y="0"/>
                  </a:moveTo>
                  <a:lnTo>
                    <a:pt x="23" y="34"/>
                  </a:lnTo>
                  <a:lnTo>
                    <a:pt x="0" y="7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53" name="Freeform 20"/>
            <p:cNvSpPr>
              <a:spLocks/>
            </p:cNvSpPr>
            <p:nvPr/>
          </p:nvSpPr>
          <p:spPr bwMode="auto">
            <a:xfrm>
              <a:off x="3011" y="2164"/>
              <a:ext cx="1019" cy="203"/>
            </a:xfrm>
            <a:custGeom>
              <a:avLst/>
              <a:gdLst>
                <a:gd name="T0" fmla="*/ 4 w 3840"/>
                <a:gd name="T1" fmla="*/ 14 h 768"/>
                <a:gd name="T2" fmla="*/ 68 w 3840"/>
                <a:gd name="T3" fmla="*/ 14 h 768"/>
                <a:gd name="T4" fmla="*/ 72 w 3840"/>
                <a:gd name="T5" fmla="*/ 11 h 768"/>
                <a:gd name="T6" fmla="*/ 72 w 3840"/>
                <a:gd name="T7" fmla="*/ 11 h 768"/>
                <a:gd name="T8" fmla="*/ 72 w 3840"/>
                <a:gd name="T9" fmla="*/ 3 h 768"/>
                <a:gd name="T10" fmla="*/ 68 w 3840"/>
                <a:gd name="T11" fmla="*/ 0 h 768"/>
                <a:gd name="T12" fmla="*/ 4 w 3840"/>
                <a:gd name="T13" fmla="*/ 0 h 768"/>
                <a:gd name="T14" fmla="*/ 0 w 3840"/>
                <a:gd name="T15" fmla="*/ 3 h 768"/>
                <a:gd name="T16" fmla="*/ 0 w 3840"/>
                <a:gd name="T17" fmla="*/ 11 h 768"/>
                <a:gd name="T18" fmla="*/ 4 w 3840"/>
                <a:gd name="T19" fmla="*/ 14 h 76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840"/>
                <a:gd name="T31" fmla="*/ 0 h 768"/>
                <a:gd name="T32" fmla="*/ 3840 w 3840"/>
                <a:gd name="T33" fmla="*/ 768 h 76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840" h="768">
                  <a:moveTo>
                    <a:pt x="192" y="768"/>
                  </a:moveTo>
                  <a:lnTo>
                    <a:pt x="3648" y="768"/>
                  </a:lnTo>
                  <a:cubicBezTo>
                    <a:pt x="3754" y="768"/>
                    <a:pt x="3840" y="682"/>
                    <a:pt x="3840" y="576"/>
                  </a:cubicBezTo>
                  <a:cubicBezTo>
                    <a:pt x="3840" y="576"/>
                    <a:pt x="3840" y="576"/>
                    <a:pt x="3840" y="576"/>
                  </a:cubicBezTo>
                  <a:lnTo>
                    <a:pt x="3840" y="192"/>
                  </a:lnTo>
                  <a:cubicBezTo>
                    <a:pt x="3840" y="86"/>
                    <a:pt x="3754" y="0"/>
                    <a:pt x="3648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576"/>
                  </a:lnTo>
                  <a:cubicBezTo>
                    <a:pt x="0" y="682"/>
                    <a:pt x="86" y="768"/>
                    <a:pt x="192" y="768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4" name="Freeform 21"/>
            <p:cNvSpPr>
              <a:spLocks/>
            </p:cNvSpPr>
            <p:nvPr/>
          </p:nvSpPr>
          <p:spPr bwMode="auto">
            <a:xfrm>
              <a:off x="3011" y="2164"/>
              <a:ext cx="1019" cy="203"/>
            </a:xfrm>
            <a:custGeom>
              <a:avLst/>
              <a:gdLst>
                <a:gd name="T0" fmla="*/ 4 w 3840"/>
                <a:gd name="T1" fmla="*/ 14 h 768"/>
                <a:gd name="T2" fmla="*/ 68 w 3840"/>
                <a:gd name="T3" fmla="*/ 14 h 768"/>
                <a:gd name="T4" fmla="*/ 72 w 3840"/>
                <a:gd name="T5" fmla="*/ 11 h 768"/>
                <a:gd name="T6" fmla="*/ 72 w 3840"/>
                <a:gd name="T7" fmla="*/ 11 h 768"/>
                <a:gd name="T8" fmla="*/ 72 w 3840"/>
                <a:gd name="T9" fmla="*/ 3 h 768"/>
                <a:gd name="T10" fmla="*/ 68 w 3840"/>
                <a:gd name="T11" fmla="*/ 0 h 768"/>
                <a:gd name="T12" fmla="*/ 4 w 3840"/>
                <a:gd name="T13" fmla="*/ 0 h 768"/>
                <a:gd name="T14" fmla="*/ 0 w 3840"/>
                <a:gd name="T15" fmla="*/ 3 h 768"/>
                <a:gd name="T16" fmla="*/ 0 w 3840"/>
                <a:gd name="T17" fmla="*/ 11 h 768"/>
                <a:gd name="T18" fmla="*/ 4 w 3840"/>
                <a:gd name="T19" fmla="*/ 14 h 76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840"/>
                <a:gd name="T31" fmla="*/ 0 h 768"/>
                <a:gd name="T32" fmla="*/ 3840 w 3840"/>
                <a:gd name="T33" fmla="*/ 768 h 76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840" h="768">
                  <a:moveTo>
                    <a:pt x="192" y="768"/>
                  </a:moveTo>
                  <a:lnTo>
                    <a:pt x="3648" y="768"/>
                  </a:lnTo>
                  <a:cubicBezTo>
                    <a:pt x="3754" y="768"/>
                    <a:pt x="3840" y="682"/>
                    <a:pt x="3840" y="576"/>
                  </a:cubicBezTo>
                  <a:cubicBezTo>
                    <a:pt x="3840" y="576"/>
                    <a:pt x="3840" y="576"/>
                    <a:pt x="3840" y="576"/>
                  </a:cubicBezTo>
                  <a:lnTo>
                    <a:pt x="3840" y="192"/>
                  </a:lnTo>
                  <a:cubicBezTo>
                    <a:pt x="3840" y="86"/>
                    <a:pt x="3754" y="0"/>
                    <a:pt x="3648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576"/>
                  </a:lnTo>
                  <a:cubicBezTo>
                    <a:pt x="0" y="682"/>
                    <a:pt x="86" y="768"/>
                    <a:pt x="192" y="768"/>
                  </a:cubicBezTo>
                  <a:close/>
                </a:path>
              </a:pathLst>
            </a:custGeom>
            <a:noFill/>
            <a:ln w="635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55" name="Rectangle 22"/>
            <p:cNvSpPr>
              <a:spLocks noChangeArrowheads="1"/>
            </p:cNvSpPr>
            <p:nvPr/>
          </p:nvSpPr>
          <p:spPr bwMode="auto">
            <a:xfrm>
              <a:off x="3056" y="2203"/>
              <a:ext cx="883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3366FF"/>
                  </a:solidFill>
                  <a:latin typeface="Arial" charset="0"/>
                </a:rPr>
                <a:t>recursiveFactorial</a:t>
              </a:r>
              <a:endParaRPr lang="en-US"/>
            </a:p>
          </p:txBody>
        </p:sp>
        <p:sp>
          <p:nvSpPr>
            <p:cNvPr id="14356" name="Rectangle 23"/>
            <p:cNvSpPr>
              <a:spLocks noChangeArrowheads="1"/>
            </p:cNvSpPr>
            <p:nvPr/>
          </p:nvSpPr>
          <p:spPr bwMode="auto">
            <a:xfrm>
              <a:off x="3858" y="2203"/>
              <a:ext cx="81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3366FF"/>
                  </a:solidFill>
                  <a:latin typeface="Arial" charset="0"/>
                </a:rPr>
                <a:t>(</a:t>
              </a:r>
              <a:endParaRPr lang="en-US"/>
            </a:p>
          </p:txBody>
        </p:sp>
        <p:sp>
          <p:nvSpPr>
            <p:cNvPr id="14357" name="Rectangle 24"/>
            <p:cNvSpPr>
              <a:spLocks noChangeArrowheads="1"/>
            </p:cNvSpPr>
            <p:nvPr/>
          </p:nvSpPr>
          <p:spPr bwMode="auto">
            <a:xfrm>
              <a:off x="3892" y="2203"/>
              <a:ext cx="106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3366FF"/>
                  </a:solidFill>
                  <a:latin typeface="Arial" charset="0"/>
                </a:rPr>
                <a:t>3</a:t>
              </a:r>
              <a:endParaRPr lang="en-US"/>
            </a:p>
          </p:txBody>
        </p:sp>
        <p:sp>
          <p:nvSpPr>
            <p:cNvPr id="14358" name="Rectangle 25"/>
            <p:cNvSpPr>
              <a:spLocks noChangeArrowheads="1"/>
            </p:cNvSpPr>
            <p:nvPr/>
          </p:nvSpPr>
          <p:spPr bwMode="auto">
            <a:xfrm>
              <a:off x="3951" y="2203"/>
              <a:ext cx="81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3366FF"/>
                  </a:solidFill>
                  <a:latin typeface="Arial" charset="0"/>
                </a:rPr>
                <a:t>)</a:t>
              </a:r>
              <a:endParaRPr lang="en-US"/>
            </a:p>
          </p:txBody>
        </p:sp>
        <p:sp>
          <p:nvSpPr>
            <p:cNvPr id="14359" name="Line 26"/>
            <p:cNvSpPr>
              <a:spLocks noChangeShapeType="1"/>
            </p:cNvSpPr>
            <p:nvPr/>
          </p:nvSpPr>
          <p:spPr bwMode="auto">
            <a:xfrm>
              <a:off x="3572" y="2367"/>
              <a:ext cx="44" cy="178"/>
            </a:xfrm>
            <a:prstGeom prst="line">
              <a:avLst/>
            </a:prstGeom>
            <a:noFill/>
            <a:ln w="15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0" name="Freeform 27"/>
            <p:cNvSpPr>
              <a:spLocks/>
            </p:cNvSpPr>
            <p:nvPr/>
          </p:nvSpPr>
          <p:spPr bwMode="auto">
            <a:xfrm>
              <a:off x="3600" y="2537"/>
              <a:ext cx="30" cy="34"/>
            </a:xfrm>
            <a:custGeom>
              <a:avLst/>
              <a:gdLst>
                <a:gd name="T0" fmla="*/ 30 w 30"/>
                <a:gd name="T1" fmla="*/ 0 h 34"/>
                <a:gd name="T2" fmla="*/ 23 w 30"/>
                <a:gd name="T3" fmla="*/ 34 h 34"/>
                <a:gd name="T4" fmla="*/ 0 w 30"/>
                <a:gd name="T5" fmla="*/ 8 h 34"/>
                <a:gd name="T6" fmla="*/ 30 w 30"/>
                <a:gd name="T7" fmla="*/ 0 h 3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0"/>
                <a:gd name="T13" fmla="*/ 0 h 34"/>
                <a:gd name="T14" fmla="*/ 30 w 30"/>
                <a:gd name="T15" fmla="*/ 34 h 3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0" h="34">
                  <a:moveTo>
                    <a:pt x="30" y="0"/>
                  </a:moveTo>
                  <a:lnTo>
                    <a:pt x="23" y="34"/>
                  </a:lnTo>
                  <a:lnTo>
                    <a:pt x="0" y="8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1" name="Freeform 28"/>
            <p:cNvSpPr>
              <a:spLocks/>
            </p:cNvSpPr>
            <p:nvPr/>
          </p:nvSpPr>
          <p:spPr bwMode="auto">
            <a:xfrm>
              <a:off x="3113" y="2571"/>
              <a:ext cx="1019" cy="204"/>
            </a:xfrm>
            <a:custGeom>
              <a:avLst/>
              <a:gdLst>
                <a:gd name="T0" fmla="*/ 4 w 3840"/>
                <a:gd name="T1" fmla="*/ 14 h 768"/>
                <a:gd name="T2" fmla="*/ 68 w 3840"/>
                <a:gd name="T3" fmla="*/ 14 h 768"/>
                <a:gd name="T4" fmla="*/ 72 w 3840"/>
                <a:gd name="T5" fmla="*/ 11 h 768"/>
                <a:gd name="T6" fmla="*/ 72 w 3840"/>
                <a:gd name="T7" fmla="*/ 11 h 768"/>
                <a:gd name="T8" fmla="*/ 72 w 3840"/>
                <a:gd name="T9" fmla="*/ 4 h 768"/>
                <a:gd name="T10" fmla="*/ 68 w 3840"/>
                <a:gd name="T11" fmla="*/ 0 h 768"/>
                <a:gd name="T12" fmla="*/ 4 w 3840"/>
                <a:gd name="T13" fmla="*/ 0 h 768"/>
                <a:gd name="T14" fmla="*/ 0 w 3840"/>
                <a:gd name="T15" fmla="*/ 4 h 768"/>
                <a:gd name="T16" fmla="*/ 0 w 3840"/>
                <a:gd name="T17" fmla="*/ 11 h 768"/>
                <a:gd name="T18" fmla="*/ 4 w 3840"/>
                <a:gd name="T19" fmla="*/ 14 h 76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840"/>
                <a:gd name="T31" fmla="*/ 0 h 768"/>
                <a:gd name="T32" fmla="*/ 3840 w 3840"/>
                <a:gd name="T33" fmla="*/ 768 h 76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840" h="768">
                  <a:moveTo>
                    <a:pt x="192" y="768"/>
                  </a:moveTo>
                  <a:lnTo>
                    <a:pt x="3648" y="768"/>
                  </a:lnTo>
                  <a:cubicBezTo>
                    <a:pt x="3754" y="768"/>
                    <a:pt x="3840" y="682"/>
                    <a:pt x="3840" y="576"/>
                  </a:cubicBezTo>
                  <a:cubicBezTo>
                    <a:pt x="3840" y="576"/>
                    <a:pt x="3840" y="576"/>
                    <a:pt x="3840" y="576"/>
                  </a:cubicBezTo>
                  <a:lnTo>
                    <a:pt x="3840" y="192"/>
                  </a:lnTo>
                  <a:cubicBezTo>
                    <a:pt x="3840" y="86"/>
                    <a:pt x="3754" y="0"/>
                    <a:pt x="3648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576"/>
                  </a:lnTo>
                  <a:cubicBezTo>
                    <a:pt x="0" y="682"/>
                    <a:pt x="86" y="768"/>
                    <a:pt x="192" y="768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62" name="Freeform 29"/>
            <p:cNvSpPr>
              <a:spLocks/>
            </p:cNvSpPr>
            <p:nvPr/>
          </p:nvSpPr>
          <p:spPr bwMode="auto">
            <a:xfrm>
              <a:off x="3113" y="2571"/>
              <a:ext cx="1019" cy="204"/>
            </a:xfrm>
            <a:custGeom>
              <a:avLst/>
              <a:gdLst>
                <a:gd name="T0" fmla="*/ 4 w 3840"/>
                <a:gd name="T1" fmla="*/ 14 h 768"/>
                <a:gd name="T2" fmla="*/ 68 w 3840"/>
                <a:gd name="T3" fmla="*/ 14 h 768"/>
                <a:gd name="T4" fmla="*/ 72 w 3840"/>
                <a:gd name="T5" fmla="*/ 11 h 768"/>
                <a:gd name="T6" fmla="*/ 72 w 3840"/>
                <a:gd name="T7" fmla="*/ 11 h 768"/>
                <a:gd name="T8" fmla="*/ 72 w 3840"/>
                <a:gd name="T9" fmla="*/ 4 h 768"/>
                <a:gd name="T10" fmla="*/ 68 w 3840"/>
                <a:gd name="T11" fmla="*/ 0 h 768"/>
                <a:gd name="T12" fmla="*/ 4 w 3840"/>
                <a:gd name="T13" fmla="*/ 0 h 768"/>
                <a:gd name="T14" fmla="*/ 0 w 3840"/>
                <a:gd name="T15" fmla="*/ 4 h 768"/>
                <a:gd name="T16" fmla="*/ 0 w 3840"/>
                <a:gd name="T17" fmla="*/ 11 h 768"/>
                <a:gd name="T18" fmla="*/ 4 w 3840"/>
                <a:gd name="T19" fmla="*/ 14 h 76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840"/>
                <a:gd name="T31" fmla="*/ 0 h 768"/>
                <a:gd name="T32" fmla="*/ 3840 w 3840"/>
                <a:gd name="T33" fmla="*/ 768 h 76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840" h="768">
                  <a:moveTo>
                    <a:pt x="192" y="768"/>
                  </a:moveTo>
                  <a:lnTo>
                    <a:pt x="3648" y="768"/>
                  </a:lnTo>
                  <a:cubicBezTo>
                    <a:pt x="3754" y="768"/>
                    <a:pt x="3840" y="682"/>
                    <a:pt x="3840" y="576"/>
                  </a:cubicBezTo>
                  <a:cubicBezTo>
                    <a:pt x="3840" y="576"/>
                    <a:pt x="3840" y="576"/>
                    <a:pt x="3840" y="576"/>
                  </a:cubicBezTo>
                  <a:lnTo>
                    <a:pt x="3840" y="192"/>
                  </a:lnTo>
                  <a:cubicBezTo>
                    <a:pt x="3840" y="86"/>
                    <a:pt x="3754" y="0"/>
                    <a:pt x="3648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576"/>
                  </a:lnTo>
                  <a:cubicBezTo>
                    <a:pt x="0" y="682"/>
                    <a:pt x="86" y="768"/>
                    <a:pt x="192" y="768"/>
                  </a:cubicBezTo>
                  <a:close/>
                </a:path>
              </a:pathLst>
            </a:custGeom>
            <a:noFill/>
            <a:ln w="635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3" name="Rectangle 30"/>
            <p:cNvSpPr>
              <a:spLocks noChangeArrowheads="1"/>
            </p:cNvSpPr>
            <p:nvPr/>
          </p:nvSpPr>
          <p:spPr bwMode="auto">
            <a:xfrm>
              <a:off x="3158" y="2611"/>
              <a:ext cx="883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3366FF"/>
                  </a:solidFill>
                  <a:latin typeface="Arial" charset="0"/>
                </a:rPr>
                <a:t>recursiveFactorial</a:t>
              </a:r>
              <a:endParaRPr lang="en-US"/>
            </a:p>
          </p:txBody>
        </p:sp>
        <p:sp>
          <p:nvSpPr>
            <p:cNvPr id="14364" name="Rectangle 31"/>
            <p:cNvSpPr>
              <a:spLocks noChangeArrowheads="1"/>
            </p:cNvSpPr>
            <p:nvPr/>
          </p:nvSpPr>
          <p:spPr bwMode="auto">
            <a:xfrm>
              <a:off x="3960" y="2611"/>
              <a:ext cx="81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3366FF"/>
                  </a:solidFill>
                  <a:latin typeface="Arial" charset="0"/>
                </a:rPr>
                <a:t>(</a:t>
              </a:r>
              <a:endParaRPr lang="en-US"/>
            </a:p>
          </p:txBody>
        </p:sp>
        <p:sp>
          <p:nvSpPr>
            <p:cNvPr id="14365" name="Rectangle 32"/>
            <p:cNvSpPr>
              <a:spLocks noChangeArrowheads="1"/>
            </p:cNvSpPr>
            <p:nvPr/>
          </p:nvSpPr>
          <p:spPr bwMode="auto">
            <a:xfrm>
              <a:off x="3994" y="2611"/>
              <a:ext cx="106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3366FF"/>
                  </a:solidFill>
                  <a:latin typeface="Arial" charset="0"/>
                </a:rPr>
                <a:t>2</a:t>
              </a:r>
              <a:endParaRPr lang="en-US"/>
            </a:p>
          </p:txBody>
        </p:sp>
        <p:sp>
          <p:nvSpPr>
            <p:cNvPr id="14366" name="Rectangle 33"/>
            <p:cNvSpPr>
              <a:spLocks noChangeArrowheads="1"/>
            </p:cNvSpPr>
            <p:nvPr/>
          </p:nvSpPr>
          <p:spPr bwMode="auto">
            <a:xfrm>
              <a:off x="4053" y="2611"/>
              <a:ext cx="81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3366FF"/>
                  </a:solidFill>
                  <a:latin typeface="Arial" charset="0"/>
                </a:rPr>
                <a:t>)</a:t>
              </a:r>
              <a:endParaRPr lang="en-US"/>
            </a:p>
          </p:txBody>
        </p:sp>
        <p:sp>
          <p:nvSpPr>
            <p:cNvPr id="14367" name="Line 34"/>
            <p:cNvSpPr>
              <a:spLocks noChangeShapeType="1"/>
            </p:cNvSpPr>
            <p:nvPr/>
          </p:nvSpPr>
          <p:spPr bwMode="auto">
            <a:xfrm>
              <a:off x="3673" y="2775"/>
              <a:ext cx="45" cy="177"/>
            </a:xfrm>
            <a:prstGeom prst="line">
              <a:avLst/>
            </a:prstGeom>
            <a:noFill/>
            <a:ln w="15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8" name="Freeform 35"/>
            <p:cNvSpPr>
              <a:spLocks/>
            </p:cNvSpPr>
            <p:nvPr/>
          </p:nvSpPr>
          <p:spPr bwMode="auto">
            <a:xfrm>
              <a:off x="3702" y="2945"/>
              <a:ext cx="30" cy="34"/>
            </a:xfrm>
            <a:custGeom>
              <a:avLst/>
              <a:gdLst>
                <a:gd name="T0" fmla="*/ 30 w 30"/>
                <a:gd name="T1" fmla="*/ 0 h 34"/>
                <a:gd name="T2" fmla="*/ 22 w 30"/>
                <a:gd name="T3" fmla="*/ 34 h 34"/>
                <a:gd name="T4" fmla="*/ 0 w 30"/>
                <a:gd name="T5" fmla="*/ 7 h 34"/>
                <a:gd name="T6" fmla="*/ 30 w 30"/>
                <a:gd name="T7" fmla="*/ 0 h 3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0"/>
                <a:gd name="T13" fmla="*/ 0 h 34"/>
                <a:gd name="T14" fmla="*/ 30 w 30"/>
                <a:gd name="T15" fmla="*/ 34 h 3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0" h="34">
                  <a:moveTo>
                    <a:pt x="30" y="0"/>
                  </a:moveTo>
                  <a:lnTo>
                    <a:pt x="22" y="34"/>
                  </a:lnTo>
                  <a:lnTo>
                    <a:pt x="0" y="7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9" name="Freeform 36"/>
            <p:cNvSpPr>
              <a:spLocks/>
            </p:cNvSpPr>
            <p:nvPr/>
          </p:nvSpPr>
          <p:spPr bwMode="auto">
            <a:xfrm>
              <a:off x="3215" y="2979"/>
              <a:ext cx="1019" cy="203"/>
            </a:xfrm>
            <a:custGeom>
              <a:avLst/>
              <a:gdLst>
                <a:gd name="T0" fmla="*/ 4 w 3840"/>
                <a:gd name="T1" fmla="*/ 14 h 768"/>
                <a:gd name="T2" fmla="*/ 68 w 3840"/>
                <a:gd name="T3" fmla="*/ 14 h 768"/>
                <a:gd name="T4" fmla="*/ 72 w 3840"/>
                <a:gd name="T5" fmla="*/ 11 h 768"/>
                <a:gd name="T6" fmla="*/ 72 w 3840"/>
                <a:gd name="T7" fmla="*/ 11 h 768"/>
                <a:gd name="T8" fmla="*/ 72 w 3840"/>
                <a:gd name="T9" fmla="*/ 3 h 768"/>
                <a:gd name="T10" fmla="*/ 68 w 3840"/>
                <a:gd name="T11" fmla="*/ 0 h 768"/>
                <a:gd name="T12" fmla="*/ 4 w 3840"/>
                <a:gd name="T13" fmla="*/ 0 h 768"/>
                <a:gd name="T14" fmla="*/ 0 w 3840"/>
                <a:gd name="T15" fmla="*/ 3 h 768"/>
                <a:gd name="T16" fmla="*/ 0 w 3840"/>
                <a:gd name="T17" fmla="*/ 11 h 768"/>
                <a:gd name="T18" fmla="*/ 4 w 3840"/>
                <a:gd name="T19" fmla="*/ 14 h 76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840"/>
                <a:gd name="T31" fmla="*/ 0 h 768"/>
                <a:gd name="T32" fmla="*/ 3840 w 3840"/>
                <a:gd name="T33" fmla="*/ 768 h 76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840" h="768">
                  <a:moveTo>
                    <a:pt x="192" y="768"/>
                  </a:moveTo>
                  <a:lnTo>
                    <a:pt x="3648" y="768"/>
                  </a:lnTo>
                  <a:cubicBezTo>
                    <a:pt x="3754" y="768"/>
                    <a:pt x="3840" y="682"/>
                    <a:pt x="3840" y="576"/>
                  </a:cubicBezTo>
                  <a:cubicBezTo>
                    <a:pt x="3840" y="576"/>
                    <a:pt x="3840" y="576"/>
                    <a:pt x="3840" y="576"/>
                  </a:cubicBezTo>
                  <a:lnTo>
                    <a:pt x="3840" y="192"/>
                  </a:lnTo>
                  <a:cubicBezTo>
                    <a:pt x="3840" y="86"/>
                    <a:pt x="3754" y="0"/>
                    <a:pt x="3648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576"/>
                  </a:lnTo>
                  <a:cubicBezTo>
                    <a:pt x="0" y="682"/>
                    <a:pt x="86" y="768"/>
                    <a:pt x="192" y="768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70" name="Freeform 37"/>
            <p:cNvSpPr>
              <a:spLocks/>
            </p:cNvSpPr>
            <p:nvPr/>
          </p:nvSpPr>
          <p:spPr bwMode="auto">
            <a:xfrm>
              <a:off x="3215" y="2979"/>
              <a:ext cx="1019" cy="203"/>
            </a:xfrm>
            <a:custGeom>
              <a:avLst/>
              <a:gdLst>
                <a:gd name="T0" fmla="*/ 4 w 3840"/>
                <a:gd name="T1" fmla="*/ 14 h 768"/>
                <a:gd name="T2" fmla="*/ 68 w 3840"/>
                <a:gd name="T3" fmla="*/ 14 h 768"/>
                <a:gd name="T4" fmla="*/ 72 w 3840"/>
                <a:gd name="T5" fmla="*/ 11 h 768"/>
                <a:gd name="T6" fmla="*/ 72 w 3840"/>
                <a:gd name="T7" fmla="*/ 11 h 768"/>
                <a:gd name="T8" fmla="*/ 72 w 3840"/>
                <a:gd name="T9" fmla="*/ 3 h 768"/>
                <a:gd name="T10" fmla="*/ 68 w 3840"/>
                <a:gd name="T11" fmla="*/ 0 h 768"/>
                <a:gd name="T12" fmla="*/ 4 w 3840"/>
                <a:gd name="T13" fmla="*/ 0 h 768"/>
                <a:gd name="T14" fmla="*/ 0 w 3840"/>
                <a:gd name="T15" fmla="*/ 3 h 768"/>
                <a:gd name="T16" fmla="*/ 0 w 3840"/>
                <a:gd name="T17" fmla="*/ 11 h 768"/>
                <a:gd name="T18" fmla="*/ 4 w 3840"/>
                <a:gd name="T19" fmla="*/ 14 h 76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840"/>
                <a:gd name="T31" fmla="*/ 0 h 768"/>
                <a:gd name="T32" fmla="*/ 3840 w 3840"/>
                <a:gd name="T33" fmla="*/ 768 h 76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840" h="768">
                  <a:moveTo>
                    <a:pt x="192" y="768"/>
                  </a:moveTo>
                  <a:lnTo>
                    <a:pt x="3648" y="768"/>
                  </a:lnTo>
                  <a:cubicBezTo>
                    <a:pt x="3754" y="768"/>
                    <a:pt x="3840" y="682"/>
                    <a:pt x="3840" y="576"/>
                  </a:cubicBezTo>
                  <a:cubicBezTo>
                    <a:pt x="3840" y="576"/>
                    <a:pt x="3840" y="576"/>
                    <a:pt x="3840" y="576"/>
                  </a:cubicBezTo>
                  <a:lnTo>
                    <a:pt x="3840" y="192"/>
                  </a:lnTo>
                  <a:cubicBezTo>
                    <a:pt x="3840" y="86"/>
                    <a:pt x="3754" y="0"/>
                    <a:pt x="3648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576"/>
                  </a:lnTo>
                  <a:cubicBezTo>
                    <a:pt x="0" y="682"/>
                    <a:pt x="86" y="768"/>
                    <a:pt x="192" y="768"/>
                  </a:cubicBezTo>
                  <a:close/>
                </a:path>
              </a:pathLst>
            </a:custGeom>
            <a:noFill/>
            <a:ln w="635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71" name="Rectangle 38"/>
            <p:cNvSpPr>
              <a:spLocks noChangeArrowheads="1"/>
            </p:cNvSpPr>
            <p:nvPr/>
          </p:nvSpPr>
          <p:spPr bwMode="auto">
            <a:xfrm>
              <a:off x="3260" y="3018"/>
              <a:ext cx="883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3366FF"/>
                  </a:solidFill>
                  <a:latin typeface="Arial" charset="0"/>
                </a:rPr>
                <a:t>recursiveFactorial</a:t>
              </a:r>
              <a:endParaRPr lang="en-US"/>
            </a:p>
          </p:txBody>
        </p:sp>
        <p:sp>
          <p:nvSpPr>
            <p:cNvPr id="14372" name="Rectangle 39"/>
            <p:cNvSpPr>
              <a:spLocks noChangeArrowheads="1"/>
            </p:cNvSpPr>
            <p:nvPr/>
          </p:nvSpPr>
          <p:spPr bwMode="auto">
            <a:xfrm>
              <a:off x="4062" y="3018"/>
              <a:ext cx="81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3366FF"/>
                  </a:solidFill>
                  <a:latin typeface="Arial" charset="0"/>
                </a:rPr>
                <a:t>(</a:t>
              </a:r>
              <a:endParaRPr lang="en-US"/>
            </a:p>
          </p:txBody>
        </p:sp>
        <p:sp>
          <p:nvSpPr>
            <p:cNvPr id="14373" name="Rectangle 40"/>
            <p:cNvSpPr>
              <a:spLocks noChangeArrowheads="1"/>
            </p:cNvSpPr>
            <p:nvPr/>
          </p:nvSpPr>
          <p:spPr bwMode="auto">
            <a:xfrm>
              <a:off x="4096" y="3018"/>
              <a:ext cx="106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3366FF"/>
                  </a:solidFill>
                  <a:latin typeface="Arial" charset="0"/>
                </a:rPr>
                <a:t>1</a:t>
              </a:r>
              <a:endParaRPr lang="en-US"/>
            </a:p>
          </p:txBody>
        </p:sp>
        <p:sp>
          <p:nvSpPr>
            <p:cNvPr id="14374" name="Rectangle 41"/>
            <p:cNvSpPr>
              <a:spLocks noChangeArrowheads="1"/>
            </p:cNvSpPr>
            <p:nvPr/>
          </p:nvSpPr>
          <p:spPr bwMode="auto">
            <a:xfrm>
              <a:off x="4155" y="3018"/>
              <a:ext cx="81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3366FF"/>
                  </a:solidFill>
                  <a:latin typeface="Arial" charset="0"/>
                </a:rPr>
                <a:t>)</a:t>
              </a:r>
              <a:endParaRPr lang="en-US"/>
            </a:p>
          </p:txBody>
        </p:sp>
        <p:sp>
          <p:nvSpPr>
            <p:cNvPr id="14375" name="Line 42"/>
            <p:cNvSpPr>
              <a:spLocks noChangeShapeType="1"/>
            </p:cNvSpPr>
            <p:nvPr/>
          </p:nvSpPr>
          <p:spPr bwMode="auto">
            <a:xfrm>
              <a:off x="3775" y="3182"/>
              <a:ext cx="45" cy="177"/>
            </a:xfrm>
            <a:prstGeom prst="line">
              <a:avLst/>
            </a:prstGeom>
            <a:noFill/>
            <a:ln w="15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76" name="Freeform 43"/>
            <p:cNvSpPr>
              <a:spLocks/>
            </p:cNvSpPr>
            <p:nvPr/>
          </p:nvSpPr>
          <p:spPr bwMode="auto">
            <a:xfrm>
              <a:off x="3803" y="3352"/>
              <a:ext cx="31" cy="34"/>
            </a:xfrm>
            <a:custGeom>
              <a:avLst/>
              <a:gdLst>
                <a:gd name="T0" fmla="*/ 31 w 31"/>
                <a:gd name="T1" fmla="*/ 0 h 34"/>
                <a:gd name="T2" fmla="*/ 23 w 31"/>
                <a:gd name="T3" fmla="*/ 34 h 34"/>
                <a:gd name="T4" fmla="*/ 0 w 31"/>
                <a:gd name="T5" fmla="*/ 7 h 34"/>
                <a:gd name="T6" fmla="*/ 31 w 31"/>
                <a:gd name="T7" fmla="*/ 0 h 3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1"/>
                <a:gd name="T13" fmla="*/ 0 h 34"/>
                <a:gd name="T14" fmla="*/ 31 w 31"/>
                <a:gd name="T15" fmla="*/ 34 h 3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1" h="34">
                  <a:moveTo>
                    <a:pt x="31" y="0"/>
                  </a:moveTo>
                  <a:lnTo>
                    <a:pt x="23" y="34"/>
                  </a:lnTo>
                  <a:lnTo>
                    <a:pt x="0" y="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77" name="Freeform 44"/>
            <p:cNvSpPr>
              <a:spLocks/>
            </p:cNvSpPr>
            <p:nvPr/>
          </p:nvSpPr>
          <p:spPr bwMode="auto">
            <a:xfrm>
              <a:off x="3317" y="3386"/>
              <a:ext cx="1018" cy="204"/>
            </a:xfrm>
            <a:custGeom>
              <a:avLst/>
              <a:gdLst>
                <a:gd name="T0" fmla="*/ 4 w 3840"/>
                <a:gd name="T1" fmla="*/ 14 h 768"/>
                <a:gd name="T2" fmla="*/ 68 w 3840"/>
                <a:gd name="T3" fmla="*/ 14 h 768"/>
                <a:gd name="T4" fmla="*/ 72 w 3840"/>
                <a:gd name="T5" fmla="*/ 11 h 768"/>
                <a:gd name="T6" fmla="*/ 72 w 3840"/>
                <a:gd name="T7" fmla="*/ 11 h 768"/>
                <a:gd name="T8" fmla="*/ 72 w 3840"/>
                <a:gd name="T9" fmla="*/ 4 h 768"/>
                <a:gd name="T10" fmla="*/ 68 w 3840"/>
                <a:gd name="T11" fmla="*/ 0 h 768"/>
                <a:gd name="T12" fmla="*/ 4 w 3840"/>
                <a:gd name="T13" fmla="*/ 0 h 768"/>
                <a:gd name="T14" fmla="*/ 0 w 3840"/>
                <a:gd name="T15" fmla="*/ 4 h 768"/>
                <a:gd name="T16" fmla="*/ 0 w 3840"/>
                <a:gd name="T17" fmla="*/ 11 h 768"/>
                <a:gd name="T18" fmla="*/ 4 w 3840"/>
                <a:gd name="T19" fmla="*/ 14 h 76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840"/>
                <a:gd name="T31" fmla="*/ 0 h 768"/>
                <a:gd name="T32" fmla="*/ 3840 w 3840"/>
                <a:gd name="T33" fmla="*/ 768 h 76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840" h="768">
                  <a:moveTo>
                    <a:pt x="192" y="768"/>
                  </a:moveTo>
                  <a:lnTo>
                    <a:pt x="3648" y="768"/>
                  </a:lnTo>
                  <a:cubicBezTo>
                    <a:pt x="3754" y="768"/>
                    <a:pt x="3840" y="682"/>
                    <a:pt x="3840" y="576"/>
                  </a:cubicBezTo>
                  <a:cubicBezTo>
                    <a:pt x="3840" y="576"/>
                    <a:pt x="3840" y="576"/>
                    <a:pt x="3840" y="576"/>
                  </a:cubicBezTo>
                  <a:lnTo>
                    <a:pt x="3840" y="192"/>
                  </a:lnTo>
                  <a:cubicBezTo>
                    <a:pt x="3840" y="86"/>
                    <a:pt x="3754" y="0"/>
                    <a:pt x="3648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576"/>
                  </a:lnTo>
                  <a:cubicBezTo>
                    <a:pt x="0" y="682"/>
                    <a:pt x="86" y="768"/>
                    <a:pt x="192" y="768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78" name="Freeform 45"/>
            <p:cNvSpPr>
              <a:spLocks/>
            </p:cNvSpPr>
            <p:nvPr/>
          </p:nvSpPr>
          <p:spPr bwMode="auto">
            <a:xfrm>
              <a:off x="3317" y="3386"/>
              <a:ext cx="1018" cy="204"/>
            </a:xfrm>
            <a:custGeom>
              <a:avLst/>
              <a:gdLst>
                <a:gd name="T0" fmla="*/ 4 w 3840"/>
                <a:gd name="T1" fmla="*/ 14 h 768"/>
                <a:gd name="T2" fmla="*/ 68 w 3840"/>
                <a:gd name="T3" fmla="*/ 14 h 768"/>
                <a:gd name="T4" fmla="*/ 72 w 3840"/>
                <a:gd name="T5" fmla="*/ 11 h 768"/>
                <a:gd name="T6" fmla="*/ 72 w 3840"/>
                <a:gd name="T7" fmla="*/ 11 h 768"/>
                <a:gd name="T8" fmla="*/ 72 w 3840"/>
                <a:gd name="T9" fmla="*/ 4 h 768"/>
                <a:gd name="T10" fmla="*/ 68 w 3840"/>
                <a:gd name="T11" fmla="*/ 0 h 768"/>
                <a:gd name="T12" fmla="*/ 4 w 3840"/>
                <a:gd name="T13" fmla="*/ 0 h 768"/>
                <a:gd name="T14" fmla="*/ 0 w 3840"/>
                <a:gd name="T15" fmla="*/ 4 h 768"/>
                <a:gd name="T16" fmla="*/ 0 w 3840"/>
                <a:gd name="T17" fmla="*/ 11 h 768"/>
                <a:gd name="T18" fmla="*/ 4 w 3840"/>
                <a:gd name="T19" fmla="*/ 14 h 76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840"/>
                <a:gd name="T31" fmla="*/ 0 h 768"/>
                <a:gd name="T32" fmla="*/ 3840 w 3840"/>
                <a:gd name="T33" fmla="*/ 768 h 76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840" h="768">
                  <a:moveTo>
                    <a:pt x="192" y="768"/>
                  </a:moveTo>
                  <a:lnTo>
                    <a:pt x="3648" y="768"/>
                  </a:lnTo>
                  <a:cubicBezTo>
                    <a:pt x="3754" y="768"/>
                    <a:pt x="3840" y="682"/>
                    <a:pt x="3840" y="576"/>
                  </a:cubicBezTo>
                  <a:cubicBezTo>
                    <a:pt x="3840" y="576"/>
                    <a:pt x="3840" y="576"/>
                    <a:pt x="3840" y="576"/>
                  </a:cubicBezTo>
                  <a:lnTo>
                    <a:pt x="3840" y="192"/>
                  </a:lnTo>
                  <a:cubicBezTo>
                    <a:pt x="3840" y="86"/>
                    <a:pt x="3754" y="0"/>
                    <a:pt x="3648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576"/>
                  </a:lnTo>
                  <a:cubicBezTo>
                    <a:pt x="0" y="682"/>
                    <a:pt x="86" y="768"/>
                    <a:pt x="192" y="768"/>
                  </a:cubicBezTo>
                  <a:close/>
                </a:path>
              </a:pathLst>
            </a:custGeom>
            <a:noFill/>
            <a:ln w="635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79" name="Rectangle 46"/>
            <p:cNvSpPr>
              <a:spLocks noChangeArrowheads="1"/>
            </p:cNvSpPr>
            <p:nvPr/>
          </p:nvSpPr>
          <p:spPr bwMode="auto">
            <a:xfrm>
              <a:off x="3362" y="3426"/>
              <a:ext cx="883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3366FF"/>
                  </a:solidFill>
                  <a:latin typeface="Arial" charset="0"/>
                </a:rPr>
                <a:t>recursiveFactorial</a:t>
              </a:r>
              <a:endParaRPr lang="en-US"/>
            </a:p>
          </p:txBody>
        </p:sp>
        <p:sp>
          <p:nvSpPr>
            <p:cNvPr id="14380" name="Rectangle 47"/>
            <p:cNvSpPr>
              <a:spLocks noChangeArrowheads="1"/>
            </p:cNvSpPr>
            <p:nvPr/>
          </p:nvSpPr>
          <p:spPr bwMode="auto">
            <a:xfrm>
              <a:off x="4164" y="3426"/>
              <a:ext cx="81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3366FF"/>
                  </a:solidFill>
                  <a:latin typeface="Arial" charset="0"/>
                </a:rPr>
                <a:t>(</a:t>
              </a:r>
              <a:endParaRPr lang="en-US"/>
            </a:p>
          </p:txBody>
        </p:sp>
        <p:sp>
          <p:nvSpPr>
            <p:cNvPr id="14381" name="Rectangle 48"/>
            <p:cNvSpPr>
              <a:spLocks noChangeArrowheads="1"/>
            </p:cNvSpPr>
            <p:nvPr/>
          </p:nvSpPr>
          <p:spPr bwMode="auto">
            <a:xfrm>
              <a:off x="4198" y="3426"/>
              <a:ext cx="106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3366FF"/>
                  </a:solidFill>
                  <a:latin typeface="Arial" charset="0"/>
                </a:rPr>
                <a:t>0</a:t>
              </a:r>
              <a:endParaRPr lang="en-US"/>
            </a:p>
          </p:txBody>
        </p:sp>
        <p:sp>
          <p:nvSpPr>
            <p:cNvPr id="14382" name="Rectangle 49"/>
            <p:cNvSpPr>
              <a:spLocks noChangeArrowheads="1"/>
            </p:cNvSpPr>
            <p:nvPr/>
          </p:nvSpPr>
          <p:spPr bwMode="auto">
            <a:xfrm>
              <a:off x="4257" y="3426"/>
              <a:ext cx="81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3366FF"/>
                  </a:solidFill>
                  <a:latin typeface="Arial" charset="0"/>
                </a:rPr>
                <a:t>)</a:t>
              </a:r>
              <a:endParaRPr lang="en-US"/>
            </a:p>
          </p:txBody>
        </p:sp>
        <p:sp>
          <p:nvSpPr>
            <p:cNvPr id="14383" name="Freeform 50"/>
            <p:cNvSpPr>
              <a:spLocks/>
            </p:cNvSpPr>
            <p:nvPr/>
          </p:nvSpPr>
          <p:spPr bwMode="auto">
            <a:xfrm>
              <a:off x="4257" y="3094"/>
              <a:ext cx="184" cy="394"/>
            </a:xfrm>
            <a:custGeom>
              <a:avLst/>
              <a:gdLst>
                <a:gd name="T0" fmla="*/ 78 w 184"/>
                <a:gd name="T1" fmla="*/ 394 h 394"/>
                <a:gd name="T2" fmla="*/ 122 w 184"/>
                <a:gd name="T3" fmla="*/ 355 h 394"/>
                <a:gd name="T4" fmla="*/ 154 w 184"/>
                <a:gd name="T5" fmla="*/ 315 h 394"/>
                <a:gd name="T6" fmla="*/ 175 w 184"/>
                <a:gd name="T7" fmla="*/ 276 h 394"/>
                <a:gd name="T8" fmla="*/ 184 w 184"/>
                <a:gd name="T9" fmla="*/ 237 h 394"/>
                <a:gd name="T10" fmla="*/ 182 w 184"/>
                <a:gd name="T11" fmla="*/ 197 h 394"/>
                <a:gd name="T12" fmla="*/ 168 w 184"/>
                <a:gd name="T13" fmla="*/ 158 h 394"/>
                <a:gd name="T14" fmla="*/ 143 w 184"/>
                <a:gd name="T15" fmla="*/ 118 h 394"/>
                <a:gd name="T16" fmla="*/ 107 w 184"/>
                <a:gd name="T17" fmla="*/ 79 h 394"/>
                <a:gd name="T18" fmla="*/ 59 w 184"/>
                <a:gd name="T19" fmla="*/ 40 h 394"/>
                <a:gd name="T20" fmla="*/ 0 w 184"/>
                <a:gd name="T21" fmla="*/ 0 h 39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84"/>
                <a:gd name="T34" fmla="*/ 0 h 394"/>
                <a:gd name="T35" fmla="*/ 184 w 184"/>
                <a:gd name="T36" fmla="*/ 394 h 39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84" h="394">
                  <a:moveTo>
                    <a:pt x="78" y="394"/>
                  </a:moveTo>
                  <a:lnTo>
                    <a:pt x="122" y="355"/>
                  </a:lnTo>
                  <a:lnTo>
                    <a:pt x="154" y="315"/>
                  </a:lnTo>
                  <a:lnTo>
                    <a:pt x="175" y="276"/>
                  </a:lnTo>
                  <a:lnTo>
                    <a:pt x="184" y="237"/>
                  </a:lnTo>
                  <a:lnTo>
                    <a:pt x="182" y="197"/>
                  </a:lnTo>
                  <a:lnTo>
                    <a:pt x="168" y="158"/>
                  </a:lnTo>
                  <a:lnTo>
                    <a:pt x="143" y="118"/>
                  </a:lnTo>
                  <a:lnTo>
                    <a:pt x="107" y="79"/>
                  </a:lnTo>
                  <a:lnTo>
                    <a:pt x="59" y="40"/>
                  </a:lnTo>
                  <a:lnTo>
                    <a:pt x="0" y="0"/>
                  </a:lnTo>
                </a:path>
              </a:pathLst>
            </a:custGeom>
            <a:noFill/>
            <a:ln w="15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84" name="Freeform 51"/>
            <p:cNvSpPr>
              <a:spLocks/>
            </p:cNvSpPr>
            <p:nvPr/>
          </p:nvSpPr>
          <p:spPr bwMode="auto">
            <a:xfrm>
              <a:off x="4234" y="3080"/>
              <a:ext cx="34" cy="30"/>
            </a:xfrm>
            <a:custGeom>
              <a:avLst/>
              <a:gdLst>
                <a:gd name="T0" fmla="*/ 18 w 34"/>
                <a:gd name="T1" fmla="*/ 30 h 30"/>
                <a:gd name="T2" fmla="*/ 0 w 34"/>
                <a:gd name="T3" fmla="*/ 0 h 30"/>
                <a:gd name="T4" fmla="*/ 34 w 34"/>
                <a:gd name="T5" fmla="*/ 3 h 30"/>
                <a:gd name="T6" fmla="*/ 18 w 34"/>
                <a:gd name="T7" fmla="*/ 30 h 3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4"/>
                <a:gd name="T13" fmla="*/ 0 h 30"/>
                <a:gd name="T14" fmla="*/ 34 w 34"/>
                <a:gd name="T15" fmla="*/ 30 h 3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4" h="30">
                  <a:moveTo>
                    <a:pt x="18" y="30"/>
                  </a:moveTo>
                  <a:lnTo>
                    <a:pt x="0" y="0"/>
                  </a:lnTo>
                  <a:lnTo>
                    <a:pt x="34" y="3"/>
                  </a:lnTo>
                  <a:lnTo>
                    <a:pt x="18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85" name="Rectangle 52"/>
            <p:cNvSpPr>
              <a:spLocks noChangeArrowheads="1"/>
            </p:cNvSpPr>
            <p:nvPr/>
          </p:nvSpPr>
          <p:spPr bwMode="auto">
            <a:xfrm>
              <a:off x="4490" y="3218"/>
              <a:ext cx="352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return </a:t>
              </a:r>
              <a:endParaRPr lang="en-US"/>
            </a:p>
          </p:txBody>
        </p:sp>
        <p:sp>
          <p:nvSpPr>
            <p:cNvPr id="14386" name="Rectangle 53"/>
            <p:cNvSpPr>
              <a:spLocks noChangeArrowheads="1"/>
            </p:cNvSpPr>
            <p:nvPr/>
          </p:nvSpPr>
          <p:spPr bwMode="auto">
            <a:xfrm>
              <a:off x="4783" y="3218"/>
              <a:ext cx="106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1</a:t>
              </a:r>
              <a:endParaRPr lang="en-US"/>
            </a:p>
          </p:txBody>
        </p:sp>
        <p:sp>
          <p:nvSpPr>
            <p:cNvPr id="14387" name="Rectangle 54"/>
            <p:cNvSpPr>
              <a:spLocks noChangeArrowheads="1"/>
            </p:cNvSpPr>
            <p:nvPr/>
          </p:nvSpPr>
          <p:spPr bwMode="auto">
            <a:xfrm>
              <a:off x="3523" y="2008"/>
              <a:ext cx="174" cy="1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FF"/>
                  </a:solidFill>
                  <a:latin typeface="Arial" charset="0"/>
                </a:rPr>
                <a:t>call</a:t>
              </a:r>
              <a:endParaRPr lang="en-US"/>
            </a:p>
          </p:txBody>
        </p:sp>
        <p:sp>
          <p:nvSpPr>
            <p:cNvPr id="14388" name="Rectangle 55"/>
            <p:cNvSpPr>
              <a:spLocks noChangeArrowheads="1"/>
            </p:cNvSpPr>
            <p:nvPr/>
          </p:nvSpPr>
          <p:spPr bwMode="auto">
            <a:xfrm>
              <a:off x="3625" y="2419"/>
              <a:ext cx="174" cy="1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FF"/>
                  </a:solidFill>
                  <a:latin typeface="Arial" charset="0"/>
                </a:rPr>
                <a:t>call</a:t>
              </a:r>
              <a:endParaRPr lang="en-US"/>
            </a:p>
          </p:txBody>
        </p:sp>
        <p:sp>
          <p:nvSpPr>
            <p:cNvPr id="14389" name="Rectangle 56"/>
            <p:cNvSpPr>
              <a:spLocks noChangeArrowheads="1"/>
            </p:cNvSpPr>
            <p:nvPr/>
          </p:nvSpPr>
          <p:spPr bwMode="auto">
            <a:xfrm>
              <a:off x="3727" y="2827"/>
              <a:ext cx="174" cy="1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FF"/>
                  </a:solidFill>
                  <a:latin typeface="Arial" charset="0"/>
                </a:rPr>
                <a:t>call</a:t>
              </a:r>
              <a:endParaRPr lang="en-US"/>
            </a:p>
          </p:txBody>
        </p:sp>
        <p:sp>
          <p:nvSpPr>
            <p:cNvPr id="14390" name="Rectangle 57"/>
            <p:cNvSpPr>
              <a:spLocks noChangeArrowheads="1"/>
            </p:cNvSpPr>
            <p:nvPr/>
          </p:nvSpPr>
          <p:spPr bwMode="auto">
            <a:xfrm>
              <a:off x="3828" y="3243"/>
              <a:ext cx="174" cy="1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FF"/>
                  </a:solidFill>
                  <a:latin typeface="Arial" charset="0"/>
                </a:rPr>
                <a:t>call</a:t>
              </a:r>
              <a:endParaRPr lang="en-US"/>
            </a:p>
          </p:txBody>
        </p:sp>
        <p:sp>
          <p:nvSpPr>
            <p:cNvPr id="14391" name="Freeform 58"/>
            <p:cNvSpPr>
              <a:spLocks/>
            </p:cNvSpPr>
            <p:nvPr/>
          </p:nvSpPr>
          <p:spPr bwMode="auto">
            <a:xfrm>
              <a:off x="4155" y="2687"/>
              <a:ext cx="184" cy="393"/>
            </a:xfrm>
            <a:custGeom>
              <a:avLst/>
              <a:gdLst>
                <a:gd name="T0" fmla="*/ 79 w 184"/>
                <a:gd name="T1" fmla="*/ 393 h 393"/>
                <a:gd name="T2" fmla="*/ 122 w 184"/>
                <a:gd name="T3" fmla="*/ 354 h 393"/>
                <a:gd name="T4" fmla="*/ 154 w 184"/>
                <a:gd name="T5" fmla="*/ 315 h 393"/>
                <a:gd name="T6" fmla="*/ 175 w 184"/>
                <a:gd name="T7" fmla="*/ 275 h 393"/>
                <a:gd name="T8" fmla="*/ 184 w 184"/>
                <a:gd name="T9" fmla="*/ 236 h 393"/>
                <a:gd name="T10" fmla="*/ 182 w 184"/>
                <a:gd name="T11" fmla="*/ 197 h 393"/>
                <a:gd name="T12" fmla="*/ 169 w 184"/>
                <a:gd name="T13" fmla="*/ 157 h 393"/>
                <a:gd name="T14" fmla="*/ 144 w 184"/>
                <a:gd name="T15" fmla="*/ 118 h 393"/>
                <a:gd name="T16" fmla="*/ 107 w 184"/>
                <a:gd name="T17" fmla="*/ 78 h 393"/>
                <a:gd name="T18" fmla="*/ 60 w 184"/>
                <a:gd name="T19" fmla="*/ 39 h 393"/>
                <a:gd name="T20" fmla="*/ 0 w 184"/>
                <a:gd name="T21" fmla="*/ 0 h 39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84"/>
                <a:gd name="T34" fmla="*/ 0 h 393"/>
                <a:gd name="T35" fmla="*/ 184 w 184"/>
                <a:gd name="T36" fmla="*/ 393 h 39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84" h="393">
                  <a:moveTo>
                    <a:pt x="79" y="393"/>
                  </a:moveTo>
                  <a:lnTo>
                    <a:pt x="122" y="354"/>
                  </a:lnTo>
                  <a:lnTo>
                    <a:pt x="154" y="315"/>
                  </a:lnTo>
                  <a:lnTo>
                    <a:pt x="175" y="275"/>
                  </a:lnTo>
                  <a:lnTo>
                    <a:pt x="184" y="236"/>
                  </a:lnTo>
                  <a:lnTo>
                    <a:pt x="182" y="197"/>
                  </a:lnTo>
                  <a:lnTo>
                    <a:pt x="169" y="157"/>
                  </a:lnTo>
                  <a:lnTo>
                    <a:pt x="144" y="118"/>
                  </a:lnTo>
                  <a:lnTo>
                    <a:pt x="107" y="78"/>
                  </a:lnTo>
                  <a:lnTo>
                    <a:pt x="60" y="39"/>
                  </a:lnTo>
                  <a:lnTo>
                    <a:pt x="0" y="0"/>
                  </a:lnTo>
                </a:path>
              </a:pathLst>
            </a:custGeom>
            <a:noFill/>
            <a:ln w="15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92" name="Freeform 59"/>
            <p:cNvSpPr>
              <a:spLocks/>
            </p:cNvSpPr>
            <p:nvPr/>
          </p:nvSpPr>
          <p:spPr bwMode="auto">
            <a:xfrm>
              <a:off x="4132" y="2673"/>
              <a:ext cx="35" cy="29"/>
            </a:xfrm>
            <a:custGeom>
              <a:avLst/>
              <a:gdLst>
                <a:gd name="T0" fmla="*/ 19 w 35"/>
                <a:gd name="T1" fmla="*/ 29 h 29"/>
                <a:gd name="T2" fmla="*/ 0 w 35"/>
                <a:gd name="T3" fmla="*/ 0 h 29"/>
                <a:gd name="T4" fmla="*/ 35 w 35"/>
                <a:gd name="T5" fmla="*/ 2 h 29"/>
                <a:gd name="T6" fmla="*/ 19 w 35"/>
                <a:gd name="T7" fmla="*/ 29 h 2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5"/>
                <a:gd name="T13" fmla="*/ 0 h 29"/>
                <a:gd name="T14" fmla="*/ 35 w 35"/>
                <a:gd name="T15" fmla="*/ 29 h 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5" h="29">
                  <a:moveTo>
                    <a:pt x="19" y="29"/>
                  </a:moveTo>
                  <a:lnTo>
                    <a:pt x="0" y="0"/>
                  </a:lnTo>
                  <a:lnTo>
                    <a:pt x="35" y="2"/>
                  </a:lnTo>
                  <a:lnTo>
                    <a:pt x="19" y="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93" name="Freeform 60"/>
            <p:cNvSpPr>
              <a:spLocks/>
            </p:cNvSpPr>
            <p:nvPr/>
          </p:nvSpPr>
          <p:spPr bwMode="auto">
            <a:xfrm>
              <a:off x="4054" y="2279"/>
              <a:ext cx="183" cy="394"/>
            </a:xfrm>
            <a:custGeom>
              <a:avLst/>
              <a:gdLst>
                <a:gd name="T0" fmla="*/ 78 w 183"/>
                <a:gd name="T1" fmla="*/ 394 h 394"/>
                <a:gd name="T2" fmla="*/ 121 w 183"/>
                <a:gd name="T3" fmla="*/ 355 h 394"/>
                <a:gd name="T4" fmla="*/ 153 w 183"/>
                <a:gd name="T5" fmla="*/ 315 h 394"/>
                <a:gd name="T6" fmla="*/ 174 w 183"/>
                <a:gd name="T7" fmla="*/ 276 h 394"/>
                <a:gd name="T8" fmla="*/ 183 w 183"/>
                <a:gd name="T9" fmla="*/ 237 h 394"/>
                <a:gd name="T10" fmla="*/ 181 w 183"/>
                <a:gd name="T11" fmla="*/ 197 h 394"/>
                <a:gd name="T12" fmla="*/ 168 w 183"/>
                <a:gd name="T13" fmla="*/ 158 h 394"/>
                <a:gd name="T14" fmla="*/ 143 w 183"/>
                <a:gd name="T15" fmla="*/ 119 h 394"/>
                <a:gd name="T16" fmla="*/ 106 w 183"/>
                <a:gd name="T17" fmla="*/ 79 h 394"/>
                <a:gd name="T18" fmla="*/ 59 w 183"/>
                <a:gd name="T19" fmla="*/ 40 h 394"/>
                <a:gd name="T20" fmla="*/ 0 w 183"/>
                <a:gd name="T21" fmla="*/ 0 h 39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83"/>
                <a:gd name="T34" fmla="*/ 0 h 394"/>
                <a:gd name="T35" fmla="*/ 183 w 183"/>
                <a:gd name="T36" fmla="*/ 394 h 39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83" h="394">
                  <a:moveTo>
                    <a:pt x="78" y="394"/>
                  </a:moveTo>
                  <a:lnTo>
                    <a:pt x="121" y="355"/>
                  </a:lnTo>
                  <a:lnTo>
                    <a:pt x="153" y="315"/>
                  </a:lnTo>
                  <a:lnTo>
                    <a:pt x="174" y="276"/>
                  </a:lnTo>
                  <a:lnTo>
                    <a:pt x="183" y="237"/>
                  </a:lnTo>
                  <a:lnTo>
                    <a:pt x="181" y="197"/>
                  </a:lnTo>
                  <a:lnTo>
                    <a:pt x="168" y="158"/>
                  </a:lnTo>
                  <a:lnTo>
                    <a:pt x="143" y="119"/>
                  </a:lnTo>
                  <a:lnTo>
                    <a:pt x="106" y="79"/>
                  </a:lnTo>
                  <a:lnTo>
                    <a:pt x="59" y="40"/>
                  </a:lnTo>
                  <a:lnTo>
                    <a:pt x="0" y="0"/>
                  </a:lnTo>
                </a:path>
              </a:pathLst>
            </a:custGeom>
            <a:noFill/>
            <a:ln w="15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94" name="Freeform 61"/>
            <p:cNvSpPr>
              <a:spLocks/>
            </p:cNvSpPr>
            <p:nvPr/>
          </p:nvSpPr>
          <p:spPr bwMode="auto">
            <a:xfrm>
              <a:off x="4030" y="2265"/>
              <a:ext cx="35" cy="30"/>
            </a:xfrm>
            <a:custGeom>
              <a:avLst/>
              <a:gdLst>
                <a:gd name="T0" fmla="*/ 19 w 35"/>
                <a:gd name="T1" fmla="*/ 30 h 30"/>
                <a:gd name="T2" fmla="*/ 0 w 35"/>
                <a:gd name="T3" fmla="*/ 0 h 30"/>
                <a:gd name="T4" fmla="*/ 35 w 35"/>
                <a:gd name="T5" fmla="*/ 3 h 30"/>
                <a:gd name="T6" fmla="*/ 19 w 35"/>
                <a:gd name="T7" fmla="*/ 30 h 3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5"/>
                <a:gd name="T13" fmla="*/ 0 h 30"/>
                <a:gd name="T14" fmla="*/ 35 w 35"/>
                <a:gd name="T15" fmla="*/ 30 h 3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5" h="30">
                  <a:moveTo>
                    <a:pt x="19" y="30"/>
                  </a:moveTo>
                  <a:lnTo>
                    <a:pt x="0" y="0"/>
                  </a:lnTo>
                  <a:lnTo>
                    <a:pt x="35" y="3"/>
                  </a:lnTo>
                  <a:lnTo>
                    <a:pt x="19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95" name="Freeform 62"/>
            <p:cNvSpPr>
              <a:spLocks/>
            </p:cNvSpPr>
            <p:nvPr/>
          </p:nvSpPr>
          <p:spPr bwMode="auto">
            <a:xfrm>
              <a:off x="3952" y="1872"/>
              <a:ext cx="184" cy="393"/>
            </a:xfrm>
            <a:custGeom>
              <a:avLst/>
              <a:gdLst>
                <a:gd name="T0" fmla="*/ 78 w 184"/>
                <a:gd name="T1" fmla="*/ 393 h 393"/>
                <a:gd name="T2" fmla="*/ 121 w 184"/>
                <a:gd name="T3" fmla="*/ 354 h 393"/>
                <a:gd name="T4" fmla="*/ 154 w 184"/>
                <a:gd name="T5" fmla="*/ 315 h 393"/>
                <a:gd name="T6" fmla="*/ 174 w 184"/>
                <a:gd name="T7" fmla="*/ 275 h 393"/>
                <a:gd name="T8" fmla="*/ 184 w 184"/>
                <a:gd name="T9" fmla="*/ 236 h 393"/>
                <a:gd name="T10" fmla="*/ 181 w 184"/>
                <a:gd name="T11" fmla="*/ 197 h 393"/>
                <a:gd name="T12" fmla="*/ 168 w 184"/>
                <a:gd name="T13" fmla="*/ 157 h 393"/>
                <a:gd name="T14" fmla="*/ 143 w 184"/>
                <a:gd name="T15" fmla="*/ 118 h 393"/>
                <a:gd name="T16" fmla="*/ 107 w 184"/>
                <a:gd name="T17" fmla="*/ 79 h 393"/>
                <a:gd name="T18" fmla="*/ 59 w 184"/>
                <a:gd name="T19" fmla="*/ 39 h 393"/>
                <a:gd name="T20" fmla="*/ 0 w 184"/>
                <a:gd name="T21" fmla="*/ 0 h 39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84"/>
                <a:gd name="T34" fmla="*/ 0 h 393"/>
                <a:gd name="T35" fmla="*/ 184 w 184"/>
                <a:gd name="T36" fmla="*/ 393 h 39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84" h="393">
                  <a:moveTo>
                    <a:pt x="78" y="393"/>
                  </a:moveTo>
                  <a:lnTo>
                    <a:pt x="121" y="354"/>
                  </a:lnTo>
                  <a:lnTo>
                    <a:pt x="154" y="315"/>
                  </a:lnTo>
                  <a:lnTo>
                    <a:pt x="174" y="275"/>
                  </a:lnTo>
                  <a:lnTo>
                    <a:pt x="184" y="236"/>
                  </a:lnTo>
                  <a:lnTo>
                    <a:pt x="181" y="197"/>
                  </a:lnTo>
                  <a:lnTo>
                    <a:pt x="168" y="157"/>
                  </a:lnTo>
                  <a:lnTo>
                    <a:pt x="143" y="118"/>
                  </a:lnTo>
                  <a:lnTo>
                    <a:pt x="107" y="79"/>
                  </a:lnTo>
                  <a:lnTo>
                    <a:pt x="59" y="39"/>
                  </a:lnTo>
                  <a:lnTo>
                    <a:pt x="0" y="0"/>
                  </a:lnTo>
                </a:path>
              </a:pathLst>
            </a:custGeom>
            <a:noFill/>
            <a:ln w="15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96" name="Freeform 63"/>
            <p:cNvSpPr>
              <a:spLocks/>
            </p:cNvSpPr>
            <p:nvPr/>
          </p:nvSpPr>
          <p:spPr bwMode="auto">
            <a:xfrm>
              <a:off x="3928" y="1858"/>
              <a:ext cx="35" cy="29"/>
            </a:xfrm>
            <a:custGeom>
              <a:avLst/>
              <a:gdLst>
                <a:gd name="T0" fmla="*/ 19 w 35"/>
                <a:gd name="T1" fmla="*/ 29 h 29"/>
                <a:gd name="T2" fmla="*/ 0 w 35"/>
                <a:gd name="T3" fmla="*/ 0 h 29"/>
                <a:gd name="T4" fmla="*/ 35 w 35"/>
                <a:gd name="T5" fmla="*/ 2 h 29"/>
                <a:gd name="T6" fmla="*/ 19 w 35"/>
                <a:gd name="T7" fmla="*/ 29 h 2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5"/>
                <a:gd name="T13" fmla="*/ 0 h 29"/>
                <a:gd name="T14" fmla="*/ 35 w 35"/>
                <a:gd name="T15" fmla="*/ 29 h 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5" h="29">
                  <a:moveTo>
                    <a:pt x="19" y="29"/>
                  </a:moveTo>
                  <a:lnTo>
                    <a:pt x="0" y="0"/>
                  </a:lnTo>
                  <a:lnTo>
                    <a:pt x="35" y="2"/>
                  </a:lnTo>
                  <a:lnTo>
                    <a:pt x="19" y="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97" name="Rectangle 64"/>
            <p:cNvSpPr>
              <a:spLocks noChangeArrowheads="1"/>
            </p:cNvSpPr>
            <p:nvPr/>
          </p:nvSpPr>
          <p:spPr bwMode="auto">
            <a:xfrm>
              <a:off x="4393" y="2819"/>
              <a:ext cx="352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return </a:t>
              </a:r>
              <a:endParaRPr lang="en-US"/>
            </a:p>
          </p:txBody>
        </p:sp>
        <p:sp>
          <p:nvSpPr>
            <p:cNvPr id="14398" name="Rectangle 65"/>
            <p:cNvSpPr>
              <a:spLocks noChangeArrowheads="1"/>
            </p:cNvSpPr>
            <p:nvPr/>
          </p:nvSpPr>
          <p:spPr bwMode="auto">
            <a:xfrm>
              <a:off x="4690" y="2819"/>
              <a:ext cx="106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1</a:t>
              </a:r>
              <a:endParaRPr lang="en-US"/>
            </a:p>
          </p:txBody>
        </p:sp>
        <p:sp>
          <p:nvSpPr>
            <p:cNvPr id="14399" name="Rectangle 66"/>
            <p:cNvSpPr>
              <a:spLocks noChangeArrowheads="1"/>
            </p:cNvSpPr>
            <p:nvPr/>
          </p:nvSpPr>
          <p:spPr bwMode="auto">
            <a:xfrm>
              <a:off x="4745" y="2819"/>
              <a:ext cx="89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*</a:t>
              </a:r>
              <a:endParaRPr lang="en-US"/>
            </a:p>
          </p:txBody>
        </p:sp>
        <p:sp>
          <p:nvSpPr>
            <p:cNvPr id="14400" name="Rectangle 67"/>
            <p:cNvSpPr>
              <a:spLocks noChangeArrowheads="1"/>
            </p:cNvSpPr>
            <p:nvPr/>
          </p:nvSpPr>
          <p:spPr bwMode="auto">
            <a:xfrm>
              <a:off x="4783" y="2819"/>
              <a:ext cx="136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1 </a:t>
              </a:r>
              <a:endParaRPr lang="en-US"/>
            </a:p>
          </p:txBody>
        </p:sp>
        <p:sp>
          <p:nvSpPr>
            <p:cNvPr id="14401" name="Rectangle 68"/>
            <p:cNvSpPr>
              <a:spLocks noChangeArrowheads="1"/>
            </p:cNvSpPr>
            <p:nvPr/>
          </p:nvSpPr>
          <p:spPr bwMode="auto">
            <a:xfrm>
              <a:off x="4868" y="2819"/>
              <a:ext cx="136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= </a:t>
              </a:r>
              <a:endParaRPr lang="en-US"/>
            </a:p>
          </p:txBody>
        </p:sp>
        <p:sp>
          <p:nvSpPr>
            <p:cNvPr id="14402" name="Rectangle 69"/>
            <p:cNvSpPr>
              <a:spLocks noChangeArrowheads="1"/>
            </p:cNvSpPr>
            <p:nvPr/>
          </p:nvSpPr>
          <p:spPr bwMode="auto">
            <a:xfrm>
              <a:off x="4957" y="2819"/>
              <a:ext cx="106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1</a:t>
              </a:r>
              <a:endParaRPr lang="en-US"/>
            </a:p>
          </p:txBody>
        </p:sp>
        <p:sp>
          <p:nvSpPr>
            <p:cNvPr id="14403" name="Rectangle 70"/>
            <p:cNvSpPr>
              <a:spLocks noChangeArrowheads="1"/>
            </p:cNvSpPr>
            <p:nvPr/>
          </p:nvSpPr>
          <p:spPr bwMode="auto">
            <a:xfrm>
              <a:off x="4299" y="2411"/>
              <a:ext cx="352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return </a:t>
              </a:r>
              <a:endParaRPr lang="en-US"/>
            </a:p>
          </p:txBody>
        </p:sp>
        <p:sp>
          <p:nvSpPr>
            <p:cNvPr id="14404" name="Rectangle 71"/>
            <p:cNvSpPr>
              <a:spLocks noChangeArrowheads="1"/>
            </p:cNvSpPr>
            <p:nvPr/>
          </p:nvSpPr>
          <p:spPr bwMode="auto">
            <a:xfrm>
              <a:off x="4592" y="2411"/>
              <a:ext cx="106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2</a:t>
              </a:r>
              <a:endParaRPr lang="en-US"/>
            </a:p>
          </p:txBody>
        </p:sp>
        <p:sp>
          <p:nvSpPr>
            <p:cNvPr id="14405" name="Rectangle 72"/>
            <p:cNvSpPr>
              <a:spLocks noChangeArrowheads="1"/>
            </p:cNvSpPr>
            <p:nvPr/>
          </p:nvSpPr>
          <p:spPr bwMode="auto">
            <a:xfrm>
              <a:off x="4652" y="2411"/>
              <a:ext cx="89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*</a:t>
              </a:r>
              <a:endParaRPr lang="en-US"/>
            </a:p>
          </p:txBody>
        </p:sp>
        <p:sp>
          <p:nvSpPr>
            <p:cNvPr id="14406" name="Rectangle 73"/>
            <p:cNvSpPr>
              <a:spLocks noChangeArrowheads="1"/>
            </p:cNvSpPr>
            <p:nvPr/>
          </p:nvSpPr>
          <p:spPr bwMode="auto">
            <a:xfrm>
              <a:off x="4690" y="2411"/>
              <a:ext cx="136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1 </a:t>
              </a:r>
              <a:endParaRPr lang="en-US"/>
            </a:p>
          </p:txBody>
        </p:sp>
        <p:sp>
          <p:nvSpPr>
            <p:cNvPr id="14407" name="Rectangle 74"/>
            <p:cNvSpPr>
              <a:spLocks noChangeArrowheads="1"/>
            </p:cNvSpPr>
            <p:nvPr/>
          </p:nvSpPr>
          <p:spPr bwMode="auto">
            <a:xfrm>
              <a:off x="4775" y="2411"/>
              <a:ext cx="136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= </a:t>
              </a:r>
              <a:endParaRPr lang="en-US"/>
            </a:p>
          </p:txBody>
        </p:sp>
        <p:sp>
          <p:nvSpPr>
            <p:cNvPr id="14408" name="Rectangle 75"/>
            <p:cNvSpPr>
              <a:spLocks noChangeArrowheads="1"/>
            </p:cNvSpPr>
            <p:nvPr/>
          </p:nvSpPr>
          <p:spPr bwMode="auto">
            <a:xfrm>
              <a:off x="4864" y="2411"/>
              <a:ext cx="106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2</a:t>
              </a:r>
              <a:endParaRPr lang="en-US"/>
            </a:p>
          </p:txBody>
        </p:sp>
        <p:sp>
          <p:nvSpPr>
            <p:cNvPr id="14409" name="Rectangle 76"/>
            <p:cNvSpPr>
              <a:spLocks noChangeArrowheads="1"/>
            </p:cNvSpPr>
            <p:nvPr/>
          </p:nvSpPr>
          <p:spPr bwMode="auto">
            <a:xfrm>
              <a:off x="4164" y="2004"/>
              <a:ext cx="352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 dirty="0">
                  <a:solidFill>
                    <a:srgbClr val="0000FF"/>
                  </a:solidFill>
                  <a:latin typeface="Arial" charset="0"/>
                </a:rPr>
                <a:t>return </a:t>
              </a:r>
              <a:endParaRPr lang="en-US" dirty="0"/>
            </a:p>
          </p:txBody>
        </p:sp>
        <p:sp>
          <p:nvSpPr>
            <p:cNvPr id="14410" name="Rectangle 77"/>
            <p:cNvSpPr>
              <a:spLocks noChangeArrowheads="1"/>
            </p:cNvSpPr>
            <p:nvPr/>
          </p:nvSpPr>
          <p:spPr bwMode="auto">
            <a:xfrm>
              <a:off x="4461" y="2004"/>
              <a:ext cx="106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3</a:t>
              </a:r>
              <a:endParaRPr lang="en-US"/>
            </a:p>
          </p:txBody>
        </p:sp>
        <p:sp>
          <p:nvSpPr>
            <p:cNvPr id="14411" name="Rectangle 78"/>
            <p:cNvSpPr>
              <a:spLocks noChangeArrowheads="1"/>
            </p:cNvSpPr>
            <p:nvPr/>
          </p:nvSpPr>
          <p:spPr bwMode="auto">
            <a:xfrm>
              <a:off x="4516" y="2004"/>
              <a:ext cx="89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*</a:t>
              </a:r>
              <a:endParaRPr lang="en-US"/>
            </a:p>
          </p:txBody>
        </p:sp>
        <p:sp>
          <p:nvSpPr>
            <p:cNvPr id="14412" name="Rectangle 79"/>
            <p:cNvSpPr>
              <a:spLocks noChangeArrowheads="1"/>
            </p:cNvSpPr>
            <p:nvPr/>
          </p:nvSpPr>
          <p:spPr bwMode="auto">
            <a:xfrm>
              <a:off x="4554" y="2004"/>
              <a:ext cx="136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2 </a:t>
              </a:r>
              <a:endParaRPr lang="en-US"/>
            </a:p>
          </p:txBody>
        </p:sp>
        <p:sp>
          <p:nvSpPr>
            <p:cNvPr id="14413" name="Rectangle 80"/>
            <p:cNvSpPr>
              <a:spLocks noChangeArrowheads="1"/>
            </p:cNvSpPr>
            <p:nvPr/>
          </p:nvSpPr>
          <p:spPr bwMode="auto">
            <a:xfrm>
              <a:off x="4639" y="2004"/>
              <a:ext cx="136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= </a:t>
              </a:r>
              <a:endParaRPr lang="en-US"/>
            </a:p>
          </p:txBody>
        </p:sp>
        <p:sp>
          <p:nvSpPr>
            <p:cNvPr id="14414" name="Rectangle 81"/>
            <p:cNvSpPr>
              <a:spLocks noChangeArrowheads="1"/>
            </p:cNvSpPr>
            <p:nvPr/>
          </p:nvSpPr>
          <p:spPr bwMode="auto">
            <a:xfrm>
              <a:off x="4728" y="2004"/>
              <a:ext cx="106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6</a:t>
              </a:r>
              <a:endParaRPr lang="en-US"/>
            </a:p>
          </p:txBody>
        </p:sp>
        <p:sp>
          <p:nvSpPr>
            <p:cNvPr id="14415" name="Freeform 82"/>
            <p:cNvSpPr>
              <a:spLocks/>
            </p:cNvSpPr>
            <p:nvPr/>
          </p:nvSpPr>
          <p:spPr bwMode="auto">
            <a:xfrm>
              <a:off x="3928" y="1681"/>
              <a:ext cx="298" cy="177"/>
            </a:xfrm>
            <a:custGeom>
              <a:avLst/>
              <a:gdLst>
                <a:gd name="T0" fmla="*/ 0 w 298"/>
                <a:gd name="T1" fmla="*/ 177 h 177"/>
                <a:gd name="T2" fmla="*/ 64 w 298"/>
                <a:gd name="T3" fmla="*/ 173 h 177"/>
                <a:gd name="T4" fmla="*/ 121 w 298"/>
                <a:gd name="T5" fmla="*/ 163 h 177"/>
                <a:gd name="T6" fmla="*/ 171 w 298"/>
                <a:gd name="T7" fmla="*/ 144 h 177"/>
                <a:gd name="T8" fmla="*/ 214 w 298"/>
                <a:gd name="T9" fmla="*/ 119 h 177"/>
                <a:gd name="T10" fmla="*/ 249 w 298"/>
                <a:gd name="T11" fmla="*/ 87 h 177"/>
                <a:gd name="T12" fmla="*/ 277 w 298"/>
                <a:gd name="T13" fmla="*/ 47 h 177"/>
                <a:gd name="T14" fmla="*/ 298 w 298"/>
                <a:gd name="T15" fmla="*/ 0 h 17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98"/>
                <a:gd name="T25" fmla="*/ 0 h 177"/>
                <a:gd name="T26" fmla="*/ 298 w 298"/>
                <a:gd name="T27" fmla="*/ 177 h 17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98" h="177">
                  <a:moveTo>
                    <a:pt x="0" y="177"/>
                  </a:moveTo>
                  <a:lnTo>
                    <a:pt x="64" y="173"/>
                  </a:lnTo>
                  <a:lnTo>
                    <a:pt x="121" y="163"/>
                  </a:lnTo>
                  <a:lnTo>
                    <a:pt x="171" y="144"/>
                  </a:lnTo>
                  <a:lnTo>
                    <a:pt x="214" y="119"/>
                  </a:lnTo>
                  <a:lnTo>
                    <a:pt x="249" y="87"/>
                  </a:lnTo>
                  <a:lnTo>
                    <a:pt x="277" y="47"/>
                  </a:lnTo>
                  <a:lnTo>
                    <a:pt x="298" y="0"/>
                  </a:lnTo>
                </a:path>
              </a:pathLst>
            </a:custGeom>
            <a:noFill/>
            <a:ln w="15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16" name="Freeform 83"/>
            <p:cNvSpPr>
              <a:spLocks/>
            </p:cNvSpPr>
            <p:nvPr/>
          </p:nvSpPr>
          <p:spPr bwMode="auto">
            <a:xfrm>
              <a:off x="4210" y="1654"/>
              <a:ext cx="30" cy="35"/>
            </a:xfrm>
            <a:custGeom>
              <a:avLst/>
              <a:gdLst>
                <a:gd name="T0" fmla="*/ 30 w 30"/>
                <a:gd name="T1" fmla="*/ 35 h 35"/>
                <a:gd name="T2" fmla="*/ 24 w 30"/>
                <a:gd name="T3" fmla="*/ 0 h 35"/>
                <a:gd name="T4" fmla="*/ 0 w 30"/>
                <a:gd name="T5" fmla="*/ 26 h 35"/>
                <a:gd name="T6" fmla="*/ 30 w 30"/>
                <a:gd name="T7" fmla="*/ 35 h 3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0"/>
                <a:gd name="T13" fmla="*/ 0 h 35"/>
                <a:gd name="T14" fmla="*/ 30 w 30"/>
                <a:gd name="T15" fmla="*/ 35 h 3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0" h="35">
                  <a:moveTo>
                    <a:pt x="30" y="35"/>
                  </a:moveTo>
                  <a:lnTo>
                    <a:pt x="24" y="0"/>
                  </a:lnTo>
                  <a:lnTo>
                    <a:pt x="0" y="26"/>
                  </a:lnTo>
                  <a:lnTo>
                    <a:pt x="30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17" name="Rectangle 84"/>
            <p:cNvSpPr>
              <a:spLocks noChangeArrowheads="1"/>
            </p:cNvSpPr>
            <p:nvPr/>
          </p:nvSpPr>
          <p:spPr bwMode="auto">
            <a:xfrm>
              <a:off x="3884" y="1537"/>
              <a:ext cx="352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return </a:t>
              </a:r>
              <a:endParaRPr lang="en-US"/>
            </a:p>
          </p:txBody>
        </p:sp>
        <p:sp>
          <p:nvSpPr>
            <p:cNvPr id="14418" name="Rectangle 85"/>
            <p:cNvSpPr>
              <a:spLocks noChangeArrowheads="1"/>
            </p:cNvSpPr>
            <p:nvPr/>
          </p:nvSpPr>
          <p:spPr bwMode="auto">
            <a:xfrm>
              <a:off x="4176" y="1537"/>
              <a:ext cx="106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4</a:t>
              </a:r>
              <a:endParaRPr lang="en-US"/>
            </a:p>
          </p:txBody>
        </p:sp>
        <p:sp>
          <p:nvSpPr>
            <p:cNvPr id="14419" name="Rectangle 86"/>
            <p:cNvSpPr>
              <a:spLocks noChangeArrowheads="1"/>
            </p:cNvSpPr>
            <p:nvPr/>
          </p:nvSpPr>
          <p:spPr bwMode="auto">
            <a:xfrm>
              <a:off x="4232" y="1537"/>
              <a:ext cx="89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*</a:t>
              </a:r>
              <a:endParaRPr lang="en-US"/>
            </a:p>
          </p:txBody>
        </p:sp>
        <p:sp>
          <p:nvSpPr>
            <p:cNvPr id="14420" name="Rectangle 87"/>
            <p:cNvSpPr>
              <a:spLocks noChangeArrowheads="1"/>
            </p:cNvSpPr>
            <p:nvPr/>
          </p:nvSpPr>
          <p:spPr bwMode="auto">
            <a:xfrm>
              <a:off x="4274" y="1537"/>
              <a:ext cx="136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6 </a:t>
              </a:r>
              <a:endParaRPr lang="en-US"/>
            </a:p>
          </p:txBody>
        </p:sp>
        <p:sp>
          <p:nvSpPr>
            <p:cNvPr id="14421" name="Rectangle 88"/>
            <p:cNvSpPr>
              <a:spLocks noChangeArrowheads="1"/>
            </p:cNvSpPr>
            <p:nvPr/>
          </p:nvSpPr>
          <p:spPr bwMode="auto">
            <a:xfrm>
              <a:off x="4359" y="1537"/>
              <a:ext cx="136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= </a:t>
              </a:r>
              <a:endParaRPr lang="en-US"/>
            </a:p>
          </p:txBody>
        </p:sp>
        <p:sp>
          <p:nvSpPr>
            <p:cNvPr id="14422" name="Rectangle 89"/>
            <p:cNvSpPr>
              <a:spLocks noChangeArrowheads="1"/>
            </p:cNvSpPr>
            <p:nvPr/>
          </p:nvSpPr>
          <p:spPr bwMode="auto">
            <a:xfrm>
              <a:off x="4444" y="1537"/>
              <a:ext cx="166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24</a:t>
              </a:r>
              <a:endParaRPr lang="en-US"/>
            </a:p>
          </p:txBody>
        </p:sp>
        <p:sp>
          <p:nvSpPr>
            <p:cNvPr id="14423" name="Line 90"/>
            <p:cNvSpPr>
              <a:spLocks noChangeShapeType="1"/>
            </p:cNvSpPr>
            <p:nvPr/>
          </p:nvSpPr>
          <p:spPr bwMode="auto">
            <a:xfrm>
              <a:off x="4590" y="1603"/>
              <a:ext cx="329" cy="1"/>
            </a:xfrm>
            <a:prstGeom prst="line">
              <a:avLst/>
            </a:prstGeom>
            <a:noFill/>
            <a:ln w="1588" cap="rnd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24" name="Freeform 91"/>
            <p:cNvSpPr>
              <a:spLocks/>
            </p:cNvSpPr>
            <p:nvPr/>
          </p:nvSpPr>
          <p:spPr bwMode="auto">
            <a:xfrm>
              <a:off x="4915" y="1588"/>
              <a:ext cx="32" cy="31"/>
            </a:xfrm>
            <a:custGeom>
              <a:avLst/>
              <a:gdLst>
                <a:gd name="T0" fmla="*/ 0 w 32"/>
                <a:gd name="T1" fmla="*/ 0 h 31"/>
                <a:gd name="T2" fmla="*/ 32 w 32"/>
                <a:gd name="T3" fmla="*/ 15 h 31"/>
                <a:gd name="T4" fmla="*/ 0 w 32"/>
                <a:gd name="T5" fmla="*/ 31 h 31"/>
                <a:gd name="T6" fmla="*/ 0 w 32"/>
                <a:gd name="T7" fmla="*/ 0 h 3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"/>
                <a:gd name="T13" fmla="*/ 0 h 31"/>
                <a:gd name="T14" fmla="*/ 32 w 32"/>
                <a:gd name="T15" fmla="*/ 31 h 3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" h="31">
                  <a:moveTo>
                    <a:pt x="0" y="0"/>
                  </a:moveTo>
                  <a:lnTo>
                    <a:pt x="32" y="15"/>
                  </a:lnTo>
                  <a:lnTo>
                    <a:pt x="0" y="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25" name="Rectangle 92"/>
            <p:cNvSpPr>
              <a:spLocks noChangeArrowheads="1"/>
            </p:cNvSpPr>
            <p:nvPr/>
          </p:nvSpPr>
          <p:spPr bwMode="auto">
            <a:xfrm>
              <a:off x="4978" y="1541"/>
              <a:ext cx="611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final answer</a:t>
              </a:r>
              <a:endParaRPr lang="en-US"/>
            </a:p>
          </p:txBody>
        </p:sp>
        <p:sp>
          <p:nvSpPr>
            <p:cNvPr id="14426" name="Line 93"/>
            <p:cNvSpPr>
              <a:spLocks noChangeShapeType="1"/>
            </p:cNvSpPr>
            <p:nvPr/>
          </p:nvSpPr>
          <p:spPr bwMode="auto">
            <a:xfrm flipV="1">
              <a:off x="4794" y="2971"/>
              <a:ext cx="1" cy="257"/>
            </a:xfrm>
            <a:prstGeom prst="line">
              <a:avLst/>
            </a:prstGeom>
            <a:noFill/>
            <a:ln w="6350" cap="rnd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27" name="Freeform 94"/>
            <p:cNvSpPr>
              <a:spLocks/>
            </p:cNvSpPr>
            <p:nvPr/>
          </p:nvSpPr>
          <p:spPr bwMode="auto">
            <a:xfrm>
              <a:off x="4776" y="2939"/>
              <a:ext cx="36" cy="37"/>
            </a:xfrm>
            <a:custGeom>
              <a:avLst/>
              <a:gdLst>
                <a:gd name="T0" fmla="*/ 0 w 36"/>
                <a:gd name="T1" fmla="*/ 37 h 37"/>
                <a:gd name="T2" fmla="*/ 18 w 36"/>
                <a:gd name="T3" fmla="*/ 0 h 37"/>
                <a:gd name="T4" fmla="*/ 36 w 36"/>
                <a:gd name="T5" fmla="*/ 37 h 37"/>
                <a:gd name="T6" fmla="*/ 0 w 36"/>
                <a:gd name="T7" fmla="*/ 37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"/>
                <a:gd name="T13" fmla="*/ 0 h 37"/>
                <a:gd name="T14" fmla="*/ 36 w 36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" h="37">
                  <a:moveTo>
                    <a:pt x="0" y="37"/>
                  </a:moveTo>
                  <a:lnTo>
                    <a:pt x="18" y="0"/>
                  </a:lnTo>
                  <a:lnTo>
                    <a:pt x="36" y="37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28" name="Line 95"/>
            <p:cNvSpPr>
              <a:spLocks noChangeShapeType="1"/>
            </p:cNvSpPr>
            <p:nvPr/>
          </p:nvSpPr>
          <p:spPr bwMode="auto">
            <a:xfrm flipH="1" flipV="1">
              <a:off x="4736" y="2558"/>
              <a:ext cx="185" cy="268"/>
            </a:xfrm>
            <a:prstGeom prst="line">
              <a:avLst/>
            </a:prstGeom>
            <a:noFill/>
            <a:ln w="6350" cap="rnd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29" name="Freeform 96"/>
            <p:cNvSpPr>
              <a:spLocks/>
            </p:cNvSpPr>
            <p:nvPr/>
          </p:nvSpPr>
          <p:spPr bwMode="auto">
            <a:xfrm>
              <a:off x="4717" y="2532"/>
              <a:ext cx="36" cy="40"/>
            </a:xfrm>
            <a:custGeom>
              <a:avLst/>
              <a:gdLst>
                <a:gd name="T0" fmla="*/ 6 w 36"/>
                <a:gd name="T1" fmla="*/ 40 h 40"/>
                <a:gd name="T2" fmla="*/ 0 w 36"/>
                <a:gd name="T3" fmla="*/ 0 h 40"/>
                <a:gd name="T4" fmla="*/ 36 w 36"/>
                <a:gd name="T5" fmla="*/ 19 h 40"/>
                <a:gd name="T6" fmla="*/ 6 w 36"/>
                <a:gd name="T7" fmla="*/ 40 h 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"/>
                <a:gd name="T13" fmla="*/ 0 h 40"/>
                <a:gd name="T14" fmla="*/ 36 w 36"/>
                <a:gd name="T15" fmla="*/ 40 h 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" h="40">
                  <a:moveTo>
                    <a:pt x="6" y="40"/>
                  </a:moveTo>
                  <a:lnTo>
                    <a:pt x="0" y="0"/>
                  </a:lnTo>
                  <a:lnTo>
                    <a:pt x="36" y="19"/>
                  </a:lnTo>
                  <a:lnTo>
                    <a:pt x="6" y="4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30" name="Line 97"/>
            <p:cNvSpPr>
              <a:spLocks noChangeShapeType="1"/>
            </p:cNvSpPr>
            <p:nvPr/>
          </p:nvSpPr>
          <p:spPr bwMode="auto">
            <a:xfrm flipH="1" flipV="1">
              <a:off x="4611" y="2148"/>
              <a:ext cx="234" cy="270"/>
            </a:xfrm>
            <a:prstGeom prst="line">
              <a:avLst/>
            </a:prstGeom>
            <a:noFill/>
            <a:ln w="6350" cap="rnd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31" name="Freeform 98"/>
            <p:cNvSpPr>
              <a:spLocks/>
            </p:cNvSpPr>
            <p:nvPr/>
          </p:nvSpPr>
          <p:spPr bwMode="auto">
            <a:xfrm>
              <a:off x="4590" y="2124"/>
              <a:ext cx="38" cy="40"/>
            </a:xfrm>
            <a:custGeom>
              <a:avLst/>
              <a:gdLst>
                <a:gd name="T0" fmla="*/ 10 w 38"/>
                <a:gd name="T1" fmla="*/ 40 h 40"/>
                <a:gd name="T2" fmla="*/ 0 w 38"/>
                <a:gd name="T3" fmla="*/ 0 h 40"/>
                <a:gd name="T4" fmla="*/ 38 w 38"/>
                <a:gd name="T5" fmla="*/ 16 h 40"/>
                <a:gd name="T6" fmla="*/ 10 w 38"/>
                <a:gd name="T7" fmla="*/ 40 h 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40"/>
                <a:gd name="T14" fmla="*/ 38 w 38"/>
                <a:gd name="T15" fmla="*/ 40 h 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40">
                  <a:moveTo>
                    <a:pt x="10" y="40"/>
                  </a:moveTo>
                  <a:lnTo>
                    <a:pt x="0" y="0"/>
                  </a:lnTo>
                  <a:lnTo>
                    <a:pt x="38" y="16"/>
                  </a:lnTo>
                  <a:lnTo>
                    <a:pt x="10" y="4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32" name="Line 99"/>
            <p:cNvSpPr>
              <a:spLocks noChangeShapeType="1"/>
            </p:cNvSpPr>
            <p:nvPr/>
          </p:nvSpPr>
          <p:spPr bwMode="auto">
            <a:xfrm flipH="1" flipV="1">
              <a:off x="4335" y="1675"/>
              <a:ext cx="408" cy="336"/>
            </a:xfrm>
            <a:prstGeom prst="line">
              <a:avLst/>
            </a:prstGeom>
            <a:noFill/>
            <a:ln w="6350" cap="rnd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33" name="Freeform 100"/>
            <p:cNvSpPr>
              <a:spLocks/>
            </p:cNvSpPr>
            <p:nvPr/>
          </p:nvSpPr>
          <p:spPr bwMode="auto">
            <a:xfrm>
              <a:off x="4310" y="1654"/>
              <a:ext cx="40" cy="38"/>
            </a:xfrm>
            <a:custGeom>
              <a:avLst/>
              <a:gdLst>
                <a:gd name="T0" fmla="*/ 17 w 40"/>
                <a:gd name="T1" fmla="*/ 38 h 38"/>
                <a:gd name="T2" fmla="*/ 0 w 40"/>
                <a:gd name="T3" fmla="*/ 0 h 38"/>
                <a:gd name="T4" fmla="*/ 40 w 40"/>
                <a:gd name="T5" fmla="*/ 10 h 38"/>
                <a:gd name="T6" fmla="*/ 17 w 40"/>
                <a:gd name="T7" fmla="*/ 38 h 3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"/>
                <a:gd name="T13" fmla="*/ 0 h 38"/>
                <a:gd name="T14" fmla="*/ 40 w 40"/>
                <a:gd name="T15" fmla="*/ 38 h 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" h="38">
                  <a:moveTo>
                    <a:pt x="17" y="38"/>
                  </a:moveTo>
                  <a:lnTo>
                    <a:pt x="0" y="0"/>
                  </a:lnTo>
                  <a:lnTo>
                    <a:pt x="40" y="10"/>
                  </a:lnTo>
                  <a:lnTo>
                    <a:pt x="17" y="3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34" name="Line 101"/>
            <p:cNvSpPr>
              <a:spLocks noChangeShapeType="1"/>
            </p:cNvSpPr>
            <p:nvPr/>
          </p:nvSpPr>
          <p:spPr bwMode="auto">
            <a:xfrm>
              <a:off x="3368" y="1552"/>
              <a:ext cx="44" cy="178"/>
            </a:xfrm>
            <a:prstGeom prst="line">
              <a:avLst/>
            </a:prstGeom>
            <a:noFill/>
            <a:ln w="15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35" name="Freeform 102"/>
            <p:cNvSpPr>
              <a:spLocks/>
            </p:cNvSpPr>
            <p:nvPr/>
          </p:nvSpPr>
          <p:spPr bwMode="auto">
            <a:xfrm>
              <a:off x="3396" y="1722"/>
              <a:ext cx="30" cy="34"/>
            </a:xfrm>
            <a:custGeom>
              <a:avLst/>
              <a:gdLst>
                <a:gd name="T0" fmla="*/ 30 w 30"/>
                <a:gd name="T1" fmla="*/ 0 h 34"/>
                <a:gd name="T2" fmla="*/ 23 w 30"/>
                <a:gd name="T3" fmla="*/ 34 h 34"/>
                <a:gd name="T4" fmla="*/ 0 w 30"/>
                <a:gd name="T5" fmla="*/ 8 h 34"/>
                <a:gd name="T6" fmla="*/ 30 w 30"/>
                <a:gd name="T7" fmla="*/ 0 h 3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0"/>
                <a:gd name="T13" fmla="*/ 0 h 34"/>
                <a:gd name="T14" fmla="*/ 30 w 30"/>
                <a:gd name="T15" fmla="*/ 34 h 3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0" h="34">
                  <a:moveTo>
                    <a:pt x="30" y="0"/>
                  </a:moveTo>
                  <a:lnTo>
                    <a:pt x="23" y="34"/>
                  </a:lnTo>
                  <a:lnTo>
                    <a:pt x="0" y="8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36" name="Rectangle 103"/>
            <p:cNvSpPr>
              <a:spLocks noChangeArrowheads="1"/>
            </p:cNvSpPr>
            <p:nvPr/>
          </p:nvSpPr>
          <p:spPr bwMode="auto">
            <a:xfrm>
              <a:off x="3421" y="1600"/>
              <a:ext cx="174" cy="1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FF"/>
                  </a:solidFill>
                  <a:latin typeface="Arial" charset="0"/>
                </a:rPr>
                <a:t>call</a:t>
              </a:r>
              <a:endParaRPr lang="en-US"/>
            </a:p>
          </p:txBody>
        </p:sp>
      </p:grpSp>
      <p:sp>
        <p:nvSpPr>
          <p:cNvPr id="14343" name="Date Placeholder 103"/>
          <p:cNvSpPr>
            <a:spLocks noGrp="1"/>
          </p:cNvSpPr>
          <p:nvPr>
            <p:ph type="dt" sz="quarter" idx="10"/>
          </p:nvPr>
        </p:nvSpPr>
        <p:spPr>
          <a:xfrm>
            <a:off x="3124200" y="6248400"/>
            <a:ext cx="2895600" cy="4572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/>
              <a:t>© 2014 Goodrich, Tamassia, Goldwasser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75434063-0693-0148-82DB-1B214CBA9A9E}"/>
              </a:ext>
            </a:extLst>
          </p:cNvPr>
          <p:cNvCxnSpPr/>
          <p:nvPr/>
        </p:nvCxnSpPr>
        <p:spPr bwMode="auto">
          <a:xfrm>
            <a:off x="3238500" y="2975822"/>
            <a:ext cx="685800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310A340E-BD5E-3F49-966A-06303B1915FD}"/>
              </a:ext>
            </a:extLst>
          </p:cNvPr>
          <p:cNvCxnSpPr/>
          <p:nvPr/>
        </p:nvCxnSpPr>
        <p:spPr bwMode="auto">
          <a:xfrm>
            <a:off x="3429000" y="3683142"/>
            <a:ext cx="685800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9336DCE9-C213-DB4F-B7BA-624B31BF267F}"/>
              </a:ext>
            </a:extLst>
          </p:cNvPr>
          <p:cNvCxnSpPr/>
          <p:nvPr/>
        </p:nvCxnSpPr>
        <p:spPr bwMode="auto">
          <a:xfrm>
            <a:off x="3627092" y="4397494"/>
            <a:ext cx="685800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D4763CF3-C176-FC41-A610-FA12768FC7C5}"/>
              </a:ext>
            </a:extLst>
          </p:cNvPr>
          <p:cNvCxnSpPr/>
          <p:nvPr/>
        </p:nvCxnSpPr>
        <p:spPr bwMode="auto">
          <a:xfrm>
            <a:off x="3706682" y="5136763"/>
            <a:ext cx="685800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B47EBF17-95CB-984B-A3ED-4D36F487BA9B}"/>
              </a:ext>
            </a:extLst>
          </p:cNvPr>
          <p:cNvCxnSpPr/>
          <p:nvPr/>
        </p:nvCxnSpPr>
        <p:spPr bwMode="auto">
          <a:xfrm>
            <a:off x="3807497" y="5858257"/>
            <a:ext cx="685800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B05A93C2-33B5-F64C-94B5-1B0C6CA73924}"/>
              </a:ext>
            </a:extLst>
          </p:cNvPr>
          <p:cNvCxnSpPr>
            <a:cxnSpLocks/>
          </p:cNvCxnSpPr>
          <p:nvPr/>
        </p:nvCxnSpPr>
        <p:spPr bwMode="auto">
          <a:xfrm flipH="1">
            <a:off x="7599315" y="5584089"/>
            <a:ext cx="685800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7E954C8D-DA44-8741-93F7-504FF5089C2E}"/>
              </a:ext>
            </a:extLst>
          </p:cNvPr>
          <p:cNvCxnSpPr>
            <a:cxnSpLocks/>
          </p:cNvCxnSpPr>
          <p:nvPr/>
        </p:nvCxnSpPr>
        <p:spPr bwMode="auto">
          <a:xfrm flipH="1">
            <a:off x="7942215" y="4687599"/>
            <a:ext cx="685800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58293537-B9F6-3845-9D62-9239A9875A8E}"/>
              </a:ext>
            </a:extLst>
          </p:cNvPr>
          <p:cNvCxnSpPr>
            <a:cxnSpLocks/>
          </p:cNvCxnSpPr>
          <p:nvPr/>
        </p:nvCxnSpPr>
        <p:spPr bwMode="auto">
          <a:xfrm flipH="1">
            <a:off x="7837863" y="4038600"/>
            <a:ext cx="685800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1A5401FC-8961-5142-881E-B00A7AA0EFB4}"/>
              </a:ext>
            </a:extLst>
          </p:cNvPr>
          <p:cNvCxnSpPr>
            <a:cxnSpLocks/>
          </p:cNvCxnSpPr>
          <p:nvPr/>
        </p:nvCxnSpPr>
        <p:spPr bwMode="auto">
          <a:xfrm flipH="1">
            <a:off x="7696200" y="3241077"/>
            <a:ext cx="685800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905C43A4-E2EF-3542-8C38-B8B5BF6DC830}"/>
              </a:ext>
            </a:extLst>
          </p:cNvPr>
          <p:cNvCxnSpPr>
            <a:cxnSpLocks/>
          </p:cNvCxnSpPr>
          <p:nvPr/>
        </p:nvCxnSpPr>
        <p:spPr bwMode="auto">
          <a:xfrm flipH="1">
            <a:off x="6928763" y="2314577"/>
            <a:ext cx="685800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6A725-A472-1949-BAF9-BD97F6ABB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Factorial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DC264-7AF9-784B-97C1-5B26F7DCF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715" y="1873877"/>
            <a:ext cx="7972425" cy="3086100"/>
          </a:xfrm>
        </p:spPr>
        <p:txBody>
          <a:bodyPr>
            <a:normAutofit/>
          </a:bodyPr>
          <a:lstStyle/>
          <a:p>
            <a:r>
              <a:rPr lang="en-US" sz="2400" dirty="0"/>
              <a:t>Open up </a:t>
            </a:r>
            <a:r>
              <a:rPr lang="en-US" sz="2400" dirty="0" err="1"/>
              <a:t>sourcecode</a:t>
            </a:r>
            <a:r>
              <a:rPr lang="en-US" sz="2400" dirty="0"/>
              <a:t> with </a:t>
            </a:r>
            <a:r>
              <a:rPr lang="en-US" sz="2400" dirty="0" err="1"/>
              <a:t>BlueJ</a:t>
            </a:r>
            <a:endParaRPr lang="en-US" sz="2400" dirty="0"/>
          </a:p>
          <a:p>
            <a:r>
              <a:rPr lang="en-US" sz="2400" dirty="0"/>
              <a:t>find package </a:t>
            </a:r>
            <a:r>
              <a:rPr lang="en-US" sz="2400" b="1" dirty="0" err="1">
                <a:latin typeface="Courier" pitchFamily="2" charset="0"/>
              </a:rPr>
              <a:t>dsaj.recursion</a:t>
            </a:r>
            <a:endParaRPr lang="en-US" sz="2400" b="1" dirty="0">
              <a:latin typeface="Courier" pitchFamily="2" charset="0"/>
            </a:endParaRPr>
          </a:p>
          <a:p>
            <a:pPr lvl="1"/>
            <a:r>
              <a:rPr lang="en-US" sz="2100" dirty="0"/>
              <a:t>open </a:t>
            </a:r>
          </a:p>
          <a:p>
            <a:pPr lvl="2"/>
            <a:r>
              <a:rPr lang="en-US" sz="1800" dirty="0"/>
              <a:t>file </a:t>
            </a:r>
            <a:r>
              <a:rPr lang="en-US" sz="1800" b="1" dirty="0" err="1">
                <a:latin typeface="Courier" pitchFamily="2" charset="0"/>
              </a:rPr>
              <a:t>Factorial.java</a:t>
            </a:r>
            <a:endParaRPr lang="en-US" sz="1800" b="1" dirty="0">
              <a:latin typeface="Courier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44D71-CC40-7540-964A-618C1EE65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3D79CE-DDFE-D74D-A520-4BBF3112B90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D79297-8710-2148-A1D3-8D616D33CA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0085" y="2908300"/>
            <a:ext cx="4013200" cy="3797300"/>
          </a:xfrm>
          <a:prstGeom prst="rect">
            <a:avLst/>
          </a:prstGeom>
        </p:spPr>
      </p:pic>
      <p:sp>
        <p:nvSpPr>
          <p:cNvPr id="9" name="Right Arrow 8">
            <a:extLst>
              <a:ext uri="{FF2B5EF4-FFF2-40B4-BE49-F238E27FC236}">
                <a16:creationId xmlns:a16="http://schemas.microsoft.com/office/drawing/2014/main" id="{E34A4332-82A0-514C-A0B8-1F6F1FAE3CA5}"/>
              </a:ext>
            </a:extLst>
          </p:cNvPr>
          <p:cNvSpPr/>
          <p:nvPr/>
        </p:nvSpPr>
        <p:spPr bwMode="auto">
          <a:xfrm>
            <a:off x="4158585" y="3581400"/>
            <a:ext cx="571500" cy="219075"/>
          </a:xfrm>
          <a:prstGeom prst="rightArrow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895021494"/>
      </p:ext>
    </p:extLst>
  </p:cSld>
  <p:clrMapOvr>
    <a:masterClrMapping/>
  </p:clrMapOvr>
</p:sld>
</file>

<file path=ppt/theme/theme1.xml><?xml version="1.0" encoding="utf-8"?>
<a:theme xmlns:a="http://schemas.openxmlformats.org/drawingml/2006/main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FF"/>
        </a:solidFill>
        <a:ln w="0">
          <a:solidFill>
            <a:srgbClr val="000000"/>
          </a:solidFill>
          <a:round/>
          <a:headEnd/>
          <a:tailEnd/>
        </a:ln>
      </a:spPr>
      <a:bodyPr/>
      <a:lstStyle>
        <a:defPPr>
          <a:defRPr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4221</TotalTime>
  <Words>1765</Words>
  <Application>Microsoft Office PowerPoint</Application>
  <PresentationFormat>On-screen Show (4:3)</PresentationFormat>
  <Paragraphs>529</Paragraphs>
  <Slides>34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9" baseType="lpstr">
      <vt:lpstr>Arial</vt:lpstr>
      <vt:lpstr>CMMI10</vt:lpstr>
      <vt:lpstr>CMR10</vt:lpstr>
      <vt:lpstr>CMSS10</vt:lpstr>
      <vt:lpstr>CMSY10</vt:lpstr>
      <vt:lpstr>CMSY8</vt:lpstr>
      <vt:lpstr>Comic Sans MS</vt:lpstr>
      <vt:lpstr>Courier</vt:lpstr>
      <vt:lpstr>Symbol</vt:lpstr>
      <vt:lpstr>Tahoma</vt:lpstr>
      <vt:lpstr>Times</vt:lpstr>
      <vt:lpstr>Times New Roman</vt:lpstr>
      <vt:lpstr>Wingdings</vt:lpstr>
      <vt:lpstr>Blueprint</vt:lpstr>
      <vt:lpstr>Equation</vt:lpstr>
      <vt:lpstr>Recursion</vt:lpstr>
      <vt:lpstr>Two ways of Repetition</vt:lpstr>
      <vt:lpstr>Illustrative Examples: The Factorial Function</vt:lpstr>
      <vt:lpstr>The Recursion Pattern</vt:lpstr>
      <vt:lpstr>Content of a Recursive Method</vt:lpstr>
      <vt:lpstr>Content of a Recursive Method</vt:lpstr>
      <vt:lpstr>Base Case and  Termination Condition</vt:lpstr>
      <vt:lpstr>Visualizing Recursion</vt:lpstr>
      <vt:lpstr>Factorial Example</vt:lpstr>
      <vt:lpstr>Binary Search</vt:lpstr>
      <vt:lpstr>Binary Search</vt:lpstr>
      <vt:lpstr>Visualizing Binary Search</vt:lpstr>
      <vt:lpstr>Binary Search</vt:lpstr>
      <vt:lpstr>Binary Search</vt:lpstr>
      <vt:lpstr>Binary Search</vt:lpstr>
      <vt:lpstr>Binary Search</vt:lpstr>
      <vt:lpstr>Analyzing Binary Search</vt:lpstr>
      <vt:lpstr>Binary SearchExample</vt:lpstr>
      <vt:lpstr>Linear Recursion</vt:lpstr>
      <vt:lpstr>Example of Linear Recursion</vt:lpstr>
      <vt:lpstr>Reversing an Array</vt:lpstr>
      <vt:lpstr>Defining Arguments for Recursion</vt:lpstr>
      <vt:lpstr>Computing Powers</vt:lpstr>
      <vt:lpstr>Recursive Squaring</vt:lpstr>
      <vt:lpstr>Recursive Squaring Method</vt:lpstr>
      <vt:lpstr>Analysis</vt:lpstr>
      <vt:lpstr>Tail Recursion</vt:lpstr>
      <vt:lpstr>Computing Fibonacci Numbers</vt:lpstr>
      <vt:lpstr>Analysis</vt:lpstr>
      <vt:lpstr>A Better Fibonacci Algorithm </vt:lpstr>
      <vt:lpstr>Multiple Recursion</vt:lpstr>
      <vt:lpstr>Algorithm for Multiple Recursion</vt:lpstr>
      <vt:lpstr>Example</vt:lpstr>
      <vt:lpstr>Visualizing PuzzleSolve</vt:lpstr>
    </vt:vector>
  </TitlesOfParts>
  <Company>Brown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Algorithms</dc:title>
  <dc:creator>Roberto Tamassia</dc:creator>
  <cp:lastModifiedBy>Kimberly Davis</cp:lastModifiedBy>
  <cp:revision>468</cp:revision>
  <cp:lastPrinted>2014-03-16T19:02:44Z</cp:lastPrinted>
  <dcterms:created xsi:type="dcterms:W3CDTF">2002-01-21T02:22:10Z</dcterms:created>
  <dcterms:modified xsi:type="dcterms:W3CDTF">2019-10-25T20:53:41Z</dcterms:modified>
</cp:coreProperties>
</file>