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9" r:id="rId3"/>
    <p:sldId id="282" r:id="rId4"/>
    <p:sldId id="310" r:id="rId5"/>
    <p:sldId id="311" r:id="rId6"/>
    <p:sldId id="312" r:id="rId7"/>
    <p:sldId id="313" r:id="rId8"/>
    <p:sldId id="302" r:id="rId9"/>
    <p:sldId id="290" r:id="rId10"/>
    <p:sldId id="307" r:id="rId11"/>
    <p:sldId id="284" r:id="rId12"/>
    <p:sldId id="314" r:id="rId13"/>
    <p:sldId id="315" r:id="rId14"/>
    <p:sldId id="300" r:id="rId15"/>
    <p:sldId id="297" r:id="rId16"/>
    <p:sldId id="301" r:id="rId17"/>
    <p:sldId id="298" r:id="rId18"/>
    <p:sldId id="305" r:id="rId19"/>
    <p:sldId id="306" r:id="rId20"/>
    <p:sldId id="428" r:id="rId21"/>
    <p:sldId id="432" r:id="rId22"/>
    <p:sldId id="431" r:id="rId23"/>
    <p:sldId id="430" r:id="rId2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06D94E-CF8C-554B-A86F-5CF0A008CF92}">
          <p14:sldIdLst>
            <p14:sldId id="256"/>
          </p14:sldIdLst>
        </p14:section>
        <p14:section name="Queues 6.2.1 The Queue Abstract Data Type" id="{EDA4861C-C16A-1049-BE71-E4980ABF1664}">
          <p14:sldIdLst>
            <p14:sldId id="309"/>
            <p14:sldId id="282"/>
            <p14:sldId id="310"/>
            <p14:sldId id="311"/>
            <p14:sldId id="312"/>
            <p14:sldId id="313"/>
            <p14:sldId id="302"/>
            <p14:sldId id="290"/>
          </p14:sldIdLst>
        </p14:section>
        <p14:section name="Queues 6.2.2 Array-Based Queue Implementation" id="{58DFA242-EFBE-7343-B0BB-2BB0433386CC}">
          <p14:sldIdLst>
            <p14:sldId id="307"/>
            <p14:sldId id="284"/>
            <p14:sldId id="314"/>
            <p14:sldId id="315"/>
            <p14:sldId id="300"/>
            <p14:sldId id="297"/>
            <p14:sldId id="301"/>
            <p14:sldId id="298"/>
            <p14:sldId id="305"/>
            <p14:sldId id="306"/>
            <p14:sldId id="428"/>
          </p14:sldIdLst>
        </p14:section>
        <p14:section name="Queues 6.2.3 Implementing a Queue with a Linked List" id="{882A9DCD-E719-AF44-BC90-D663DC5377C6}">
          <p14:sldIdLst>
            <p14:sldId id="432"/>
            <p14:sldId id="431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3" autoAdjust="0"/>
  </p:normalViewPr>
  <p:slideViewPr>
    <p:cSldViewPr>
      <p:cViewPr varScale="1">
        <p:scale>
          <a:sx n="74" d="100"/>
          <a:sy n="74" d="100"/>
        </p:scale>
        <p:origin x="10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9.xml"/><Relationship Id="rId7" Type="http://schemas.openxmlformats.org/officeDocument/2006/relationships/slide" Target="slides/slide14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10" Type="http://schemas.openxmlformats.org/officeDocument/2006/relationships/slide" Target="slides/slide17.xml"/><Relationship Id="rId4" Type="http://schemas.openxmlformats.org/officeDocument/2006/relationships/slide" Target="slides/slide11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3DF3BF3-B857-DD46-A71F-60E0D15670C0}" type="datetime1">
              <a:rPr lang="en-US" smtClean="0"/>
              <a:t>10/30/2019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150820A-FC66-134D-8C55-8259CA637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5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F1B1A37-71CD-3F4E-9888-FD376B656CBE}" type="datetime1">
              <a:rPr lang="en-US" smtClean="0"/>
              <a:t>10/30/2019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C936C1F-5638-1341-B3DC-8DCD727C9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04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D55A2-AEE6-864A-9C91-2775EFAA1E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B4AF98-739A-EF41-A40B-685552A580B3}" type="datetime1">
              <a:rPr lang="en-US" smtClean="0"/>
              <a:t>10/30/2019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10/30/2019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10/30/2019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2488D-E30C-3C4C-9A90-04023D077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928D3-5836-D34A-958F-14258FF24A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38950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5A36B-375B-0E4F-B6C0-EC201A9550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87072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0792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D14BAE-29DC-484B-AC7C-8A5B646360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6147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5A774C-B2C0-0946-8038-4EAA43CBB76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Queues</a:t>
            </a:r>
          </a:p>
        </p:txBody>
      </p:sp>
      <p:grpSp>
        <p:nvGrpSpPr>
          <p:cNvPr id="6149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6187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6170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6153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Date Placeholder 5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6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E26124-CE9D-9B43-8F4B-BF3B241D7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42C82BC-54F3-B94C-A022-FF612EF61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6.2.2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8664-99DA-E342-A78D-7B10791AE2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D2D29-4285-D74C-BDDC-CCC2411C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6B03-2B9F-664D-9938-CCBFC98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7F02-F3D0-AE44-ADA7-1B2371AA3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Use an array of size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Two variables keep track of the front and size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b="1" i="1" dirty="0">
                <a:latin typeface="Times New Roman" charset="0"/>
              </a:rPr>
              <a:t>f</a:t>
            </a:r>
            <a:r>
              <a:rPr lang="en-US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 err="1">
                <a:latin typeface="Times New Roman" charset="0"/>
              </a:rPr>
              <a:t>sz</a:t>
            </a:r>
            <a:r>
              <a:rPr lang="en-US" dirty="0">
                <a:latin typeface="Tahoma" charset="0"/>
              </a:rPr>
              <a:t>	number of stored elements</a:t>
            </a: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When the queue has fewer than </a:t>
            </a:r>
            <a:r>
              <a:rPr lang="en-US" sz="2400" b="1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ahoma" charset="0"/>
              </a:rPr>
              <a:t> elements, array location </a:t>
            </a:r>
            <a:r>
              <a:rPr lang="en-US" sz="2400" b="1" i="1" dirty="0">
                <a:latin typeface="Times New Roman" charset="0"/>
              </a:rPr>
              <a:t>r = 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f + </a:t>
            </a:r>
            <a:r>
              <a:rPr lang="en-US" sz="2400" b="1" i="1" dirty="0" err="1">
                <a:latin typeface="Times New Roman" charset="0"/>
              </a:rPr>
              <a:t>sz</a:t>
            </a:r>
            <a:r>
              <a:rPr lang="en-US" sz="2400" b="1" dirty="0">
                <a:latin typeface="Times New Roman" charset="0"/>
              </a:rPr>
              <a:t>)</a:t>
            </a:r>
            <a:r>
              <a:rPr lang="en-US" sz="2400" b="1" i="1" dirty="0">
                <a:latin typeface="Times New Roman" charset="0"/>
              </a:rPr>
              <a:t> mod N </a:t>
            </a:r>
            <a:r>
              <a:rPr lang="en-US" sz="2400" dirty="0">
                <a:latin typeface="Tahoma" charset="0"/>
              </a:rPr>
              <a:t> is the first empty slot past the rear of the queue</a:t>
            </a: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183481" y="32083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478881" y="27511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955EACFB-6720-CD4C-A877-F94A74127502}"/>
              </a:ext>
            </a:extLst>
          </p:cNvPr>
          <p:cNvSpPr/>
          <p:nvPr/>
        </p:nvSpPr>
        <p:spPr bwMode="auto">
          <a:xfrm>
            <a:off x="6365708" y="4560870"/>
            <a:ext cx="2279983" cy="461665"/>
          </a:xfrm>
          <a:prstGeom prst="borderCallout1">
            <a:avLst>
              <a:gd name="adj1" fmla="val 18750"/>
              <a:gd name="adj2" fmla="val -8333"/>
              <a:gd name="adj3" fmla="val -124608"/>
              <a:gd name="adj4" fmla="val -138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First empty slot</a:t>
            </a:r>
          </a:p>
        </p:txBody>
      </p:sp>
    </p:spTree>
    <p:extLst>
      <p:ext uri="{BB962C8B-B14F-4D97-AF65-F5344CB8AC3E}">
        <p14:creationId xmlns:p14="http://schemas.microsoft.com/office/powerpoint/2010/main" val="38246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06375" y="6244856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143000" y="2051160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438400" y="1593960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4648200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4191000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wrapped-around 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EF6F6-0C22-F34F-9B94-8C012EA7F7C6}"/>
              </a:ext>
            </a:extLst>
          </p:cNvPr>
          <p:cNvSpPr txBox="1"/>
          <p:nvPr/>
        </p:nvSpPr>
        <p:spPr>
          <a:xfrm>
            <a:off x="800986" y="2984193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a number of queue and dequeue operations, the value of </a:t>
            </a:r>
            <a:r>
              <a:rPr lang="en-US" b="1" i="1" dirty="0">
                <a:latin typeface="Times New Roman" charset="0"/>
              </a:rPr>
              <a:t>r = </a:t>
            </a:r>
            <a:r>
              <a:rPr lang="en-US" b="1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f + </a:t>
            </a:r>
            <a:r>
              <a:rPr lang="en-US" b="1" i="1" dirty="0" err="1">
                <a:latin typeface="Times New Roman" charset="0"/>
              </a:rPr>
              <a:t>sz</a:t>
            </a:r>
            <a:r>
              <a:rPr lang="en-US" b="1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mod N </a:t>
            </a:r>
            <a:r>
              <a:rPr lang="en-US" dirty="0">
                <a:latin typeface="+mn-lt"/>
              </a:rPr>
              <a:t>wraps around to a lower position in the array:</a:t>
            </a:r>
          </a:p>
        </p:txBody>
      </p:sp>
      <p:sp>
        <p:nvSpPr>
          <p:cNvPr id="58" name="Line Callout 1 57">
            <a:extLst>
              <a:ext uri="{FF2B5EF4-FFF2-40B4-BE49-F238E27FC236}">
                <a16:creationId xmlns:a16="http://schemas.microsoft.com/office/drawing/2014/main" id="{891155B8-5EEC-194F-80F8-9756792598D2}"/>
              </a:ext>
            </a:extLst>
          </p:cNvPr>
          <p:cNvSpPr/>
          <p:nvPr/>
        </p:nvSpPr>
        <p:spPr bwMode="auto">
          <a:xfrm>
            <a:off x="3739817" y="5741690"/>
            <a:ext cx="2279983" cy="461665"/>
          </a:xfrm>
          <a:prstGeom prst="borderCallout1">
            <a:avLst>
              <a:gd name="adj1" fmla="val 18750"/>
              <a:gd name="adj2" fmla="val -8333"/>
              <a:gd name="adj3" fmla="val -124608"/>
              <a:gd name="adj4" fmla="val -138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First empty slot</a:t>
            </a:r>
          </a:p>
        </p:txBody>
      </p:sp>
    </p:spTree>
    <p:extLst>
      <p:ext uri="{BB962C8B-B14F-4D97-AF65-F5344CB8AC3E}">
        <p14:creationId xmlns:p14="http://schemas.microsoft.com/office/powerpoint/2010/main" val="407731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use the modulo operator (remainder of division)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add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throw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IllegalStateException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This exception is implementation-dependent</a:t>
            </a: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Note that operation dequeue returns null if the queue is empty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remove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1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F0C2A2-B6DB-334C-8BD7-0B0E984FFDD4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Interface in Java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43063"/>
            <a:ext cx="3581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ahoma" charset="0"/>
              </a:rPr>
              <a:t>Java interface corresponding to our Queue ADT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Assumes that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first</a:t>
            </a:r>
            <a:r>
              <a:rPr lang="en-US" sz="2800" dirty="0">
                <a:latin typeface="Tahoma" charset="0"/>
              </a:rPr>
              <a:t>() and </a:t>
            </a:r>
            <a:r>
              <a:rPr lang="en-US" sz="2800" dirty="0" smtClean="0">
                <a:solidFill>
                  <a:srgbClr val="BE2D00"/>
                </a:solidFill>
                <a:latin typeface="Tahoma" charset="0"/>
              </a:rPr>
              <a:t>remove</a:t>
            </a:r>
            <a:r>
              <a:rPr lang="en-US" sz="2800" dirty="0" smtClean="0">
                <a:latin typeface="Tahoma" charset="0"/>
              </a:rPr>
              <a:t>() </a:t>
            </a:r>
            <a:r>
              <a:rPr lang="en-US" sz="2800" dirty="0">
                <a:latin typeface="Tahoma" charset="0"/>
              </a:rPr>
              <a:t>return null if queue is empty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4196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public interface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Queue&lt;E&gt;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size()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/>
                <a:cs typeface="Arial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first()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void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add(E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e)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E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remove()</a:t>
            </a:r>
            <a:r>
              <a:rPr lang="en-US" dirty="0" smtClean="0">
                <a:latin typeface="Arial"/>
                <a:cs typeface="Arial"/>
              </a:rPr>
              <a:t>;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434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620000" cy="47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9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Array-based Implementation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6781800" cy="47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E26124-CE9D-9B43-8F4B-BF3B241D7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Queue </a:t>
            </a:r>
            <a:br>
              <a:rPr lang="en-US" dirty="0"/>
            </a:br>
            <a:r>
              <a:rPr lang="en-US" dirty="0"/>
              <a:t>Abstract Data Type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42C82BC-54F3-B94C-A022-FF612EF61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6.2.1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8664-99DA-E342-A78D-7B10791AE2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D2D29-4285-D74C-BDDC-CCC2411C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6B03-2B9F-664D-9938-CCBFC98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7F02-F3D0-AE44-ADA7-1B2371AA3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with </a:t>
            </a:r>
            <a:r>
              <a:rPr lang="en-US" sz="2400" dirty="0" err="1"/>
              <a:t>BlueJ</a:t>
            </a:r>
            <a:endParaRPr lang="en-US" sz="2400" dirty="0"/>
          </a:p>
          <a:p>
            <a:pPr lvl="2"/>
            <a:r>
              <a:rPr lang="en-US" sz="1800" dirty="0"/>
              <a:t>file </a:t>
            </a:r>
            <a:r>
              <a:rPr lang="en-US" sz="1800" b="1" dirty="0">
                <a:latin typeface="Courier" pitchFamily="2" charset="0"/>
              </a:rPr>
              <a:t>ArrayQueue.java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3690384" y="3883091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2161B-097C-364B-9EDA-5C298D6D0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19400"/>
            <a:ext cx="4572000" cy="26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E26124-CE9D-9B43-8F4B-BF3B241D7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Queue with a Singly Linked List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42C82BC-54F3-B94C-A022-FF612EF61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6.2.3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8664-99DA-E342-A78D-7B10791AE2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D2D29-4285-D74C-BDDC-CCC2411C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6B03-2B9F-664D-9938-CCBFC98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7F02-F3D0-AE44-ADA7-1B2371AA3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4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DCD5-6CD3-924E-990A-5D58C4F4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from 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7987-8748-9E44-9E83-AB6B186B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implement a Queue based on a singly-linked list</a:t>
            </a:r>
          </a:p>
          <a:p>
            <a:r>
              <a:rPr lang="en-US" dirty="0"/>
              <a:t>All operations are O(1)</a:t>
            </a:r>
          </a:p>
          <a:p>
            <a:r>
              <a:rPr lang="en-US" dirty="0"/>
              <a:t>No limits on the capacity</a:t>
            </a:r>
          </a:p>
          <a:p>
            <a:r>
              <a:rPr lang="en-US" dirty="0"/>
              <a:t>Creating new nodes, manipulating the pointers make it more expensive per operation than array-based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6821-E74D-364A-B30A-B097BE56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68FE-60A6-B145-9F1F-EEE8BAA575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4096-5EDA-3946-B247-E9AF657813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58475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Queue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with </a:t>
            </a:r>
            <a:r>
              <a:rPr lang="en-US" sz="2400" dirty="0" err="1"/>
              <a:t>BlueJ</a:t>
            </a:r>
            <a:endParaRPr lang="en-US" sz="2400" dirty="0"/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LinkedQueue.java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2161B-097C-364B-9EDA-5C298D6D0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08695"/>
            <a:ext cx="4572000" cy="266350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 rot="16200000">
            <a:off x="7810500" y="5336127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163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Queue ADT</a:t>
            </a: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400" dirty="0">
                <a:latin typeface="Tahoma" charset="0"/>
              </a:rPr>
              <a:t> ADT stores arbitrary objects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Insertions and deletions follow the first-in first-out scheme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Insertions are at the rear of the queue and removals are at the front of the queue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Main queue operations: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add</a:t>
            </a:r>
            <a:r>
              <a:rPr lang="en-US" sz="2000" dirty="0" smtClean="0">
                <a:latin typeface="Tahoma" charset="0"/>
              </a:rPr>
              <a:t>(object</a:t>
            </a:r>
            <a:r>
              <a:rPr lang="en-US" sz="2000" dirty="0">
                <a:latin typeface="Tahoma" charset="0"/>
              </a:rPr>
              <a:t>): inserts an element at the end of the queue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object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 smtClean="0">
                <a:latin typeface="Tahoma" charset="0"/>
              </a:rPr>
              <a:t>(): </a:t>
            </a:r>
            <a:r>
              <a:rPr lang="en-US" sz="2000" dirty="0">
                <a:latin typeface="Tahoma" charset="0"/>
              </a:rPr>
              <a:t>removes and returns the element at the front of the queue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3</a:t>
            </a:fld>
            <a:endParaRPr lang="en-US" sz="1400" dirty="0"/>
          </a:p>
        </p:txBody>
      </p:sp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Queue ADT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Other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object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400" dirty="0">
                <a:latin typeface="Tahoma" charset="0"/>
              </a:rPr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integer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400" dirty="0">
                <a:latin typeface="Tahoma" charset="0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Tahoma" charset="0"/>
              </a:rPr>
              <a:t>boolean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400" dirty="0">
                <a:latin typeface="Tahoma" charset="0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Boundary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Attempting the execution of dequeue or first on an empty queue returns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null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3408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3982-F3E5-364D-92F6-63F5757F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299A-10BD-DB4E-BB28-F68B980A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114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public interface Queue&lt;E&gt; {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/**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Returns the number of elements in the queue.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@return number of elements in the queue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*/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int size();</a:t>
            </a:r>
          </a:p>
          <a:p>
            <a:pPr marL="0" indent="0">
              <a:buNone/>
            </a:pPr>
            <a:endParaRPr lang="en-US" sz="1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/**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Tests whether the queue is empty.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@return true if the queue is empty, false otherwise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*/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boolean </a:t>
            </a:r>
            <a:r>
              <a:rPr lang="en-US" sz="1800" b="1" dirty="0" err="1">
                <a:latin typeface="Courier" pitchFamily="2" charset="0"/>
              </a:rPr>
              <a:t>isEmpty</a:t>
            </a:r>
            <a:r>
              <a:rPr lang="en-US" sz="1800" b="1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9988-AD18-AB41-9AEB-716BBDC1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5C8BA-A129-9D41-BB31-7A1562FB9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4AE2-D499-E24D-AC56-7D63685F90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07628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3982-F3E5-364D-92F6-63F5757F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299A-10BD-DB4E-BB28-F68B980A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14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/**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Inserts an element at the rear of the queue.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@</a:t>
            </a:r>
            <a:r>
              <a:rPr lang="en-US" sz="1800" b="1" dirty="0" err="1">
                <a:latin typeface="Courier" pitchFamily="2" charset="0"/>
              </a:rPr>
              <a:t>param</a:t>
            </a:r>
            <a:r>
              <a:rPr lang="en-US" sz="1800" b="1" dirty="0">
                <a:latin typeface="Courier" pitchFamily="2" charset="0"/>
              </a:rPr>
              <a:t> e  the element to be inserted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*/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void enqueue(E e);</a:t>
            </a:r>
          </a:p>
          <a:p>
            <a:pPr marL="0" indent="0">
              <a:buNone/>
            </a:pPr>
            <a:endParaRPr lang="en-US" sz="1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/**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Returns, but does not remove, the first element of the queue.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@return the first element of the queue (or null if empty)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*/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E first();</a:t>
            </a:r>
          </a:p>
          <a:p>
            <a:pPr marL="0" indent="0">
              <a:buNone/>
            </a:pPr>
            <a:endParaRPr lang="en-US" sz="1800" b="1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9988-AD18-AB41-9AEB-716BBDC1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5C8BA-A129-9D41-BB31-7A1562FB9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4AE2-D499-E24D-AC56-7D63685F90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18416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3982-F3E5-364D-92F6-63F5757F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299A-10BD-DB4E-BB28-F68B980A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924800" cy="2362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/**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Removes and returns the first element of the queue.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 @return element removed (or null if empty)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 */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  E dequeue();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9988-AD18-AB41-9AEB-716BBDC1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5C8BA-A129-9D41-BB31-7A1562FB9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4AE2-D499-E24D-AC56-7D63685F90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91954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first()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altLang="ja-JP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true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enqueue(9)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size(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)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Queues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Waiting lists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Routed phone calls to customer service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1880</TotalTime>
  <Words>876</Words>
  <Application>Microsoft Office PowerPoint</Application>
  <PresentationFormat>On-screen Show (4:3)</PresentationFormat>
  <Paragraphs>276</Paragraphs>
  <Slides>23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CMSSI10</vt:lpstr>
      <vt:lpstr>CMSY10</vt:lpstr>
      <vt:lpstr>Courier</vt:lpstr>
      <vt:lpstr>Symbol</vt:lpstr>
      <vt:lpstr>Tahoma</vt:lpstr>
      <vt:lpstr>Times</vt:lpstr>
      <vt:lpstr>Times New Roman</vt:lpstr>
      <vt:lpstr>Wingdings</vt:lpstr>
      <vt:lpstr>Blueprint</vt:lpstr>
      <vt:lpstr>Queues</vt:lpstr>
      <vt:lpstr>The Queue  Abstract Data Type</vt:lpstr>
      <vt:lpstr>The Queue ADT</vt:lpstr>
      <vt:lpstr>The Queue ADT</vt:lpstr>
      <vt:lpstr>Queue Interface</vt:lpstr>
      <vt:lpstr>Queue Interface</vt:lpstr>
      <vt:lpstr>Queue Interface</vt:lpstr>
      <vt:lpstr>Example</vt:lpstr>
      <vt:lpstr>Applications of Queues</vt:lpstr>
      <vt:lpstr>Array-Based Queue Implementation</vt:lpstr>
      <vt:lpstr>Array-based Queue</vt:lpstr>
      <vt:lpstr>Array-based Queue</vt:lpstr>
      <vt:lpstr>Array-based Queue</vt:lpstr>
      <vt:lpstr>Queue Operations</vt:lpstr>
      <vt:lpstr>Queue Operations (cont.)</vt:lpstr>
      <vt:lpstr>Queue Operations (cont.)</vt:lpstr>
      <vt:lpstr>Queue Interface in Java</vt:lpstr>
      <vt:lpstr>Array-based Implementation</vt:lpstr>
      <vt:lpstr>Array-based Implementation (2)</vt:lpstr>
      <vt:lpstr>Array-Based Queue Example</vt:lpstr>
      <vt:lpstr>Implementing a Queue with a Singly Linked List</vt:lpstr>
      <vt:lpstr>Queue from a Singly Linked List</vt:lpstr>
      <vt:lpstr>Linked List Queue 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ACIT</cp:lastModifiedBy>
  <cp:revision>297</cp:revision>
  <cp:lastPrinted>2014-03-16T17:54:58Z</cp:lastPrinted>
  <dcterms:created xsi:type="dcterms:W3CDTF">2002-01-21T02:22:10Z</dcterms:created>
  <dcterms:modified xsi:type="dcterms:W3CDTF">2019-10-30T21:28:49Z</dcterms:modified>
</cp:coreProperties>
</file>