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4" r:id="rId3"/>
    <p:sldId id="281" r:id="rId4"/>
    <p:sldId id="316" r:id="rId5"/>
    <p:sldId id="282" r:id="rId6"/>
    <p:sldId id="298" r:id="rId7"/>
    <p:sldId id="317" r:id="rId8"/>
    <p:sldId id="311" r:id="rId9"/>
    <p:sldId id="283" r:id="rId10"/>
    <p:sldId id="318" r:id="rId11"/>
    <p:sldId id="290" r:id="rId12"/>
    <p:sldId id="291" r:id="rId13"/>
    <p:sldId id="320" r:id="rId14"/>
    <p:sldId id="321" r:id="rId15"/>
    <p:sldId id="322" r:id="rId16"/>
    <p:sldId id="284" r:id="rId17"/>
    <p:sldId id="297" r:id="rId18"/>
    <p:sldId id="258" r:id="rId19"/>
    <p:sldId id="299" r:id="rId20"/>
    <p:sldId id="430" r:id="rId21"/>
    <p:sldId id="432" r:id="rId22"/>
    <p:sldId id="433" r:id="rId23"/>
    <p:sldId id="434" r:id="rId24"/>
    <p:sldId id="437" r:id="rId25"/>
    <p:sldId id="438" r:id="rId26"/>
    <p:sldId id="436" r:id="rId27"/>
    <p:sldId id="435" r:id="rId28"/>
    <p:sldId id="323" r:id="rId29"/>
    <p:sldId id="305" r:id="rId30"/>
    <p:sldId id="429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1AD022-B65E-964A-ABEB-FB90DD663043}">
          <p14:sldIdLst>
            <p14:sldId id="256"/>
          </p14:sldIdLst>
        </p14:section>
        <p14:section name="Stacks 6.1.1 The Stack Abstract Data Type" id="{8D173A4B-875E-1C48-8EF7-7AC48184BB11}">
          <p14:sldIdLst>
            <p14:sldId id="314"/>
            <p14:sldId id="281"/>
            <p14:sldId id="316"/>
            <p14:sldId id="282"/>
            <p14:sldId id="298"/>
            <p14:sldId id="317"/>
            <p14:sldId id="311"/>
            <p14:sldId id="283"/>
            <p14:sldId id="318"/>
            <p14:sldId id="290"/>
            <p14:sldId id="291"/>
            <p14:sldId id="320"/>
            <p14:sldId id="321"/>
          </p14:sldIdLst>
        </p14:section>
        <p14:section name="Stacks 6.1.2 A Simple Array-Based Stack Implementation" id="{8489D829-32FA-8D44-ADB7-BA743B194266}">
          <p14:sldIdLst>
            <p14:sldId id="322"/>
            <p14:sldId id="284"/>
            <p14:sldId id="297"/>
            <p14:sldId id="258"/>
            <p14:sldId id="299"/>
            <p14:sldId id="430"/>
          </p14:sldIdLst>
        </p14:section>
        <p14:section name="Stacks 6.1.3 Stack in Linked List" id="{BCFA1B27-8B0A-3142-86F0-7D81FC7C6E85}">
          <p14:sldIdLst>
            <p14:sldId id="432"/>
            <p14:sldId id="433"/>
            <p14:sldId id="434"/>
            <p14:sldId id="437"/>
            <p14:sldId id="438"/>
            <p14:sldId id="436"/>
            <p14:sldId id="435"/>
          </p14:sldIdLst>
        </p14:section>
        <p14:section name="Stacks 6.1.4 Reversing an Array with Stacks" id="{18E0CF89-807B-4044-B4A5-48866272B103}">
          <p14:sldIdLst>
            <p14:sldId id="323"/>
            <p14:sldId id="305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8562" autoAdjust="0"/>
  </p:normalViewPr>
  <p:slideViewPr>
    <p:cSldViewPr>
      <p:cViewPr varScale="1">
        <p:scale>
          <a:sx n="90" d="100"/>
          <a:sy n="90" d="100"/>
        </p:scale>
        <p:origin x="22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8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48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22E80D1-7375-1544-859B-C3E9DE3823F8}" type="datetime1">
              <a:rPr lang="en-US" smtClean="0"/>
              <a:t>10/28/2019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48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05FCB8-D3D2-A948-B7CB-607CD2F4AE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770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248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0740C07-AAB4-B245-8031-DC1F36D63B50}" type="datetime1">
              <a:rPr lang="en-US" smtClean="0"/>
              <a:t>10/28/2019</a:t>
            </a:fld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2313"/>
            <a:ext cx="4797425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6" y="4560988"/>
            <a:ext cx="5365448" cy="431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248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9DB2375-A743-6646-8A3D-0DF1990C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27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3999370-1D3B-8040-9B9F-39A8BF03A97D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7622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41977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37889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7BC13-1F02-C145-843E-D32AC47D71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0172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9CF00-2E40-4B4F-9F53-DC88D6343B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2147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86B1BB-FEED-9C47-A5D3-54C688D288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2492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67438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04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11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4112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410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40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300A62-37A5-014F-89BD-2CDD74DA89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martincoder.wordpress.com/2013/02/15/creating-a-java-project-with-dependency-injection-testing-and-logging-support-in-eclipse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Stacks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  <p:sp>
        <p:nvSpPr>
          <p:cNvPr id="10246" name="Date Placeholder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024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B60466-DB2B-9246-A935-F0E348799C1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8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grpSp>
        <p:nvGrpSpPr>
          <p:cNvPr id="10243" name="Group 167"/>
          <p:cNvGrpSpPr>
            <a:grpSpLocks/>
          </p:cNvGrpSpPr>
          <p:nvPr/>
        </p:nvGrpSpPr>
        <p:grpSpPr bwMode="auto">
          <a:xfrm>
            <a:off x="2514600" y="3886200"/>
            <a:ext cx="1295400" cy="1066800"/>
            <a:chOff x="1440" y="2448"/>
            <a:chExt cx="816" cy="672"/>
          </a:xfrm>
        </p:grpSpPr>
        <p:sp>
          <p:nvSpPr>
            <p:cNvPr id="10257" name="AutoShape 15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AutoShape 16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AutoShape 16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AutoShape 16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4" name="Group 168"/>
          <p:cNvGrpSpPr>
            <a:grpSpLocks/>
          </p:cNvGrpSpPr>
          <p:nvPr/>
        </p:nvGrpSpPr>
        <p:grpSpPr bwMode="auto">
          <a:xfrm flipH="1">
            <a:off x="4191000" y="3886200"/>
            <a:ext cx="1295400" cy="1066800"/>
            <a:chOff x="1440" y="2448"/>
            <a:chExt cx="816" cy="672"/>
          </a:xfrm>
        </p:grpSpPr>
        <p:sp>
          <p:nvSpPr>
            <p:cNvPr id="10253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5" name="Group 173"/>
          <p:cNvGrpSpPr>
            <a:grpSpLocks/>
          </p:cNvGrpSpPr>
          <p:nvPr/>
        </p:nvGrpSpPr>
        <p:grpSpPr bwMode="auto">
          <a:xfrm>
            <a:off x="5867400" y="3886200"/>
            <a:ext cx="1295400" cy="1066800"/>
            <a:chOff x="1440" y="2448"/>
            <a:chExt cx="816" cy="672"/>
          </a:xfrm>
        </p:grpSpPr>
        <p:sp>
          <p:nvSpPr>
            <p:cNvPr id="10249" name="AutoShape 17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AutoShape 17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AutoShape 17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AutoShape 17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Exceptions vs. Returning Null</a:t>
            </a: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In our Stack ADT, we do not use exceptions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Instead, we allow operations pop and top to be performed even if the stack is empty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For an empty stack, pop and top simply return null</a:t>
            </a:r>
            <a:endParaRPr lang="en-US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6723E8-24DF-4244-B43A-08D807611853}" type="slidenum">
              <a:rPr lang="en-US" sz="1400"/>
              <a:pPr eaLnBrk="1" hangingPunct="1"/>
              <a:t>10</a:t>
            </a:fld>
            <a:endParaRPr lang="en-US" sz="1400" dirty="0"/>
          </a:p>
        </p:txBody>
      </p:sp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408996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Chain of method calls in the Java Virtual Machine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12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086600" y="1581694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3657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The Java Virtual Machine (JVM) keeps track of the chain of active methods with a stack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4946467" y="1506583"/>
            <a:ext cx="19049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int 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= 5;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foo(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);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 Narrow" charset="0"/>
              </a:rPr>
              <a:t>foo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(int j)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int k;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bar(k);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 Narrow" charset="0"/>
              </a:rPr>
              <a:t>bar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(int m)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13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46907" y="1469571"/>
            <a:ext cx="4800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When a method is called, the JVM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Program counter, keeping track of the statement being executed 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i = 5;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foo(i);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foo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j)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k;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bar(k);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bar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m)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bar</a:t>
            </a:r>
          </a:p>
          <a:p>
            <a:r>
              <a:rPr lang="en-US" sz="2000"/>
              <a:t>  PC = 1</a:t>
            </a:r>
            <a:br>
              <a:rPr lang="en-US" sz="2000"/>
            </a:br>
            <a:r>
              <a:rPr lang="en-US" sz="200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foo</a:t>
            </a:r>
          </a:p>
          <a:p>
            <a:r>
              <a:rPr lang="en-US" sz="2000"/>
              <a:t>  PC = 3</a:t>
            </a:r>
            <a:br>
              <a:rPr lang="en-US" sz="2000"/>
            </a:br>
            <a:r>
              <a:rPr lang="en-US" sz="2000"/>
              <a:t>  j = 5</a:t>
            </a:r>
          </a:p>
          <a:p>
            <a:r>
              <a:rPr lang="en-US" sz="200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main</a:t>
            </a:r>
          </a:p>
          <a:p>
            <a:r>
              <a:rPr lang="en-US" sz="2000"/>
              <a:t>  PC = 2</a:t>
            </a:r>
            <a:br>
              <a:rPr lang="en-US" sz="2000"/>
            </a:br>
            <a:r>
              <a:rPr lang="en-US" sz="2000"/>
              <a:t>  i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7ABA995-B241-DC43-A462-F8476937FD12}"/>
              </a:ext>
            </a:extLst>
          </p:cNvPr>
          <p:cNvSpPr/>
          <p:nvPr/>
        </p:nvSpPr>
        <p:spPr bwMode="auto">
          <a:xfrm>
            <a:off x="4990307" y="1640840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2F7A6A9-6A7A-6343-AA3E-93116E7BC1CC}"/>
              </a:ext>
            </a:extLst>
          </p:cNvPr>
          <p:cNvSpPr/>
          <p:nvPr/>
        </p:nvSpPr>
        <p:spPr bwMode="auto">
          <a:xfrm>
            <a:off x="5023644" y="3294380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80E4410-4EE0-3141-A933-2C7D804FC2CD}"/>
              </a:ext>
            </a:extLst>
          </p:cNvPr>
          <p:cNvSpPr/>
          <p:nvPr/>
        </p:nvSpPr>
        <p:spPr bwMode="auto">
          <a:xfrm>
            <a:off x="5140678" y="2368731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7F11F0C-D16E-AD41-B452-9F44859B5F3B}"/>
              </a:ext>
            </a:extLst>
          </p:cNvPr>
          <p:cNvSpPr/>
          <p:nvPr/>
        </p:nvSpPr>
        <p:spPr bwMode="auto">
          <a:xfrm>
            <a:off x="5189167" y="4372791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41B4286-531C-D24A-9129-D3C01BD606AF}"/>
              </a:ext>
            </a:extLst>
          </p:cNvPr>
          <p:cNvSpPr/>
          <p:nvPr/>
        </p:nvSpPr>
        <p:spPr bwMode="auto">
          <a:xfrm>
            <a:off x="5138649" y="5329282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 animBg="1"/>
      <p:bldP spid="15373" grpId="0" animBg="1"/>
      <p:bldP spid="15374" grpId="0" animBg="1"/>
      <p:bldP spid="2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14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4800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When a method ends, its frame is popped from the stack and control is passed to the method on top of the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Allows for </a:t>
            </a:r>
            <a:r>
              <a:rPr lang="en-US" sz="2800" dirty="0">
                <a:solidFill>
                  <a:srgbClr val="C00000"/>
                </a:solidFill>
                <a:latin typeface="Tahoma" charset="0"/>
              </a:rPr>
              <a:t>recursion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i = 5;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foo(i);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foo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j)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k;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bar(k);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bar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m)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bar</a:t>
            </a:r>
          </a:p>
          <a:p>
            <a:r>
              <a:rPr lang="en-US" sz="2000" dirty="0"/>
              <a:t>  PC = 1</a:t>
            </a:r>
            <a:br>
              <a:rPr lang="en-US" sz="2000" dirty="0"/>
            </a:br>
            <a:r>
              <a:rPr lang="en-US" sz="2000" dirty="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foo</a:t>
            </a:r>
          </a:p>
          <a:p>
            <a:r>
              <a:rPr lang="en-US" sz="2000" dirty="0"/>
              <a:t>  PC = 3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main</a:t>
            </a:r>
          </a:p>
          <a:p>
            <a:r>
              <a:rPr lang="en-US" sz="2000"/>
              <a:t>  PC = 2</a:t>
            </a:r>
            <a:br>
              <a:rPr lang="en-US" sz="2000"/>
            </a:br>
            <a:r>
              <a:rPr lang="en-US" sz="2000"/>
              <a:t>  i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354DC95-7C07-DA48-8094-1FC2EEF955E7}"/>
              </a:ext>
            </a:extLst>
          </p:cNvPr>
          <p:cNvSpPr/>
          <p:nvPr/>
        </p:nvSpPr>
        <p:spPr bwMode="auto">
          <a:xfrm>
            <a:off x="4990307" y="1640840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49098DE-53B2-4542-B61A-4A90DF9F5C31}"/>
              </a:ext>
            </a:extLst>
          </p:cNvPr>
          <p:cNvSpPr/>
          <p:nvPr/>
        </p:nvSpPr>
        <p:spPr bwMode="auto">
          <a:xfrm>
            <a:off x="5023644" y="3294380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43FC724-F8B1-3A43-95C3-EEEB8BCEA2C5}"/>
              </a:ext>
            </a:extLst>
          </p:cNvPr>
          <p:cNvSpPr/>
          <p:nvPr/>
        </p:nvSpPr>
        <p:spPr bwMode="auto">
          <a:xfrm>
            <a:off x="5140678" y="2368731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A6A787A-F8A8-5B43-BAEE-91E64AF2A744}"/>
              </a:ext>
            </a:extLst>
          </p:cNvPr>
          <p:cNvSpPr/>
          <p:nvPr/>
        </p:nvSpPr>
        <p:spPr bwMode="auto">
          <a:xfrm>
            <a:off x="5189167" y="4372791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0D30CA5-59DF-334F-ADEB-441FAA031C9A}"/>
              </a:ext>
            </a:extLst>
          </p:cNvPr>
          <p:cNvSpPr/>
          <p:nvPr/>
        </p:nvSpPr>
        <p:spPr bwMode="auto">
          <a:xfrm>
            <a:off x="5138649" y="5329282"/>
            <a:ext cx="609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 animBg="1"/>
      <p:bldP spid="15373" grpId="0" animBg="1"/>
      <p:bldP spid="15374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BD7462-E391-0A43-B1E9-9DF0400C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Array-Based Stack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7DB51B7-DA6E-1B4A-B9E8-EDAC50FFA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6.1.2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A3C5-ED96-4E42-9F80-1657293D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1A68-8CC0-F84A-B3E0-623EB42D3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6B1BB-FEED-9C47-A5D3-54C688D2885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FBF0CC-DD16-574B-8E4B-F8F99497D0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263816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845C2-3F15-784A-BCCA-9D97DE3984B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variable keeps track of the  index of the top element </a:t>
            </a:r>
          </a:p>
        </p:txBody>
      </p:sp>
      <p:sp>
        <p:nvSpPr>
          <p:cNvPr id="16390" name="Freeform 7"/>
          <p:cNvSpPr>
            <a:spLocks/>
          </p:cNvSpPr>
          <p:nvPr/>
        </p:nvSpPr>
        <p:spPr bwMode="auto">
          <a:xfrm>
            <a:off x="5715000" y="5461000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1905000" y="5461000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710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892300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92300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87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905000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5713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726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8340725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78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5891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286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2286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2286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667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2667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2667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808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6"/>
          <p:cNvSpPr>
            <a:spLocks noChangeArrowheads="1"/>
          </p:cNvSpPr>
          <p:nvPr/>
        </p:nvSpPr>
        <p:spPr bwMode="auto">
          <a:xfrm>
            <a:off x="3808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3808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8"/>
          <p:cNvSpPr>
            <a:spLocks noChangeArrowheads="1"/>
          </p:cNvSpPr>
          <p:nvPr/>
        </p:nvSpPr>
        <p:spPr bwMode="auto">
          <a:xfrm>
            <a:off x="342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9"/>
          <p:cNvSpPr>
            <a:spLocks noChangeArrowheads="1"/>
          </p:cNvSpPr>
          <p:nvPr/>
        </p:nvSpPr>
        <p:spPr bwMode="auto">
          <a:xfrm>
            <a:off x="3427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>
            <a:off x="3427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3048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2"/>
          <p:cNvSpPr>
            <a:spLocks noChangeArrowheads="1"/>
          </p:cNvSpPr>
          <p:nvPr/>
        </p:nvSpPr>
        <p:spPr bwMode="auto">
          <a:xfrm>
            <a:off x="3048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3048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4189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4189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4189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6804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04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68040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40"/>
          <p:cNvSpPr>
            <a:spLocks noChangeArrowheads="1"/>
          </p:cNvSpPr>
          <p:nvPr/>
        </p:nvSpPr>
        <p:spPr bwMode="auto">
          <a:xfrm>
            <a:off x="4570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4570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2"/>
          <p:cNvSpPr>
            <a:spLocks noChangeArrowheads="1"/>
          </p:cNvSpPr>
          <p:nvPr/>
        </p:nvSpPr>
        <p:spPr bwMode="auto">
          <a:xfrm>
            <a:off x="4570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424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Rectangle 44"/>
          <p:cNvSpPr>
            <a:spLocks noChangeArrowheads="1"/>
          </p:cNvSpPr>
          <p:nvPr/>
        </p:nvSpPr>
        <p:spPr bwMode="auto">
          <a:xfrm>
            <a:off x="6424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Rectangle 45"/>
          <p:cNvSpPr>
            <a:spLocks noChangeArrowheads="1"/>
          </p:cNvSpPr>
          <p:nvPr/>
        </p:nvSpPr>
        <p:spPr bwMode="auto">
          <a:xfrm>
            <a:off x="6424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Rectangle 46"/>
          <p:cNvSpPr>
            <a:spLocks noChangeArrowheads="1"/>
          </p:cNvSpPr>
          <p:nvPr/>
        </p:nvSpPr>
        <p:spPr bwMode="auto">
          <a:xfrm>
            <a:off x="6043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7"/>
          <p:cNvSpPr>
            <a:spLocks noChangeArrowheads="1"/>
          </p:cNvSpPr>
          <p:nvPr/>
        </p:nvSpPr>
        <p:spPr bwMode="auto">
          <a:xfrm>
            <a:off x="6043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48"/>
          <p:cNvSpPr>
            <a:spLocks noChangeArrowheads="1"/>
          </p:cNvSpPr>
          <p:nvPr/>
        </p:nvSpPr>
        <p:spPr bwMode="auto">
          <a:xfrm>
            <a:off x="6043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9"/>
          <p:cNvSpPr>
            <a:spLocks noChangeArrowheads="1"/>
          </p:cNvSpPr>
          <p:nvPr/>
        </p:nvSpPr>
        <p:spPr bwMode="auto">
          <a:xfrm>
            <a:off x="7197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Rectangle 50"/>
          <p:cNvSpPr>
            <a:spLocks noChangeArrowheads="1"/>
          </p:cNvSpPr>
          <p:nvPr/>
        </p:nvSpPr>
        <p:spPr bwMode="auto">
          <a:xfrm>
            <a:off x="7197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Rectangle 51"/>
          <p:cNvSpPr>
            <a:spLocks noChangeArrowheads="1"/>
          </p:cNvSpPr>
          <p:nvPr/>
        </p:nvSpPr>
        <p:spPr bwMode="auto">
          <a:xfrm>
            <a:off x="7197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Rectangle 52"/>
          <p:cNvSpPr>
            <a:spLocks noChangeArrowheads="1"/>
          </p:cNvSpPr>
          <p:nvPr/>
        </p:nvSpPr>
        <p:spPr bwMode="auto">
          <a:xfrm>
            <a:off x="7578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Rectangle 53"/>
          <p:cNvSpPr>
            <a:spLocks noChangeArrowheads="1"/>
          </p:cNvSpPr>
          <p:nvPr/>
        </p:nvSpPr>
        <p:spPr bwMode="auto">
          <a:xfrm>
            <a:off x="7578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Rectangle 54"/>
          <p:cNvSpPr>
            <a:spLocks noChangeArrowheads="1"/>
          </p:cNvSpPr>
          <p:nvPr/>
        </p:nvSpPr>
        <p:spPr bwMode="auto">
          <a:xfrm>
            <a:off x="7578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7959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7959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1447800" y="54991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20193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2" name="Rectangle 60"/>
          <p:cNvSpPr>
            <a:spLocks noChangeArrowheads="1"/>
          </p:cNvSpPr>
          <p:nvPr/>
        </p:nvSpPr>
        <p:spPr bwMode="auto">
          <a:xfrm>
            <a:off x="2425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3" name="Rectangle 61"/>
          <p:cNvSpPr>
            <a:spLocks noChangeArrowheads="1"/>
          </p:cNvSpPr>
          <p:nvPr/>
        </p:nvSpPr>
        <p:spPr bwMode="auto">
          <a:xfrm>
            <a:off x="2806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6883400" y="584358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469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7"/>
          <p:cNvSpPr>
            <a:spLocks/>
          </p:cNvSpPr>
          <p:nvPr/>
        </p:nvSpPr>
        <p:spPr bwMode="auto">
          <a:xfrm>
            <a:off x="46974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8"/>
          <p:cNvSpPr>
            <a:spLocks/>
          </p:cNvSpPr>
          <p:nvPr/>
        </p:nvSpPr>
        <p:spPr bwMode="auto">
          <a:xfrm>
            <a:off x="4786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4887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70"/>
          <p:cNvSpPr>
            <a:spLocks/>
          </p:cNvSpPr>
          <p:nvPr/>
        </p:nvSpPr>
        <p:spPr bwMode="auto">
          <a:xfrm>
            <a:off x="4862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5688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72"/>
          <p:cNvSpPr>
            <a:spLocks/>
          </p:cNvSpPr>
          <p:nvPr/>
        </p:nvSpPr>
        <p:spPr bwMode="auto">
          <a:xfrm>
            <a:off x="56880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73"/>
          <p:cNvSpPr>
            <a:spLocks/>
          </p:cNvSpPr>
          <p:nvPr/>
        </p:nvSpPr>
        <p:spPr bwMode="auto">
          <a:xfrm>
            <a:off x="5776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Rectangle 74"/>
          <p:cNvSpPr>
            <a:spLocks noChangeArrowheads="1"/>
          </p:cNvSpPr>
          <p:nvPr/>
        </p:nvSpPr>
        <p:spPr bwMode="auto">
          <a:xfrm>
            <a:off x="5878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75"/>
          <p:cNvSpPr>
            <a:spLocks/>
          </p:cNvSpPr>
          <p:nvPr/>
        </p:nvSpPr>
        <p:spPr bwMode="auto">
          <a:xfrm>
            <a:off x="5853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Rectangle 76"/>
          <p:cNvSpPr>
            <a:spLocks noChangeArrowheads="1"/>
          </p:cNvSpPr>
          <p:nvPr/>
        </p:nvSpPr>
        <p:spPr bwMode="auto">
          <a:xfrm>
            <a:off x="5141913" y="53340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16456" name="Text Box 78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 null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1]</a:t>
            </a:r>
          </a:p>
        </p:txBody>
      </p:sp>
      <p:sp>
        <p:nvSpPr>
          <p:cNvPr id="16457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6EA209-4AC0-C244-BADF-13C0F9789475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Array-based Stack (cont.)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A push operation will then throw a 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FullStackException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Not intrinsic to the Stack ADT</a:t>
            </a:r>
            <a:endParaRPr lang="en-US" sz="2400">
              <a:latin typeface="Tahoma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74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grpSp>
        <p:nvGrpSpPr>
          <p:cNvPr id="17416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1741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S.length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throw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IllegalStateException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sp>
        <p:nvSpPr>
          <p:cNvPr id="17418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192727-7AA6-1143-844D-4C816D6DB3F6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 and Limitations</a:t>
            </a:r>
          </a:p>
        </p:txBody>
      </p:sp>
      <p:sp>
        <p:nvSpPr>
          <p:cNvPr id="1843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6200" cy="4267200"/>
          </a:xfrm>
          <a:noFill/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Performance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Let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ahoma" charset="0"/>
              </a:rPr>
              <a:t> be the number of elements in the stack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The space used 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endParaRPr lang="en-US" sz="2400">
              <a:latin typeface="Tahoma" charset="0"/>
            </a:endParaRPr>
          </a:p>
          <a:p>
            <a:pPr lvl="1" eaLnBrk="1" hangingPunct="1"/>
            <a:r>
              <a:rPr lang="en-US" sz="2400">
                <a:latin typeface="Tahoma" charset="0"/>
              </a:rPr>
              <a:t>Each operation runs in time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(1)</a:t>
            </a:r>
          </a:p>
          <a:p>
            <a:pPr eaLnBrk="1" hangingPunct="1"/>
            <a:r>
              <a:rPr lang="en-US" sz="2800">
                <a:latin typeface="Tahoma" charset="0"/>
              </a:rPr>
              <a:t>Limitations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The maximum size of the stack must be defined a priori and cannot be changed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Trying to push a new element into a full stack causes an implementation-specific exception</a:t>
            </a:r>
          </a:p>
        </p:txBody>
      </p:sp>
      <p:sp>
        <p:nvSpPr>
          <p:cNvPr id="184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B5D0F0-A21B-C848-8B08-FBCEC57788AE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 in Java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9600" y="1768475"/>
            <a:ext cx="3962400" cy="395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 class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ArrayStack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&lt;E&gt;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implements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Stack&lt;E&gt;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holds the stack elements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private </a:t>
            </a:r>
            <a:r>
              <a:rPr lang="en-US" sz="2200" dirty="0">
                <a:latin typeface="Arial Narrow" charset="0"/>
              </a:rPr>
              <a:t>E[ ] S;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index to top element</a:t>
            </a:r>
            <a:br>
              <a:rPr lang="en-US" sz="2200" dirty="0">
                <a:solidFill>
                  <a:srgbClr val="E4BB0C"/>
                </a:solidFill>
                <a:latin typeface="Arial Narrow" charset="0"/>
              </a:rPr>
            </a:b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private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latin typeface="Arial Narrow" charset="0"/>
              </a:rPr>
              <a:t>int</a:t>
            </a:r>
            <a:r>
              <a:rPr lang="en-US" sz="2200" dirty="0">
                <a:latin typeface="Arial Narrow" charset="0"/>
              </a:rPr>
              <a:t> top = -1;</a:t>
            </a:r>
            <a:endParaRPr lang="en-US" sz="2200" dirty="0">
              <a:solidFill>
                <a:srgbClr val="E4BB0C"/>
              </a:solidFill>
              <a:latin typeface="Arial Narro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constructor</a:t>
            </a:r>
            <a:br>
              <a:rPr lang="en-US" sz="2200" dirty="0">
                <a:solidFill>
                  <a:srgbClr val="E4BB0C"/>
                </a:solidFill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ArrayStack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capacity)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</a:t>
            </a:r>
            <a:r>
              <a:rPr lang="en-US" sz="2200" dirty="0">
                <a:latin typeface="Arial Narrow" charset="0"/>
              </a:rPr>
              <a:t>S = (E[ ]) new Object[capacity]);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724400" y="1768479"/>
            <a:ext cx="4038600" cy="3948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E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pop()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 {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if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latin typeface="Arial Narrow" charset="0"/>
              </a:rPr>
              <a:t>isEmpty</a:t>
            </a:r>
            <a:r>
              <a:rPr lang="en-US" sz="2200" dirty="0">
                <a:latin typeface="Arial Narrow" charset="0"/>
              </a:rPr>
              <a:t>()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	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return null</a:t>
            </a:r>
            <a:r>
              <a:rPr lang="en-US" sz="2200" dirty="0">
                <a:latin typeface="Arial Narrow" charset="0"/>
              </a:rPr>
              <a:t>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latin typeface="Arial Narrow" charset="0"/>
              </a:rPr>
              <a:t>E temp = S[top];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facilitate garbage collection: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S[top] =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null</a:t>
            </a:r>
            <a:r>
              <a:rPr lang="en-US" sz="2200" dirty="0">
                <a:latin typeface="Arial Narrow" charset="0"/>
              </a:rPr>
              <a:t>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top = top – 1;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return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</a:t>
            </a:r>
            <a:r>
              <a:rPr lang="en-US" sz="2200" dirty="0">
                <a:latin typeface="Arial Narrow" charset="0"/>
              </a:rPr>
              <a:t>temp;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…  (other methods of Stack interface)</a:t>
            </a:r>
          </a:p>
        </p:txBody>
      </p:sp>
      <p:sp>
        <p:nvSpPr>
          <p:cNvPr id="1946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CAF531-1639-8640-BED7-D004373A5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Stack Abstract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C4DAC5F-4383-0642-A6D2-73E793018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6.1.1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1723-6846-924D-B145-708EFBB0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3DB8-8B0C-4D4F-B80A-96F918069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6B1BB-FEED-9C47-A5D3-54C688D2885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3F7FF1-CAF5-1442-AAE7-964473CFE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424809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7"/>
            <a:ext cx="797242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with </a:t>
            </a:r>
            <a:r>
              <a:rPr lang="en-US" sz="2400" dirty="0" err="1"/>
              <a:t>BlueJ</a:t>
            </a:r>
            <a:endParaRPr lang="en-US" sz="2400" dirty="0"/>
          </a:p>
          <a:p>
            <a:pPr lvl="2"/>
            <a:r>
              <a:rPr lang="en-US" sz="1800" dirty="0"/>
              <a:t>file </a:t>
            </a:r>
            <a:r>
              <a:rPr lang="en-US" sz="1800" b="1" dirty="0">
                <a:latin typeface="Courier" pitchFamily="2" charset="0"/>
              </a:rPr>
              <a:t>ArrayStack.java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4085441" y="4944492"/>
            <a:ext cx="571500" cy="219075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AA783-18E8-B646-BFB1-D7364B9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95000"/>
            <a:ext cx="3848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5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6E140C-CB9A-B44D-818B-1C0F02815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Implementing a Stack with a Singly Linked List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B64D637-6D5C-014B-9CD3-F45C00911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6.1.3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099B-A8D4-B64D-9CD3-1D492AC1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F115A-B991-7045-A5A8-A67C5F489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B3982-2A84-974F-9106-B48491E952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23026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7C60-8C06-A243-BA3C-E7C3C30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Implementing a Stack with 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1FDD-CD41-BB45-B7BE-B718429A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stack implemented with an array</a:t>
            </a:r>
          </a:p>
          <a:p>
            <a:r>
              <a:rPr lang="en-US" dirty="0"/>
              <a:t>A stack can also be implemented with a singly linked list</a:t>
            </a:r>
          </a:p>
          <a:p>
            <a:pPr lvl="1"/>
            <a:r>
              <a:rPr lang="en-US" dirty="0"/>
              <a:t>Choice:</a:t>
            </a:r>
          </a:p>
          <a:p>
            <a:pPr lvl="2"/>
            <a:r>
              <a:rPr lang="en-US" dirty="0"/>
              <a:t>Top of stack at beginning of list?</a:t>
            </a:r>
          </a:p>
          <a:p>
            <a:pPr lvl="2"/>
            <a:r>
              <a:rPr lang="en-US" dirty="0"/>
              <a:t>Top at end of list?</a:t>
            </a:r>
          </a:p>
          <a:p>
            <a:pPr lvl="1"/>
            <a:r>
              <a:rPr lang="en-US" dirty="0"/>
              <a:t>Top at beginning: constant-time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6175-04E8-8B4F-96B7-8457A221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F47DC-EC2D-2E42-A6AB-6DCF3257C2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5B96-9103-C546-9F07-D620C15009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82520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B3F7-C4B0-A146-B221-D5A6FE8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EF09-0EFC-5148-A8D2-5DC385D2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/>
              <a:t>A basic design pattern is the </a:t>
            </a:r>
            <a:r>
              <a:rPr lang="en-US" b="1" dirty="0"/>
              <a:t>adapter</a:t>
            </a:r>
          </a:p>
          <a:p>
            <a:r>
              <a:rPr lang="en-US" dirty="0"/>
              <a:t>A class already exists that provides most or all of the functionality you need</a:t>
            </a:r>
          </a:p>
          <a:p>
            <a:r>
              <a:rPr lang="en-US" dirty="0"/>
              <a:t>Write a new adapter class that </a:t>
            </a:r>
            <a:r>
              <a:rPr lang="en-US" b="1" dirty="0"/>
              <a:t>wraps</a:t>
            </a:r>
            <a:r>
              <a:rPr lang="en-US" dirty="0"/>
              <a:t> the function of the existing class</a:t>
            </a:r>
          </a:p>
          <a:p>
            <a:r>
              <a:rPr lang="en-US" dirty="0"/>
              <a:t>Provide a new ”store front” for the advertised functionality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2335-3263-0C43-AB23-0B2EC46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E4AFE-05A0-F442-B03D-AA312DD5C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2B3B-CEB8-004E-B7C0-800F84D1AA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964423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B3F7-C4B0-A146-B221-D5A6FE8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Adapter Pattern</a:t>
            </a:r>
          </a:p>
        </p:txBody>
      </p:sp>
      <p:pic>
        <p:nvPicPr>
          <p:cNvPr id="11" name="Content Placeholder 10" descr="Creating a Java project with dependency injection, testing, and logging support in Eclipse – Endless">
            <a:extLst>
              <a:ext uri="{FF2B5EF4-FFF2-40B4-BE49-F238E27FC236}">
                <a16:creationId xmlns:a16="http://schemas.microsoft.com/office/drawing/2014/main" id="{FEDBB9BE-A9F4-894A-A697-4B523DB4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000" y="1660425"/>
            <a:ext cx="3703320" cy="36621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2335-3263-0C43-AB23-0B2EC46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E4AFE-05A0-F442-B03D-AA312DD5C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2B3B-CEB8-004E-B7C0-800F84D1AA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96CB76-E94D-7440-8418-0811A9B369D0}"/>
              </a:ext>
            </a:extLst>
          </p:cNvPr>
          <p:cNvSpPr txBox="1"/>
          <p:nvPr/>
        </p:nvSpPr>
        <p:spPr>
          <a:xfrm>
            <a:off x="1447800" y="5339162"/>
            <a:ext cx="2286000" cy="4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martincoder.wordpress.com/2013/02/15/creating-a-java-project-with-dependency-injection-testing-and-logging-support-in-eclipse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40340-88F1-1044-BDB4-951C2BC81FB4}"/>
              </a:ext>
            </a:extLst>
          </p:cNvPr>
          <p:cNvSpPr txBox="1"/>
          <p:nvPr/>
        </p:nvSpPr>
        <p:spPr>
          <a:xfrm>
            <a:off x="5029200" y="1752600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Adapter Pattern: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Something is already made for one purpose, but an adapter is added to use in a similar purpose.</a:t>
            </a:r>
          </a:p>
        </p:txBody>
      </p:sp>
    </p:spTree>
    <p:extLst>
      <p:ext uri="{BB962C8B-B14F-4D97-AF65-F5344CB8AC3E}">
        <p14:creationId xmlns:p14="http://schemas.microsoft.com/office/powerpoint/2010/main" val="409006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B3F7-C4B0-A146-B221-D5A6FE8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Adapter Pattern: Stack </a:t>
            </a:r>
            <a:r>
              <a:rPr lang="en-US" sz="3200"/>
              <a:t>Wraps SLL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2335-3263-0C43-AB23-0B2EC46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E4AFE-05A0-F442-B03D-AA312DD5C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2B3B-CEB8-004E-B7C0-800F84D1AA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81400" y="6096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7A7FBA-BA49-9546-9334-EE78BA9D4B44}"/>
              </a:ext>
            </a:extLst>
          </p:cNvPr>
          <p:cNvSpPr/>
          <p:nvPr/>
        </p:nvSpPr>
        <p:spPr bwMode="auto">
          <a:xfrm>
            <a:off x="2895600" y="2633870"/>
            <a:ext cx="31242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Singly Linked </a:t>
            </a:r>
            <a:b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</a:b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06143-C0A8-1640-8E73-CF06371BDE66}"/>
              </a:ext>
            </a:extLst>
          </p:cNvPr>
          <p:cNvSpPr/>
          <p:nvPr/>
        </p:nvSpPr>
        <p:spPr bwMode="auto">
          <a:xfrm>
            <a:off x="1981200" y="1871870"/>
            <a:ext cx="5181600" cy="3505200"/>
          </a:xfrm>
          <a:prstGeom prst="rect">
            <a:avLst/>
          </a:prstGeom>
          <a:blipFill dpi="0" rotWithShape="1">
            <a:blip r:embed="rId3">
              <a:alphaModFix amt="22000"/>
            </a:blip>
            <a:srcRect/>
            <a:tile tx="0" ty="0" sx="100000" sy="100000" flip="none" algn="tl"/>
          </a:blip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Stack Class</a:t>
            </a:r>
          </a:p>
        </p:txBody>
      </p:sp>
    </p:spTree>
    <p:extLst>
      <p:ext uri="{BB962C8B-B14F-4D97-AF65-F5344CB8AC3E}">
        <p14:creationId xmlns:p14="http://schemas.microsoft.com/office/powerpoint/2010/main" val="2286839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B3F7-C4B0-A146-B221-D5A6FE8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Adapter Pattern: Stack Wraps SLL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EF09-0EFC-5148-A8D2-5DC385D2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/>
              <a:t>A stack implemented by wrapping a class around singly-linked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2335-3263-0C43-AB23-0B2EC46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E4AFE-05A0-F442-B03D-AA312DD5C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2B3B-CEB8-004E-B7C0-800F84D1AA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5E52D7-A083-3644-ABA4-983F53E277C2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8956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805973394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356497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Stack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Singly Linked List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3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list.size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5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isEmpty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list.isEmpty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push(e)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list.addFirst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7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pop()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list.removeFirst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1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top()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list.first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ourier" pitchFamily="2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7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326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B3F7-C4B0-A146-B221-D5A6FE8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LinkedStack</a:t>
            </a:r>
            <a:r>
              <a:rPr lang="en-US" sz="3200" dirty="0"/>
              <a:t> Class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C268B8-382C-9E4F-905B-D59E197D6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362198"/>
            <a:ext cx="8820404" cy="24761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2335-3263-0C43-AB23-0B2EC46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E4AFE-05A0-F442-B03D-AA312DD5C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2B3B-CEB8-004E-B7C0-800F84D1AA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224080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BD7462-E391-0A43-B1E9-9DF0400C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Reversing An Array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7DB51B7-DA6E-1B4A-B9E8-EDAC50FFA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6.1.4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A3C5-ED96-4E42-9F80-1657293D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1A68-8CC0-F84A-B3E0-623EB42D3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6B1BB-FEED-9C47-A5D3-54C688D2885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FBF0CC-DD16-574B-8E4B-F8F99497D0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02118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1A65BB7-0D3B-2A48-AE2E-52BFC47801E1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 Use in Java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962400" cy="3194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 class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Tester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… other methods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intReverse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(Integer a[])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Stack&lt;Integer&gt; </a:t>
            </a:r>
            <a:r>
              <a:rPr lang="en-US" sz="2200" dirty="0">
                <a:latin typeface="Arial Narrow" charset="0"/>
              </a:rPr>
              <a:t>s;								 s = new </a:t>
            </a:r>
            <a:r>
              <a:rPr lang="en-US" sz="2200" dirty="0" err="1">
                <a:latin typeface="Arial Narrow" charset="0"/>
              </a:rPr>
              <a:t>ArrayStack</a:t>
            </a:r>
            <a:r>
              <a:rPr lang="en-US" sz="2200" dirty="0">
                <a:latin typeface="Arial Narrow" charset="0"/>
              </a:rPr>
              <a:t>&lt;Integer&gt;();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        … (code to reverse array a) …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24400" y="1752600"/>
            <a:ext cx="3962400" cy="227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floatReverse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(Float f[])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Stack&lt;Float&gt; </a:t>
            </a:r>
            <a:r>
              <a:rPr lang="en-US" sz="2200" dirty="0">
                <a:latin typeface="Arial Narrow" charset="0"/>
              </a:rPr>
              <a:t>s;								     s = new </a:t>
            </a:r>
            <a:r>
              <a:rPr lang="en-US" sz="2200" dirty="0" err="1">
                <a:latin typeface="Arial Narrow" charset="0"/>
              </a:rPr>
              <a:t>ArrayStack</a:t>
            </a:r>
            <a:r>
              <a:rPr lang="en-US" sz="2200" dirty="0">
                <a:latin typeface="Arial Narrow" charset="0"/>
              </a:rPr>
              <a:t>&lt;Float&gt;();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        … (code to reverse array f) …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2048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Abstract Data Types (ADTs)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An abstract data type (ADT) is an abstraction of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An ADT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Data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Operations on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Error conditions associated with operations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846C6E-347F-BD4F-8DD3-2815DFF6F415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126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</a:t>
            </a:r>
            <a:r>
              <a:rPr lang="en-US" dirty="0"/>
              <a:t>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7"/>
            <a:ext cx="797242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dsaj.stacks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ReverseWithStack.java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4410860" y="5021744"/>
            <a:ext cx="571500" cy="219075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33BB7-7BC9-A644-A510-5F32AEAA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62" y="2921336"/>
            <a:ext cx="374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0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Stack</a:t>
            </a:r>
            <a:r>
              <a:rPr lang="en-US" sz="2800" dirty="0">
                <a:latin typeface="Tahoma" charset="0"/>
              </a:rPr>
              <a:t> ADT stores arbitrary (not predefined)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Insertions and deletions follow the last-in first-out (LIFO)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Think of a spring-loaded plate dispenser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push</a:t>
            </a:r>
            <a:r>
              <a:rPr lang="en-US" sz="2400" dirty="0">
                <a:latin typeface="Tahoma" charset="0"/>
              </a:rPr>
              <a:t>(object): inserts an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object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pop</a:t>
            </a:r>
            <a:r>
              <a:rPr lang="en-US" sz="2400" dirty="0">
                <a:latin typeface="Tahoma" charset="0"/>
              </a:rPr>
              <a:t>(): removes and returns the last inserted element</a:t>
            </a:r>
          </a:p>
        </p:txBody>
      </p:sp>
      <p:sp>
        <p:nvSpPr>
          <p:cNvPr id="1032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102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79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Stack ADT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Auxiliary stack operations: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object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top</a:t>
            </a:r>
            <a:r>
              <a:rPr lang="en-US" sz="2400" dirty="0">
                <a:latin typeface="Tahoma" charset="0"/>
              </a:rPr>
              <a:t>() or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peek</a:t>
            </a:r>
            <a:r>
              <a:rPr lang="en-US" sz="2400" dirty="0">
                <a:latin typeface="Tahoma" charset="0"/>
              </a:rPr>
              <a:t>(): returns the last inserted element without removing it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integer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400" dirty="0">
                <a:latin typeface="Tahoma" charset="0"/>
              </a:rPr>
              <a:t>(): returns the number of elements stored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boolean </a:t>
            </a:r>
            <a:r>
              <a:rPr lang="en-US" sz="24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400" dirty="0">
                <a:latin typeface="Tahoma" charset="0"/>
              </a:rPr>
              <a:t>(): indicates whether no elements are stored</a:t>
            </a:r>
          </a:p>
        </p:txBody>
      </p:sp>
      <p:sp>
        <p:nvSpPr>
          <p:cNvPr id="1032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64888"/>
              </p:ext>
            </p:extLst>
          </p:nvPr>
        </p:nvGraphicFramePr>
        <p:xfrm>
          <a:off x="7652086" y="304800"/>
          <a:ext cx="1307428" cy="238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086" y="304800"/>
                        <a:ext cx="1307428" cy="2382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Stack Interface in Java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Java interface corresponding to our Stack ADT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Assumes null is returned from top() and pop() when stack is empty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Different from the built-in Java class </a:t>
            </a:r>
            <a:r>
              <a:rPr lang="en-US" sz="2800" dirty="0" err="1">
                <a:solidFill>
                  <a:schemeClr val="tx2"/>
                </a:solidFill>
                <a:latin typeface="Arial Narrow" charset="0"/>
              </a:rPr>
              <a:t>java.util.Stack</a:t>
            </a:r>
            <a:endParaRPr lang="en-US" sz="2800" dirty="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2295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67F8DF-DA34-E342-858B-785F6530407B}" type="slidenum">
              <a:rPr lang="en-US" sz="1400"/>
              <a:pPr eaLnBrk="1" hangingPunct="1"/>
              <a:t>6</a:t>
            </a:fld>
            <a:endParaRPr lang="en-US" sz="1400" dirty="0"/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Stack Interface in Java</a:t>
            </a:r>
          </a:p>
        </p:txBody>
      </p:sp>
      <p:sp>
        <p:nvSpPr>
          <p:cNvPr id="12295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67F8DF-DA34-E342-858B-785F6530407B}" type="slidenum">
              <a:rPr lang="en-US" sz="1400"/>
              <a:pPr eaLnBrk="1" hangingPunct="1"/>
              <a:t>7</a:t>
            </a:fld>
            <a:endParaRPr lang="en-US" sz="1400" dirty="0"/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2294" name="Text Box 4"/>
          <p:cNvSpPr txBox="1">
            <a:spLocks noChangeAspect="1" noChangeArrowheads="1"/>
          </p:cNvSpPr>
          <p:nvPr/>
        </p:nvSpPr>
        <p:spPr bwMode="auto">
          <a:xfrm>
            <a:off x="1866900" y="1744333"/>
            <a:ext cx="5943600" cy="4185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Courier" pitchFamily="2" charset="0"/>
                <a:cs typeface="Arial"/>
              </a:rPr>
              <a:t>public interface</a:t>
            </a:r>
            <a:r>
              <a:rPr lang="en-US" sz="2800" b="1" dirty="0">
                <a:latin typeface="Courier" pitchFamily="2" charset="0"/>
                <a:cs typeface="Arial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/>
              </a:rPr>
              <a:t>Stack&lt;E&gt;</a:t>
            </a:r>
            <a:r>
              <a:rPr lang="en-US" sz="2800" b="1" dirty="0">
                <a:latin typeface="Courier" pitchFamily="2" charset="0"/>
                <a:cs typeface="Arial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" pitchFamily="2" charset="0"/>
                <a:cs typeface="Arial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" pitchFamily="2" charset="0"/>
                <a:cs typeface="Arial"/>
              </a:rPr>
              <a:t>	</a:t>
            </a:r>
            <a:r>
              <a:rPr lang="en-US" sz="2800" b="1" dirty="0" err="1">
                <a:latin typeface="Courier" pitchFamily="2" charset="0"/>
                <a:cs typeface="Arial"/>
              </a:rPr>
              <a:t>int</a:t>
            </a:r>
            <a:r>
              <a:rPr lang="en-US" sz="2800" b="1" dirty="0">
                <a:latin typeface="Courier" pitchFamily="2" charset="0"/>
                <a:cs typeface="Arial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/>
              </a:rPr>
              <a:t>size()</a:t>
            </a:r>
            <a:r>
              <a:rPr lang="en-US" sz="2800" b="1" dirty="0">
                <a:latin typeface="Courier" pitchFamily="2" charset="0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" pitchFamily="2" charset="0"/>
                <a:cs typeface="Arial"/>
              </a:rPr>
              <a:t>	</a:t>
            </a:r>
            <a:r>
              <a:rPr lang="en-US" sz="2800" b="1" dirty="0" err="1">
                <a:latin typeface="Courier" pitchFamily="2" charset="0"/>
                <a:cs typeface="Arial"/>
              </a:rPr>
              <a:t>boolean</a:t>
            </a:r>
            <a:r>
              <a:rPr lang="en-US" sz="2800" b="1" dirty="0">
                <a:latin typeface="Courier" pitchFamily="2" charset="0"/>
                <a:cs typeface="Arial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urier" pitchFamily="2" charset="0"/>
                <a:cs typeface="Arial"/>
              </a:rPr>
              <a:t>isEmpty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/>
              </a:rPr>
              <a:t>()</a:t>
            </a:r>
            <a:r>
              <a:rPr lang="en-US" sz="2800" b="1" dirty="0">
                <a:latin typeface="Courier" pitchFamily="2" charset="0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" pitchFamily="2" charset="0"/>
                <a:cs typeface="Arial"/>
              </a:rPr>
              <a:t>	E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/>
              </a:rPr>
              <a:t>top()</a:t>
            </a:r>
            <a:r>
              <a:rPr lang="en-US" sz="2800" b="1" dirty="0">
                <a:latin typeface="Courier" pitchFamily="2" charset="0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" pitchFamily="2" charset="0"/>
                <a:cs typeface="Arial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Courier" pitchFamily="2" charset="0"/>
                <a:cs typeface="Arial"/>
              </a:rPr>
              <a:t>void</a:t>
            </a:r>
            <a:r>
              <a:rPr lang="en-US" sz="2800" b="1" dirty="0">
                <a:latin typeface="Courier" pitchFamily="2" charset="0"/>
                <a:cs typeface="Arial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/>
              </a:rPr>
              <a:t>push(E element)</a:t>
            </a:r>
            <a:r>
              <a:rPr lang="en-US" sz="2800" b="1" dirty="0">
                <a:latin typeface="Courier" pitchFamily="2" charset="0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Courier" pitchFamily="2" charset="0"/>
                <a:cs typeface="Arial"/>
              </a:rPr>
              <a:t>	E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/>
              </a:rPr>
              <a:t>pop()</a:t>
            </a:r>
            <a:r>
              <a:rPr lang="en-US" sz="2800" b="1" dirty="0">
                <a:latin typeface="Courier" pitchFamily="2" charset="0"/>
                <a:cs typeface="Arial"/>
              </a:rPr>
              <a:t>;</a:t>
            </a:r>
            <a:br>
              <a:rPr lang="en-US" sz="2800" b="1" dirty="0">
                <a:latin typeface="Courier" pitchFamily="2" charset="0"/>
                <a:cs typeface="Arial"/>
              </a:rPr>
            </a:br>
            <a:r>
              <a:rPr lang="en-US" sz="2800" b="1" dirty="0">
                <a:solidFill>
                  <a:srgbClr val="000000"/>
                </a:solidFill>
                <a:latin typeface="Courier" pitchFamily="2" charset="0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78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3199B-BD09-334A-813A-DF2120258BD2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2541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Exceptions vs. Returning Null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Attempting the execution of an operation of an ADT may sometimes cause an error condition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Java supports a general abstraction for errors, called exception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An exception is said to be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thrown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by an operation that cannot be properly executed</a:t>
            </a:r>
          </a:p>
        </p:txBody>
      </p:sp>
      <p:sp>
        <p:nvSpPr>
          <p:cNvPr id="13319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6723E8-24DF-4244-B43A-08D807611853}" type="slidenum">
              <a:rPr lang="en-US" sz="1400"/>
              <a:pPr eaLnBrk="1" hangingPunct="1"/>
              <a:t>9</a:t>
            </a:fld>
            <a:endParaRPr lang="en-US" sz="1400" dirty="0"/>
          </a:p>
        </p:txBody>
      </p:sp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3320</TotalTime>
  <Words>1134</Words>
  <Application>Microsoft Office PowerPoint</Application>
  <PresentationFormat>On-screen Show (4:3)</PresentationFormat>
  <Paragraphs>282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Arial Narrow</vt:lpstr>
      <vt:lpstr>Courier</vt:lpstr>
      <vt:lpstr>Symbol</vt:lpstr>
      <vt:lpstr>Tahoma</vt:lpstr>
      <vt:lpstr>Times New Roman</vt:lpstr>
      <vt:lpstr>Wingdings</vt:lpstr>
      <vt:lpstr>Blueprint</vt:lpstr>
      <vt:lpstr>Photo Editor Photo</vt:lpstr>
      <vt:lpstr>Stacks</vt:lpstr>
      <vt:lpstr>The Stack Abstract DataType</vt:lpstr>
      <vt:lpstr>Abstract Data Types (ADTs)</vt:lpstr>
      <vt:lpstr>The Stack ADT</vt:lpstr>
      <vt:lpstr>The Stack ADT</vt:lpstr>
      <vt:lpstr>Stack Interface in Java</vt:lpstr>
      <vt:lpstr>Stack Interface in Java</vt:lpstr>
      <vt:lpstr>Example</vt:lpstr>
      <vt:lpstr>Exceptions vs. Returning Null</vt:lpstr>
      <vt:lpstr>Exceptions vs. Returning Null</vt:lpstr>
      <vt:lpstr>Applications of Stacks</vt:lpstr>
      <vt:lpstr>Method Stack in the JVM</vt:lpstr>
      <vt:lpstr>Method Stack in the JVM</vt:lpstr>
      <vt:lpstr>Method Stack in the JVM</vt:lpstr>
      <vt:lpstr>A Simple Array-Based Stack</vt:lpstr>
      <vt:lpstr>Array-based Stack</vt:lpstr>
      <vt:lpstr>Array-based Stack (cont.)</vt:lpstr>
      <vt:lpstr>Performance and Limitations</vt:lpstr>
      <vt:lpstr>Array-based Stack in Java</vt:lpstr>
      <vt:lpstr>Stack Array Example</vt:lpstr>
      <vt:lpstr>Implementing a Stack with a Singly Linked List</vt:lpstr>
      <vt:lpstr>Implementing a Stack with a Singly Linked List</vt:lpstr>
      <vt:lpstr>Adapter Pattern</vt:lpstr>
      <vt:lpstr>Adapter Pattern</vt:lpstr>
      <vt:lpstr>Adapter Pattern: Stack Wraps SLL</vt:lpstr>
      <vt:lpstr>Adapter Pattern: Stack Wraps SLL</vt:lpstr>
      <vt:lpstr>LinkedStack Class</vt:lpstr>
      <vt:lpstr>Reversing An Array</vt:lpstr>
      <vt:lpstr>Example Use in Java</vt:lpstr>
      <vt:lpstr>Reversing Array 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315</cp:revision>
  <cp:lastPrinted>2019-04-10T03:38:16Z</cp:lastPrinted>
  <dcterms:created xsi:type="dcterms:W3CDTF">2002-01-21T02:22:10Z</dcterms:created>
  <dcterms:modified xsi:type="dcterms:W3CDTF">2019-10-29T00:20:39Z</dcterms:modified>
</cp:coreProperties>
</file>