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  <p:sldId id="428" r:id="rId9"/>
    <p:sldId id="263" r:id="rId10"/>
    <p:sldId id="264" r:id="rId11"/>
    <p:sldId id="429" r:id="rId12"/>
    <p:sldId id="430" r:id="rId13"/>
    <p:sldId id="431" r:id="rId14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AF3EC66F-1971-A44F-B461-56110FB86B48}">
          <p14:sldIdLst>
            <p14:sldId id="256"/>
            <p14:sldId id="259"/>
            <p14:sldId id="260"/>
            <p14:sldId id="261"/>
          </p14:sldIdLst>
        </p14:section>
        <p14:section name="Stacks Queues 6.3.1 Deque Abstract Type" id="{6369C8BB-C994-5B45-9CB3-D7427E154B5C}">
          <p14:sldIdLst>
            <p14:sldId id="257"/>
            <p14:sldId id="258"/>
            <p14:sldId id="262"/>
            <p14:sldId id="428"/>
          </p14:sldIdLst>
        </p14:section>
        <p14:section name="Stacks Queues 6.3.2 Implementing a Deque" id="{981DDE11-18C3-5D42-BCE2-E252DD6233EF}">
          <p14:sldIdLst>
            <p14:sldId id="263"/>
            <p14:sldId id="264"/>
            <p14:sldId id="429"/>
            <p14:sldId id="430"/>
          </p14:sldIdLst>
        </p14:section>
        <p14:section name="Stacks Queues 6.3.3 Deques in Java Library" id="{2B625BD3-D0E3-AE4F-B7A5-418D8B110A0B}">
          <p14:sldIdLst>
            <p14:sldId id="4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674F6"/>
    <a:srgbClr val="6289F8"/>
    <a:srgbClr val="8097F8"/>
    <a:srgbClr val="2C61F6"/>
    <a:srgbClr val="F8F0D0"/>
    <a:srgbClr val="F2E4AA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63"/>
  </p:normalViewPr>
  <p:slideViewPr>
    <p:cSldViewPr>
      <p:cViewPr varScale="1">
        <p:scale>
          <a:sx n="88" d="100"/>
          <a:sy n="88" d="100"/>
        </p:scale>
        <p:origin x="111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6E53E897-BF64-0F4A-BB5A-B0C5E29C4966}" type="datetime1">
              <a:rPr lang="en-US" smtClean="0"/>
              <a:t>8/8/2019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3300FDEA-7042-974F-957D-E58948F251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160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A038362F-7967-7C45-A160-91C65519B956}" type="datetime1">
              <a:rPr lang="en-US" smtClean="0"/>
              <a:t>8/8/2019</a:t>
            </a:fld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6D3348D0-F0DB-074A-A2EA-ECAF35DB3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38861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Recursion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F36D7E7-CFE1-884D-9D33-938D04E8DAAF}" type="datetime1">
              <a:rPr lang="en-US" sz="1300" smtClean="0"/>
              <a:t>8/8/2019</a:t>
            </a:fld>
            <a:endParaRPr lang="en-US" sz="1300"/>
          </a:p>
        </p:txBody>
      </p:sp>
      <p:sp>
        <p:nvSpPr>
          <p:cNvPr id="112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66263E-08C6-7A4D-90D5-B55B8C2DEAEF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CS 22 Data Structure and Algorithms</a:t>
            </a:r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8D6F8C-2123-E040-923F-3ACA1A5A8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389384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71B39E-2B67-9942-90F9-67F1E20F1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16466C-239D-0E4F-9AE1-B2A430EFDC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6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E773B9B-2255-BC41-AEC8-AD5B25286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18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BA0EA7-88D8-2D41-813F-82B9F5558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0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CS 22 Data Structure and Algorithms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Chapter Title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8E9F77E2-AF0F-354D-8C3E-6773C5FBF5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1974361/what-java-collection-should-i-us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 sz="1400" dirty="0"/>
          </a:p>
        </p:txBody>
      </p:sp>
      <p:sp>
        <p:nvSpPr>
          <p:cNvPr id="1024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E677CCB-42E9-614B-8ED6-0664A1DF3EC0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Double-Ended Queues</a:t>
            </a:r>
          </a:p>
        </p:txBody>
      </p:sp>
      <p:sp>
        <p:nvSpPr>
          <p:cNvPr id="10245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 sz="1400" dirty="0"/>
          </a:p>
        </p:txBody>
      </p:sp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/>
              <a:t>CS 22 Data Structures and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7459A7-F6F7-4441-A007-EF94A9E7EEE6}"/>
              </a:ext>
            </a:extLst>
          </p:cNvPr>
          <p:cNvSpPr txBox="1"/>
          <p:nvPr/>
        </p:nvSpPr>
        <p:spPr>
          <a:xfrm>
            <a:off x="1371600" y="342900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E225-1A02-4E49-AE4D-35562998B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Deque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926EA-0CA7-3844-8666-149CA15E2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deque with a circular array</a:t>
            </a:r>
          </a:p>
          <a:p>
            <a:pPr lvl="1"/>
            <a:r>
              <a:rPr lang="en-US" dirty="0"/>
              <a:t>Like an </a:t>
            </a:r>
            <a:r>
              <a:rPr lang="en-US" dirty="0" err="1"/>
              <a:t>ArrayQueue</a:t>
            </a:r>
            <a:endParaRPr lang="en-US" dirty="0"/>
          </a:p>
          <a:p>
            <a:pPr lvl="1"/>
            <a:r>
              <a:rPr lang="en-US" dirty="0"/>
              <a:t>Keep the index of the first element </a:t>
            </a:r>
          </a:p>
          <a:p>
            <a:pPr lvl="1"/>
            <a:r>
              <a:rPr lang="en-US" dirty="0"/>
              <a:t>Keep the current size of the deque</a:t>
            </a:r>
          </a:p>
          <a:p>
            <a:pPr lvl="1"/>
            <a:r>
              <a:rPr lang="en-US" dirty="0"/>
              <a:t>Delete front element, </a:t>
            </a:r>
            <a:r>
              <a:rPr lang="en-US" b="1" dirty="0">
                <a:latin typeface="Courier" pitchFamily="2" charset="0"/>
              </a:rPr>
              <a:t>f = (f + 1) % N</a:t>
            </a:r>
          </a:p>
          <a:p>
            <a:pPr lvl="1"/>
            <a:r>
              <a:rPr lang="en-US" dirty="0"/>
              <a:t>Insert at front, </a:t>
            </a:r>
            <a:r>
              <a:rPr lang="en-US" b="1" dirty="0">
                <a:latin typeface="Courier" pitchFamily="2" charset="0"/>
              </a:rPr>
              <a:t>f = (f - 1 + N) % 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310E6-01E2-6543-A653-D701E644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E4EE3-8296-674A-983D-A13DA13301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71B39E-2B67-9942-90F9-67F1E20F1D8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844F1-D1A6-A341-AE9F-B14707A640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7" name="Group 128">
            <a:extLst>
              <a:ext uri="{FF2B5EF4-FFF2-40B4-BE49-F238E27FC236}">
                <a16:creationId xmlns:a16="http://schemas.microsoft.com/office/drawing/2014/main" id="{055FFE23-B9C9-B346-AC49-6EE1E9E5464B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5181600"/>
            <a:ext cx="5638800" cy="754062"/>
            <a:chOff x="960" y="2597"/>
            <a:chExt cx="3552" cy="475"/>
          </a:xfrm>
        </p:grpSpPr>
        <p:sp>
          <p:nvSpPr>
            <p:cNvPr id="8" name="Rectangle 58">
              <a:extLst>
                <a:ext uri="{FF2B5EF4-FFF2-40B4-BE49-F238E27FC236}">
                  <a16:creationId xmlns:a16="http://schemas.microsoft.com/office/drawing/2014/main" id="{26C01471-9D81-C546-A015-CAA628628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9" name="Rectangle 59">
              <a:extLst>
                <a:ext uri="{FF2B5EF4-FFF2-40B4-BE49-F238E27FC236}">
                  <a16:creationId xmlns:a16="http://schemas.microsoft.com/office/drawing/2014/main" id="{83778643-EDB1-5340-9A1D-973EE8320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" name="Rectangle 60">
              <a:extLst>
                <a:ext uri="{FF2B5EF4-FFF2-40B4-BE49-F238E27FC236}">
                  <a16:creationId xmlns:a16="http://schemas.microsoft.com/office/drawing/2014/main" id="{9D404DA3-D245-BC47-BD69-A663033AD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Rectangle 61">
              <a:extLst>
                <a:ext uri="{FF2B5EF4-FFF2-40B4-BE49-F238E27FC236}">
                  <a16:creationId xmlns:a16="http://schemas.microsoft.com/office/drawing/2014/main" id="{59CEFA83-D392-C44B-BF60-11A3FD304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" name="Rectangle 65">
              <a:extLst>
                <a:ext uri="{FF2B5EF4-FFF2-40B4-BE49-F238E27FC236}">
                  <a16:creationId xmlns:a16="http://schemas.microsoft.com/office/drawing/2014/main" id="{6C13D05C-328A-894B-8FE2-7495D648C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3" name="Rectangle 80">
              <a:extLst>
                <a:ext uri="{FF2B5EF4-FFF2-40B4-BE49-F238E27FC236}">
                  <a16:creationId xmlns:a16="http://schemas.microsoft.com/office/drawing/2014/main" id="{33B4688A-4A52-3741-98D5-4E0134EED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4" name="Rectangle 82">
              <a:extLst>
                <a:ext uri="{FF2B5EF4-FFF2-40B4-BE49-F238E27FC236}">
                  <a16:creationId xmlns:a16="http://schemas.microsoft.com/office/drawing/2014/main" id="{B3DDD5F9-910D-2548-A5BD-6C8B569AC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Rectangle 83">
              <a:extLst>
                <a:ext uri="{FF2B5EF4-FFF2-40B4-BE49-F238E27FC236}">
                  <a16:creationId xmlns:a16="http://schemas.microsoft.com/office/drawing/2014/main" id="{AC2852B6-6CF1-DA4D-A736-BB1486A0C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84">
              <a:extLst>
                <a:ext uri="{FF2B5EF4-FFF2-40B4-BE49-F238E27FC236}">
                  <a16:creationId xmlns:a16="http://schemas.microsoft.com/office/drawing/2014/main" id="{02264AC2-2C97-6344-933A-AD62896C1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85">
              <a:extLst>
                <a:ext uri="{FF2B5EF4-FFF2-40B4-BE49-F238E27FC236}">
                  <a16:creationId xmlns:a16="http://schemas.microsoft.com/office/drawing/2014/main" id="{7807115D-D7DE-2F4C-B6AF-F2572AA3C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86">
              <a:extLst>
                <a:ext uri="{FF2B5EF4-FFF2-40B4-BE49-F238E27FC236}">
                  <a16:creationId xmlns:a16="http://schemas.microsoft.com/office/drawing/2014/main" id="{F2F44791-85F1-C640-9B1C-8B197F982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87">
              <a:extLst>
                <a:ext uri="{FF2B5EF4-FFF2-40B4-BE49-F238E27FC236}">
                  <a16:creationId xmlns:a16="http://schemas.microsoft.com/office/drawing/2014/main" id="{CA0B1D54-A2DF-6140-BD1C-4295CBC07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88">
              <a:extLst>
                <a:ext uri="{FF2B5EF4-FFF2-40B4-BE49-F238E27FC236}">
                  <a16:creationId xmlns:a16="http://schemas.microsoft.com/office/drawing/2014/main" id="{047547F9-C8B2-7A41-88B6-D5A257024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89">
              <a:extLst>
                <a:ext uri="{FF2B5EF4-FFF2-40B4-BE49-F238E27FC236}">
                  <a16:creationId xmlns:a16="http://schemas.microsoft.com/office/drawing/2014/main" id="{0ABC4B2F-0495-8244-8638-BE3FD7F13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90">
              <a:extLst>
                <a:ext uri="{FF2B5EF4-FFF2-40B4-BE49-F238E27FC236}">
                  <a16:creationId xmlns:a16="http://schemas.microsoft.com/office/drawing/2014/main" id="{D0F87FCF-DB63-1D4E-91CF-DE2CEAF52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91">
              <a:extLst>
                <a:ext uri="{FF2B5EF4-FFF2-40B4-BE49-F238E27FC236}">
                  <a16:creationId xmlns:a16="http://schemas.microsoft.com/office/drawing/2014/main" id="{4F80FF5C-EBEA-C345-AC6F-35E94B274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92">
              <a:extLst>
                <a:ext uri="{FF2B5EF4-FFF2-40B4-BE49-F238E27FC236}">
                  <a16:creationId xmlns:a16="http://schemas.microsoft.com/office/drawing/2014/main" id="{57E6195A-56F7-8D41-AD45-53ECE2E24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93">
              <a:extLst>
                <a:ext uri="{FF2B5EF4-FFF2-40B4-BE49-F238E27FC236}">
                  <a16:creationId xmlns:a16="http://schemas.microsoft.com/office/drawing/2014/main" id="{98A8EFD8-7771-9D46-B7E0-F3175E45A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94">
              <a:extLst>
                <a:ext uri="{FF2B5EF4-FFF2-40B4-BE49-F238E27FC236}">
                  <a16:creationId xmlns:a16="http://schemas.microsoft.com/office/drawing/2014/main" id="{AB410966-DC6B-9D4C-AA94-518C870C6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95">
              <a:extLst>
                <a:ext uri="{FF2B5EF4-FFF2-40B4-BE49-F238E27FC236}">
                  <a16:creationId xmlns:a16="http://schemas.microsoft.com/office/drawing/2014/main" id="{16F8A339-6441-774C-BFB8-CDC967FC9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96">
              <a:extLst>
                <a:ext uri="{FF2B5EF4-FFF2-40B4-BE49-F238E27FC236}">
                  <a16:creationId xmlns:a16="http://schemas.microsoft.com/office/drawing/2014/main" id="{ABFC2D91-0BAE-4D49-A951-C1C63ACF7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97">
              <a:extLst>
                <a:ext uri="{FF2B5EF4-FFF2-40B4-BE49-F238E27FC236}">
                  <a16:creationId xmlns:a16="http://schemas.microsoft.com/office/drawing/2014/main" id="{B2A651B5-1D32-0846-9565-69E1C31E6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98">
              <a:extLst>
                <a:ext uri="{FF2B5EF4-FFF2-40B4-BE49-F238E27FC236}">
                  <a16:creationId xmlns:a16="http://schemas.microsoft.com/office/drawing/2014/main" id="{890B60C5-2E30-1C40-BA3C-BE12D8889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4470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E225-1A02-4E49-AE4D-35562998B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Deque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926EA-0CA7-3844-8666-149CA15E2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deque with a doubly-linked list</a:t>
            </a:r>
          </a:p>
          <a:p>
            <a:pPr lvl="1"/>
            <a:r>
              <a:rPr lang="en-US" b="1" dirty="0" err="1">
                <a:latin typeface="Courier" pitchFamily="2" charset="0"/>
              </a:rPr>
              <a:t>DoublyLinkedList.java</a:t>
            </a:r>
            <a:r>
              <a:rPr lang="en-US" b="1" dirty="0">
                <a:latin typeface="Courier" pitchFamily="2" charset="0"/>
              </a:rPr>
              <a:t> </a:t>
            </a:r>
            <a:r>
              <a:rPr lang="en-US" dirty="0"/>
              <a:t>class already fulfills this function</a:t>
            </a:r>
          </a:p>
          <a:p>
            <a:pPr lvl="1"/>
            <a:r>
              <a:rPr lang="en-US" dirty="0"/>
              <a:t>Just add “</a:t>
            </a:r>
            <a:r>
              <a:rPr lang="en-US" b="1" dirty="0">
                <a:latin typeface="Courier" pitchFamily="2" charset="0"/>
              </a:rPr>
              <a:t>implements Deque&lt;E&gt;” </a:t>
            </a:r>
            <a:r>
              <a:rPr lang="en-US" dirty="0"/>
              <a:t>to the class definition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310E6-01E2-6543-A653-D701E644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E4EE3-8296-674A-983D-A13DA13301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71B39E-2B67-9942-90F9-67F1E20F1D8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844F1-D1A6-A341-AE9F-B14707A640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83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F91D-AE69-D34C-AFDA-5FBE3D71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Performance of Deque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EFDAD-518F-F34F-AB33-3F85E7E4A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Deque implemented either as array or DLL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55AEA-274D-1141-9280-531C671B1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F36F4-2C22-4049-8435-BBB34E2E14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71B39E-2B67-9942-90F9-67F1E20F1D8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385C7-DF05-AA49-BDFA-5B362D3255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A87FFFB-C51A-3944-8780-43271806B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890174"/>
              </p:ext>
            </p:extLst>
          </p:nvPr>
        </p:nvGraphicFramePr>
        <p:xfrm>
          <a:off x="2057400" y="3200400"/>
          <a:ext cx="5029200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5963952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23944512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Running Time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34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0000"/>
                          </a:solidFill>
                          <a:latin typeface="Courier" pitchFamily="2" charset="0"/>
                        </a:rPr>
                        <a:t>size,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latin typeface="Courier" pitchFamily="2" charset="0"/>
                        </a:rPr>
                        <a:t>isEmpty</a:t>
                      </a:r>
                      <a:endParaRPr lang="en-US" b="1" dirty="0">
                        <a:solidFill>
                          <a:srgbClr val="000000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000000"/>
                          </a:solidFill>
                        </a:rPr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652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0000"/>
                          </a:solidFill>
                          <a:latin typeface="Courier" pitchFamily="2" charset="0"/>
                        </a:rPr>
                        <a:t>first, 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000000"/>
                          </a:solidFill>
                        </a:rPr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58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>
                          <a:solidFill>
                            <a:srgbClr val="000000"/>
                          </a:solidFill>
                          <a:latin typeface="Courier" pitchFamily="2" charset="0"/>
                        </a:rPr>
                        <a:t>addFirst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latin typeface="Courier" pitchFamily="2" charset="0"/>
                        </a:rPr>
                        <a:t>,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latin typeface="Courier" pitchFamily="2" charset="0"/>
                        </a:rPr>
                        <a:t>addLast</a:t>
                      </a:r>
                      <a:endParaRPr lang="en-US" b="1" dirty="0">
                        <a:solidFill>
                          <a:srgbClr val="000000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000000"/>
                          </a:solidFill>
                        </a:rPr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831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>
                          <a:solidFill>
                            <a:srgbClr val="000000"/>
                          </a:solidFill>
                          <a:latin typeface="Courier" pitchFamily="2" charset="0"/>
                        </a:rPr>
                        <a:t>removeFirst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latin typeface="Courier" pitchFamily="2" charset="0"/>
                        </a:rPr>
                        <a:t>,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latin typeface="Courier" pitchFamily="2" charset="0"/>
                        </a:rPr>
                        <a:t>removeLast</a:t>
                      </a:r>
                      <a:endParaRPr lang="en-US" b="1" dirty="0">
                        <a:solidFill>
                          <a:srgbClr val="000000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000000"/>
                          </a:solidFill>
                        </a:rPr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383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390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62AD-F9BB-234E-87A3-7E388423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6.3.3 Deques in the Java Collection Framework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97280-9B99-9B4F-8DAB-799383FE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E6375-635A-2444-8D35-C396878612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71B39E-2B67-9942-90F9-67F1E20F1D8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407FA-0861-6B46-BB83-9BAA9BC047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41BD41-133B-F44E-8B21-CE331860D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2087969"/>
            <a:ext cx="68834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7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FF37-765A-314B-96E2-AAD247F2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Double-Ended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76F96-94A6-594C-91B4-AA359ABA9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Double-ended Queue, aka </a:t>
            </a:r>
            <a:r>
              <a:rPr lang="en-US" b="1" dirty="0">
                <a:latin typeface="Courier" pitchFamily="2" charset="0"/>
              </a:rPr>
              <a:t>Deque</a:t>
            </a:r>
            <a:r>
              <a:rPr lang="en-US" b="1" dirty="0"/>
              <a:t> </a:t>
            </a:r>
            <a:r>
              <a:rPr lang="en-US" dirty="0"/>
              <a:t>(pronounced “deck”)</a:t>
            </a:r>
          </a:p>
          <a:p>
            <a:r>
              <a:rPr lang="en-US" dirty="0"/>
              <a:t>More general than either stacks or queues</a:t>
            </a:r>
          </a:p>
          <a:p>
            <a:pPr lvl="1"/>
            <a:r>
              <a:rPr lang="en-US" dirty="0"/>
              <a:t>Add or delete from  either front or back of queue</a:t>
            </a:r>
          </a:p>
          <a:p>
            <a:pPr lvl="1"/>
            <a:r>
              <a:rPr lang="en-US" dirty="0"/>
              <a:t>Could function as either stack or a queue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01D63-1E97-0C4D-9989-F15188163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BF212-954D-104E-B3C4-7F80E7BE80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71B39E-2B67-9942-90F9-67F1E20F1D8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31218-859B-DE4E-A03B-19DFB9984C7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18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E1C1-D038-F849-838C-56389265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Double-Ended Queues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A087D-7F1A-794F-8399-591711CE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A6600-3250-A34A-B3BC-356ACB2F4B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71B39E-2B67-9942-90F9-67F1E20F1D8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2E7DD-4452-464D-A842-5491C10ADF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B11A6-3B70-4B47-91F8-861D1AF49858}"/>
              </a:ext>
            </a:extLst>
          </p:cNvPr>
          <p:cNvSpPr/>
          <p:nvPr/>
        </p:nvSpPr>
        <p:spPr bwMode="auto">
          <a:xfrm>
            <a:off x="2668772" y="3733800"/>
            <a:ext cx="457200" cy="457200"/>
          </a:xfrm>
          <a:prstGeom prst="rect">
            <a:avLst/>
          </a:prstGeom>
          <a:solidFill>
            <a:srgbClr val="FFFFFF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E17068-9101-3849-853C-9CC4BEE80739}"/>
              </a:ext>
            </a:extLst>
          </p:cNvPr>
          <p:cNvSpPr/>
          <p:nvPr/>
        </p:nvSpPr>
        <p:spPr bwMode="auto">
          <a:xfrm>
            <a:off x="3197742" y="3733800"/>
            <a:ext cx="457200" cy="457200"/>
          </a:xfrm>
          <a:prstGeom prst="rect">
            <a:avLst/>
          </a:prstGeom>
          <a:solidFill>
            <a:srgbClr val="FFFFFF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2B094A-1A23-7941-95C5-388DC59499ED}"/>
              </a:ext>
            </a:extLst>
          </p:cNvPr>
          <p:cNvSpPr/>
          <p:nvPr/>
        </p:nvSpPr>
        <p:spPr bwMode="auto">
          <a:xfrm>
            <a:off x="5310976" y="3733800"/>
            <a:ext cx="457200" cy="457200"/>
          </a:xfrm>
          <a:prstGeom prst="rect">
            <a:avLst/>
          </a:prstGeom>
          <a:solidFill>
            <a:srgbClr val="FFFFFF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920778-4B6F-934E-B98F-D7F759A50314}"/>
              </a:ext>
            </a:extLst>
          </p:cNvPr>
          <p:cNvSpPr/>
          <p:nvPr/>
        </p:nvSpPr>
        <p:spPr bwMode="auto">
          <a:xfrm>
            <a:off x="3726712" y="3733800"/>
            <a:ext cx="457200" cy="457200"/>
          </a:xfrm>
          <a:prstGeom prst="rect">
            <a:avLst/>
          </a:prstGeom>
          <a:solidFill>
            <a:srgbClr val="FFFFFF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5EE6AD-2A88-5541-99BC-F33D976BA5C7}"/>
              </a:ext>
            </a:extLst>
          </p:cNvPr>
          <p:cNvSpPr/>
          <p:nvPr/>
        </p:nvSpPr>
        <p:spPr bwMode="auto">
          <a:xfrm>
            <a:off x="4254800" y="3733800"/>
            <a:ext cx="457200" cy="457200"/>
          </a:xfrm>
          <a:prstGeom prst="rect">
            <a:avLst/>
          </a:prstGeom>
          <a:solidFill>
            <a:srgbClr val="FFFFFF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8AC0C7-893E-564B-B88A-1DB092D6C9DF}"/>
              </a:ext>
            </a:extLst>
          </p:cNvPr>
          <p:cNvSpPr/>
          <p:nvPr/>
        </p:nvSpPr>
        <p:spPr bwMode="auto">
          <a:xfrm>
            <a:off x="4782888" y="3740888"/>
            <a:ext cx="457200" cy="457200"/>
          </a:xfrm>
          <a:prstGeom prst="rect">
            <a:avLst/>
          </a:prstGeom>
          <a:solidFill>
            <a:srgbClr val="FFFFFF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71D7E7-41C3-0948-8A71-47A5E741F637}"/>
              </a:ext>
            </a:extLst>
          </p:cNvPr>
          <p:cNvSpPr txBox="1"/>
          <p:nvPr/>
        </p:nvSpPr>
        <p:spPr>
          <a:xfrm>
            <a:off x="1142114" y="2427538"/>
            <a:ext cx="1449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to Front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B8B7F3-AA3D-9446-83E3-AF6156CE3E92}"/>
              </a:ext>
            </a:extLst>
          </p:cNvPr>
          <p:cNvSpPr txBox="1"/>
          <p:nvPr/>
        </p:nvSpPr>
        <p:spPr>
          <a:xfrm>
            <a:off x="1219200" y="4390624"/>
            <a:ext cx="144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from Front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D7D5B0-5E82-EB4F-AD86-D1107A104FD9}"/>
              </a:ext>
            </a:extLst>
          </p:cNvPr>
          <p:cNvSpPr txBox="1"/>
          <p:nvPr/>
        </p:nvSpPr>
        <p:spPr>
          <a:xfrm>
            <a:off x="5991447" y="2503713"/>
            <a:ext cx="1449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to End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4A84D8-12DB-1E44-8ECE-1CC0B23F2276}"/>
              </a:ext>
            </a:extLst>
          </p:cNvPr>
          <p:cNvSpPr txBox="1"/>
          <p:nvPr/>
        </p:nvSpPr>
        <p:spPr>
          <a:xfrm>
            <a:off x="6056128" y="4575289"/>
            <a:ext cx="1449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from End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34F9B78C-B2F7-3F46-90FC-CD718545F5CB}"/>
              </a:ext>
            </a:extLst>
          </p:cNvPr>
          <p:cNvSpPr/>
          <p:nvPr/>
        </p:nvSpPr>
        <p:spPr bwMode="auto">
          <a:xfrm>
            <a:off x="5909044" y="3280477"/>
            <a:ext cx="294167" cy="475290"/>
          </a:xfrm>
          <a:prstGeom prst="downArrow">
            <a:avLst/>
          </a:pr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7AEB3E68-DCA3-7441-8098-F91AB52FC593}"/>
              </a:ext>
            </a:extLst>
          </p:cNvPr>
          <p:cNvSpPr/>
          <p:nvPr/>
        </p:nvSpPr>
        <p:spPr bwMode="auto">
          <a:xfrm>
            <a:off x="2793706" y="4337644"/>
            <a:ext cx="294167" cy="475290"/>
          </a:xfrm>
          <a:prstGeom prst="downArrow">
            <a:avLst/>
          </a:pr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963E670F-77A7-3B48-A44D-25C03ADBBB04}"/>
              </a:ext>
            </a:extLst>
          </p:cNvPr>
          <p:cNvSpPr/>
          <p:nvPr/>
        </p:nvSpPr>
        <p:spPr bwMode="auto">
          <a:xfrm>
            <a:off x="5392492" y="4337644"/>
            <a:ext cx="294167" cy="475290"/>
          </a:xfrm>
          <a:prstGeom prst="downArrow">
            <a:avLst/>
          </a:pr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DEBF56B8-599D-0542-888A-FA0F96E12B6F}"/>
              </a:ext>
            </a:extLst>
          </p:cNvPr>
          <p:cNvSpPr/>
          <p:nvPr/>
        </p:nvSpPr>
        <p:spPr bwMode="auto">
          <a:xfrm>
            <a:off x="2209800" y="3220514"/>
            <a:ext cx="294167" cy="475290"/>
          </a:xfrm>
          <a:prstGeom prst="downArrow">
            <a:avLst/>
          </a:pr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4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E1C1-D038-F849-838C-56389265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Double-Ended Queues</a:t>
            </a:r>
          </a:p>
        </p:txBody>
      </p:sp>
      <p:pic>
        <p:nvPicPr>
          <p:cNvPr id="8" name="Content Placeholder 7" descr="algorithm - What Java Collection should I use? - Stack Overflow">
            <a:extLst>
              <a:ext uri="{FF2B5EF4-FFF2-40B4-BE49-F238E27FC236}">
                <a16:creationId xmlns:a16="http://schemas.microsoft.com/office/drawing/2014/main" id="{CE6CD41C-FC6A-564D-B086-D1B0B82C8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838200" y="1950573"/>
            <a:ext cx="7772400" cy="402365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A087D-7F1A-794F-8399-591711CE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A6600-3250-A34A-B3BC-356ACB2F4B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71B39E-2B67-9942-90F9-67F1E20F1D8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2E7DD-4452-464D-A842-5491C10ADF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20592-69AF-2A4D-834D-A3D50CBEBF7B}"/>
              </a:ext>
            </a:extLst>
          </p:cNvPr>
          <p:cNvSpPr txBox="1"/>
          <p:nvPr/>
        </p:nvSpPr>
        <p:spPr>
          <a:xfrm>
            <a:off x="838200" y="5974227"/>
            <a:ext cx="7772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stackoverflow.com/questions/21974361/what-java-collection-should-i-use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1229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F726-EF1B-234E-9E1A-0EF04AC7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Dequeue Abstract Type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3532532-A3B5-B04F-A511-0D7B3528A2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055617"/>
              </p:ext>
            </p:extLst>
          </p:nvPr>
        </p:nvGraphicFramePr>
        <p:xfrm>
          <a:off x="675322" y="2133600"/>
          <a:ext cx="7640955" cy="202184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2230755">
                  <a:extLst>
                    <a:ext uri="{9D8B030D-6E8A-4147-A177-3AD203B41FA5}">
                      <a16:colId xmlns:a16="http://schemas.microsoft.com/office/drawing/2014/main" val="3589294788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1595442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" pitchFamily="2" charset="0"/>
                        </a:rPr>
                        <a:t>addFirst</a:t>
                      </a:r>
                      <a:r>
                        <a:rPr lang="en-US" b="1" dirty="0">
                          <a:latin typeface="Courier" pitchFamily="2" charset="0"/>
                        </a:rPr>
                        <a:t>(e):</a:t>
                      </a:r>
                      <a:endParaRPr lang="en-US" b="1" dirty="0">
                        <a:solidFill>
                          <a:srgbClr val="000000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Insert a new element </a:t>
                      </a:r>
                      <a:r>
                        <a:rPr lang="en-US" b="1" dirty="0"/>
                        <a:t>e</a:t>
                      </a:r>
                      <a:r>
                        <a:rPr lang="en-US" b="0" dirty="0"/>
                        <a:t> at the front of the deque. 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666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" pitchFamily="2" charset="0"/>
                        </a:rPr>
                        <a:t>addLast</a:t>
                      </a:r>
                      <a:r>
                        <a:rPr lang="en-US" b="1" dirty="0">
                          <a:latin typeface="Courier" pitchFamily="2" charset="0"/>
                        </a:rPr>
                        <a:t>(e):</a:t>
                      </a:r>
                      <a:endParaRPr lang="en-US" b="1" dirty="0">
                        <a:solidFill>
                          <a:srgbClr val="000000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 a new element </a:t>
                      </a:r>
                      <a:r>
                        <a:rPr lang="en-US" b="1" dirty="0"/>
                        <a:t>e</a:t>
                      </a:r>
                      <a:r>
                        <a:rPr lang="en-US" dirty="0"/>
                        <a:t> at the back of the deque.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397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" pitchFamily="2" charset="0"/>
                        </a:rPr>
                        <a:t>removeFirst</a:t>
                      </a:r>
                      <a:r>
                        <a:rPr lang="en-US" b="1" dirty="0">
                          <a:latin typeface="Courier" pitchFamily="2" charset="0"/>
                        </a:rPr>
                        <a:t>():</a:t>
                      </a:r>
                      <a:endParaRPr lang="en-US" b="1" dirty="0">
                        <a:solidFill>
                          <a:srgbClr val="000000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and return the first element of the deque (or null if the deque is empty).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817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" pitchFamily="2" charset="0"/>
                        </a:rPr>
                        <a:t>removeLast</a:t>
                      </a:r>
                      <a:r>
                        <a:rPr lang="en-US" b="1" dirty="0">
                          <a:latin typeface="Courier" pitchFamily="2" charset="0"/>
                        </a:rPr>
                        <a:t>():</a:t>
                      </a:r>
                      <a:endParaRPr lang="en-US" b="1" dirty="0">
                        <a:solidFill>
                          <a:srgbClr val="000000"/>
                        </a:solidFill>
                        <a:latin typeface="Courier" pitchFamily="2" charset="0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and return the last element of the deque (or null if the deque is empty).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45012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C7F6F-4D50-BA4F-BABC-7AB86216D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38D19-A753-E84C-AC7F-3AB26EDBB4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71B39E-2B67-9942-90F9-67F1E20F1D8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8E72C-56FD-634F-A617-CC4D56BF8D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DE655A-BF26-2A49-9EF2-D28C8E7CBA2E}"/>
              </a:ext>
            </a:extLst>
          </p:cNvPr>
          <p:cNvSpPr txBox="1"/>
          <p:nvPr/>
        </p:nvSpPr>
        <p:spPr>
          <a:xfrm>
            <a:off x="827723" y="167193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methods:</a:t>
            </a:r>
          </a:p>
        </p:txBody>
      </p:sp>
    </p:spTree>
    <p:extLst>
      <p:ext uri="{BB962C8B-B14F-4D97-AF65-F5344CB8AC3E}">
        <p14:creationId xmlns:p14="http://schemas.microsoft.com/office/powerpoint/2010/main" val="64844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F726-EF1B-234E-9E1A-0EF04AC7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Dequeue Abstract Type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3532532-A3B5-B04F-A511-0D7B3528A2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19588"/>
              </p:ext>
            </p:extLst>
          </p:nvPr>
        </p:nvGraphicFramePr>
        <p:xfrm>
          <a:off x="675322" y="2292665"/>
          <a:ext cx="7640955" cy="229108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2230755">
                  <a:extLst>
                    <a:ext uri="{9D8B030D-6E8A-4147-A177-3AD203B41FA5}">
                      <a16:colId xmlns:a16="http://schemas.microsoft.com/office/drawing/2014/main" val="3589294788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1595442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 pitchFamily="2" charset="0"/>
                        </a:rPr>
                        <a:t>first():</a:t>
                      </a:r>
                      <a:endParaRPr lang="en-US" b="1" dirty="0">
                        <a:solidFill>
                          <a:srgbClr val="000000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+mn-lt"/>
                        </a:rPr>
                        <a:t>Returns the first element of the deque, without removing it (or null if the deque is empty).</a:t>
                      </a:r>
                      <a:endParaRPr lang="en-US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666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 pitchFamily="2" charset="0"/>
                        </a:rPr>
                        <a:t>last():</a:t>
                      </a:r>
                      <a:endParaRPr lang="en-US" b="1" dirty="0">
                        <a:solidFill>
                          <a:srgbClr val="000000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+mn-lt"/>
                        </a:rPr>
                        <a:t>Returns the last element of the deque, without removing it (or null if the deque is empty).</a:t>
                      </a:r>
                      <a:endParaRPr lang="en-US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397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 pitchFamily="2" charset="0"/>
                        </a:rPr>
                        <a:t>size():</a:t>
                      </a:r>
                      <a:endParaRPr lang="en-US" b="1" dirty="0">
                        <a:solidFill>
                          <a:srgbClr val="000000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+mn-lt"/>
                        </a:rPr>
                        <a:t>Returns the number of elements in the deque.</a:t>
                      </a:r>
                      <a:endParaRPr lang="en-US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817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" pitchFamily="2" charset="0"/>
                        </a:rPr>
                        <a:t>isEmpty</a:t>
                      </a:r>
                      <a:r>
                        <a:rPr lang="en-US" b="1" dirty="0">
                          <a:latin typeface="Courier" pitchFamily="2" charset="0"/>
                        </a:rPr>
                        <a:t>():</a:t>
                      </a:r>
                      <a:endParaRPr lang="en-US" b="1" dirty="0">
                        <a:solidFill>
                          <a:srgbClr val="000000"/>
                        </a:solidFill>
                        <a:latin typeface="Courier" pitchFamily="2" charset="0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+mn-lt"/>
                        </a:rPr>
                        <a:t>Returns a boolean indicating whether the deque is empty.</a:t>
                      </a:r>
                      <a:endParaRPr lang="en-US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45012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C7F6F-4D50-BA4F-BABC-7AB86216D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38D19-A753-E84C-AC7F-3AB26EDBB4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71B39E-2B67-9942-90F9-67F1E20F1D8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8E72C-56FD-634F-A617-CC4D56BF8D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DE655A-BF26-2A49-9EF2-D28C8E7CBA2E}"/>
              </a:ext>
            </a:extLst>
          </p:cNvPr>
          <p:cNvSpPr txBox="1"/>
          <p:nvPr/>
        </p:nvSpPr>
        <p:spPr>
          <a:xfrm>
            <a:off x="827723" y="167193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Accessor methods:</a:t>
            </a:r>
          </a:p>
        </p:txBody>
      </p:sp>
    </p:spTree>
    <p:extLst>
      <p:ext uri="{BB962C8B-B14F-4D97-AF65-F5344CB8AC3E}">
        <p14:creationId xmlns:p14="http://schemas.microsoft.com/office/powerpoint/2010/main" val="130443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699D-344D-E84D-B67F-375FB0BF2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Dequeue Abstract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4DF48-35C6-A04E-BF1C-D7AEE8AF8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C77BF-13EB-5542-AF1E-465446F3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48285-47FC-3D4A-898B-685D37ACCE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71B39E-2B67-9942-90F9-67F1E20F1D8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F4E59-BD39-634D-97E3-A418DCAC49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5A8114-F8F6-534B-8572-43E37855D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1790700"/>
            <a:ext cx="48514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96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A725-A472-1949-BAF9-BD97F6AB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 Interface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C264-7AF9-784B-97C1-5B26F7DCF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15" y="1873877"/>
            <a:ext cx="7972425" cy="3086100"/>
          </a:xfrm>
        </p:spPr>
        <p:txBody>
          <a:bodyPr>
            <a:normAutofit/>
          </a:bodyPr>
          <a:lstStyle/>
          <a:p>
            <a:r>
              <a:rPr lang="en-US" sz="2400" dirty="0"/>
              <a:t>Open up DSAJ-</a:t>
            </a:r>
            <a:r>
              <a:rPr lang="en-US" sz="2400" dirty="0" err="1"/>
              <a:t>sourcecode</a:t>
            </a:r>
            <a:r>
              <a:rPr lang="en-US" sz="2400" dirty="0"/>
              <a:t> with </a:t>
            </a:r>
            <a:r>
              <a:rPr lang="en-US" sz="2400" dirty="0" err="1"/>
              <a:t>BlueJ</a:t>
            </a:r>
            <a:endParaRPr lang="en-US" sz="2400" dirty="0"/>
          </a:p>
          <a:p>
            <a:r>
              <a:rPr lang="en-US" sz="2400" dirty="0"/>
              <a:t>find package </a:t>
            </a:r>
            <a:r>
              <a:rPr lang="en-US" sz="2400" b="1" dirty="0" err="1">
                <a:latin typeface="Courier" pitchFamily="2" charset="0"/>
              </a:rPr>
              <a:t>net.datastructures</a:t>
            </a:r>
            <a:endParaRPr lang="en-US" sz="2400" b="1" dirty="0">
              <a:latin typeface="Courier" pitchFamily="2" charset="0"/>
            </a:endParaRPr>
          </a:p>
          <a:p>
            <a:pPr lvl="1"/>
            <a:r>
              <a:rPr lang="en-US" sz="2100" dirty="0"/>
              <a:t>open </a:t>
            </a:r>
          </a:p>
          <a:p>
            <a:pPr lvl="2"/>
            <a:r>
              <a:rPr lang="en-US" sz="1800" dirty="0"/>
              <a:t>file </a:t>
            </a:r>
            <a:r>
              <a:rPr lang="en-US" sz="1800" b="1" dirty="0" err="1">
                <a:latin typeface="Courier" pitchFamily="2" charset="0"/>
              </a:rPr>
              <a:t>Deque.java</a:t>
            </a:r>
            <a:endParaRPr lang="en-US" sz="1800" b="1" dirty="0">
              <a:latin typeface="Courier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44D71-CC40-7540-964A-618C1EE6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34A4332-82A0-514C-A0B8-1F6F1FAE3CA5}"/>
              </a:ext>
            </a:extLst>
          </p:cNvPr>
          <p:cNvSpPr/>
          <p:nvPr/>
        </p:nvSpPr>
        <p:spPr bwMode="auto">
          <a:xfrm>
            <a:off x="2362200" y="3886200"/>
            <a:ext cx="571500" cy="268061"/>
          </a:xfrm>
          <a:prstGeom prst="righ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7315F6-D36B-6144-B790-FC91CBBA06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61" b="35862"/>
          <a:stretch/>
        </p:blipFill>
        <p:spPr>
          <a:xfrm>
            <a:off x="3048000" y="3581400"/>
            <a:ext cx="532514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74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B2B758-8003-0D41-900A-EF399D2E6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Implementing a Deque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846295B-16AA-2C41-BC31-1F06CA0359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6.3.2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0E077-F8B5-E541-B023-F3D4B018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4C2D6-91A8-E84B-8733-B4A49F26BE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71B39E-2B67-9942-90F9-67F1E20F1D8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0EE41-4E38-B641-8D0A-9A3C7536CC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99653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0">
          <a:solidFill>
            <a:srgbClr val="000000"/>
          </a:solidFill>
          <a:round/>
          <a:headEnd/>
          <a:tailEnd/>
        </a:ln>
      </a:spPr>
      <a:bodyPr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SAJ Wiley" id="{443F0C98-3C62-1846-A43D-3BF7D6FECC26}" vid="{CC0ED684-B660-154D-BD0F-D952030C856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Blueprint</Template>
  <TotalTime>80</TotalTime>
  <Words>385</Words>
  <Application>Microsoft Office PowerPoint</Application>
  <PresentationFormat>On-screen Show (4:3)</PresentationFormat>
  <Paragraphs>95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ＭＳ Ｐゴシック</vt:lpstr>
      <vt:lpstr>Courier</vt:lpstr>
      <vt:lpstr>Tahoma</vt:lpstr>
      <vt:lpstr>Times New Roman</vt:lpstr>
      <vt:lpstr>Wingdings</vt:lpstr>
      <vt:lpstr>Blueprint</vt:lpstr>
      <vt:lpstr>Double-Ended Queues</vt:lpstr>
      <vt:lpstr>Double-Ended Queues</vt:lpstr>
      <vt:lpstr>Double-Ended Queues</vt:lpstr>
      <vt:lpstr>Double-Ended Queues</vt:lpstr>
      <vt:lpstr>The Dequeue Abstract Type</vt:lpstr>
      <vt:lpstr>The Dequeue Abstract Type</vt:lpstr>
      <vt:lpstr>The Dequeue Abstract Type</vt:lpstr>
      <vt:lpstr>Deque Interface </vt:lpstr>
      <vt:lpstr>Implementing a Deque</vt:lpstr>
      <vt:lpstr>Implementing a Deque</vt:lpstr>
      <vt:lpstr>Implementing a Deque</vt:lpstr>
      <vt:lpstr>Performance of Deque Operations</vt:lpstr>
      <vt:lpstr>                    6.3.3 Deques in the Java Collection Framework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Title</dc:title>
  <dc:creator>Larry Taylor</dc:creator>
  <cp:lastModifiedBy>Kimberly Davis</cp:lastModifiedBy>
  <cp:revision>11</cp:revision>
  <cp:lastPrinted>2019-04-17T08:14:18Z</cp:lastPrinted>
  <dcterms:created xsi:type="dcterms:W3CDTF">2019-04-10T03:51:38Z</dcterms:created>
  <dcterms:modified xsi:type="dcterms:W3CDTF">2019-08-09T01:21:15Z</dcterms:modified>
</cp:coreProperties>
</file>