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507b465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507b465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507b465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507b465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507b465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507b465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507b4650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507b4650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507b465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507b465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67209d12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a67209d12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67209d12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67209d12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507b4650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507b465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sciencedirect.com/science/article/pii/S1877050921014629" TargetMode="External"/><Relationship Id="rId4" Type="http://schemas.openxmlformats.org/officeDocument/2006/relationships/hyperlink" Target="https://www.cdc.gov/cancer/breast/basic_info/diagnosis.htm" TargetMode="External"/><Relationship Id="rId5" Type="http://schemas.openxmlformats.org/officeDocument/2006/relationships/hyperlink" Target="https://www.cancer.org/cancer/breast-cancer/about/how-common-is-breast-cancer.html#:~:text=Trends%20in%20breast%20cancer%20deaths&amp;text=Breast%20cancer%20death%20rates%20have,as%20well%20as%20better%20treatmen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latin typeface="Times New Roman"/>
                <a:ea typeface="Times New Roman"/>
                <a:cs typeface="Times New Roman"/>
                <a:sym typeface="Times New Roman"/>
              </a:rPr>
              <a:t>ECON4330 Final Project Presentation: Breast Cancer</a:t>
            </a:r>
            <a:endParaRPr sz="4000">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By: Jerry Fang, Changhong Liang, and Marcus Murphy</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7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 and Question</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750150"/>
            <a:ext cx="8520600" cy="4191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We decided to explore breast cancer prediction and diagnosis given that October is Breast Cancer Awareness Month</a:t>
            </a:r>
            <a:endParaRPr sz="2500">
              <a:solidFill>
                <a:schemeClr val="dk1"/>
              </a:solidFill>
              <a:latin typeface="Times New Roman"/>
              <a:ea typeface="Times New Roman"/>
              <a:cs typeface="Times New Roman"/>
              <a:sym typeface="Times New Roman"/>
            </a:endParaRPr>
          </a:p>
          <a:p>
            <a:pPr indent="-387350" lvl="0" marL="457200" rtl="0" algn="l">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We would like to know </a:t>
            </a:r>
            <a:endParaRPr sz="25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What ML methods we can use to predict and diagnose breast cancer?</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Which methods are the most effective in correctly diagnosing?</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What factors do the most contribution to be assigned with a cancer for people?</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What should we do to prevent the breast cancer?</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46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Background</a:t>
            </a:r>
            <a:endParaRPr>
              <a:latin typeface="Times New Roman"/>
              <a:ea typeface="Times New Roman"/>
              <a:cs typeface="Times New Roman"/>
              <a:sym typeface="Times New Roman"/>
            </a:endParaRPr>
          </a:p>
        </p:txBody>
      </p:sp>
      <p:sp>
        <p:nvSpPr>
          <p:cNvPr id="67" name="Google Shape;67;p15"/>
          <p:cNvSpPr txBox="1"/>
          <p:nvPr>
            <p:ph idx="1" type="body"/>
          </p:nvPr>
        </p:nvSpPr>
        <p:spPr>
          <a:xfrm>
            <a:off x="311700" y="718700"/>
            <a:ext cx="8520600" cy="3850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Breast cancer h</a:t>
            </a:r>
            <a:r>
              <a:rPr lang="en" sz="2100">
                <a:solidFill>
                  <a:schemeClr val="dk1"/>
                </a:solidFill>
                <a:latin typeface="Times New Roman"/>
                <a:ea typeface="Times New Roman"/>
                <a:cs typeface="Times New Roman"/>
                <a:sym typeface="Times New Roman"/>
              </a:rPr>
              <a:t>as overtaken lung cancer as the most commonly diagnosed cancer in women worldwide </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Data mining algorithms applied in healthcare industries play a significant role due to their high performance in:</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Predicting </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Diagnosis of the diseases</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Reducing costs of medicine</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Making real time decisions to save people’s lives</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Most common data mining modeling goals are classification and prediction</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30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73" name="Google Shape;73;p16"/>
          <p:cNvSpPr txBox="1"/>
          <p:nvPr>
            <p:ph idx="1" type="body"/>
          </p:nvPr>
        </p:nvSpPr>
        <p:spPr>
          <a:xfrm>
            <a:off x="311700" y="702950"/>
            <a:ext cx="8722200" cy="4191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The article “Machine Learning Algorithms For Breast Cancer Prediction And Diagnosis”  (Naji, Filali, et al.) has gauged our interest in this study, based on a study which predicts and diagnoses breast cancer using ML methods</a:t>
            </a:r>
            <a:endParaRPr sz="19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It explores the models that can precisely predict the status (belign/malignant) of breast cancer among 10 covariates. </a:t>
            </a:r>
            <a:endParaRPr sz="15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Methods used in this study</a:t>
            </a:r>
            <a:endParaRPr sz="19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Support Vector Machine (SVM) (a supervised model that uses classification and regression analysis)</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Random Forest</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Logistic Regression</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Decision Tree (C4.5) </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K-Nearest Neighbors (KNN)</a:t>
            </a:r>
            <a:endParaRPr sz="15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We used boosting and classification in addition to most of the processes outlined in the paper. </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98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79" name="Google Shape;79;p17"/>
          <p:cNvSpPr txBox="1"/>
          <p:nvPr>
            <p:ph idx="1" type="body"/>
          </p:nvPr>
        </p:nvSpPr>
        <p:spPr>
          <a:xfrm>
            <a:off x="311700" y="582325"/>
            <a:ext cx="8520600" cy="43911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Breast cancer data scraped from “Breast Cancer Wisconsin (Diagnostic) Data Set. </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Raw data focuses on fine-needle aspirate images of cell nuclei and features </a:t>
            </a:r>
            <a:endParaRPr sz="2100">
              <a:solidFill>
                <a:schemeClr val="dk1"/>
              </a:solidFill>
              <a:latin typeface="Times New Roman"/>
              <a:ea typeface="Times New Roman"/>
              <a:cs typeface="Times New Roman"/>
              <a:sym typeface="Times New Roman"/>
            </a:endParaRPr>
          </a:p>
          <a:p>
            <a:pPr indent="-336550" lvl="1" marL="13716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radius (mean of distances from center of nucleus to perimeter)</a:t>
            </a:r>
            <a:endParaRPr sz="1700">
              <a:solidFill>
                <a:schemeClr val="dk1"/>
              </a:solidFill>
              <a:latin typeface="Times New Roman"/>
              <a:ea typeface="Times New Roman"/>
              <a:cs typeface="Times New Roman"/>
              <a:sym typeface="Times New Roman"/>
            </a:endParaRPr>
          </a:p>
          <a:p>
            <a:pPr indent="-336550" lvl="1" marL="13716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Texture (standard deviation of gray-scale values of the image)</a:t>
            </a:r>
            <a:endParaRPr sz="1700">
              <a:solidFill>
                <a:schemeClr val="dk1"/>
              </a:solidFill>
              <a:latin typeface="Times New Roman"/>
              <a:ea typeface="Times New Roman"/>
              <a:cs typeface="Times New Roman"/>
              <a:sym typeface="Times New Roman"/>
            </a:endParaRPr>
          </a:p>
          <a:p>
            <a:pPr indent="-336550" lvl="1" marL="13716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Compactness (Perimeter^2/(Area-1))</a:t>
            </a:r>
            <a:endParaRPr sz="1700">
              <a:solidFill>
                <a:schemeClr val="dk1"/>
              </a:solidFill>
              <a:latin typeface="Times New Roman"/>
              <a:ea typeface="Times New Roman"/>
              <a:cs typeface="Times New Roman"/>
              <a:sym typeface="Times New Roman"/>
            </a:endParaRPr>
          </a:p>
          <a:p>
            <a:pPr indent="-336550" lvl="1" marL="13716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Concavity (severity of concave portions of the contour)</a:t>
            </a:r>
            <a:endParaRPr sz="1700">
              <a:solidFill>
                <a:schemeClr val="dk1"/>
              </a:solidFill>
              <a:latin typeface="Times New Roman"/>
              <a:ea typeface="Times New Roman"/>
              <a:cs typeface="Times New Roman"/>
              <a:sym typeface="Times New Roman"/>
            </a:endParaRPr>
          </a:p>
          <a:p>
            <a:pPr indent="-336550" lvl="1" marL="13716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Concave points (number of concave points on the contour)</a:t>
            </a:r>
            <a:endParaRPr sz="1700">
              <a:solidFill>
                <a:schemeClr val="dk1"/>
              </a:solidFill>
              <a:latin typeface="Times New Roman"/>
              <a:ea typeface="Times New Roman"/>
              <a:cs typeface="Times New Roman"/>
              <a:sym typeface="Times New Roman"/>
            </a:endParaRPr>
          </a:p>
          <a:p>
            <a:pPr indent="-336550" lvl="1" marL="13716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Symmetry</a:t>
            </a:r>
            <a:endParaRPr sz="1700">
              <a:solidFill>
                <a:schemeClr val="dk1"/>
              </a:solidFill>
              <a:latin typeface="Times New Roman"/>
              <a:ea typeface="Times New Roman"/>
              <a:cs typeface="Times New Roman"/>
              <a:sym typeface="Times New Roman"/>
            </a:endParaRPr>
          </a:p>
          <a:p>
            <a:pPr indent="-336550" lvl="1" marL="13716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Fractal dimension (“Coastline Approximation”-1)</a:t>
            </a:r>
            <a:endParaRPr sz="1700">
              <a:solidFill>
                <a:schemeClr val="dk1"/>
              </a:solidFill>
              <a:latin typeface="Times New Roman"/>
              <a:ea typeface="Times New Roman"/>
              <a:cs typeface="Times New Roman"/>
              <a:sym typeface="Times New Roman"/>
            </a:endParaRPr>
          </a:p>
          <a:p>
            <a:pPr indent="0" lvl="0" marL="9144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4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latin typeface="Times New Roman"/>
                <a:ea typeface="Times New Roman"/>
                <a:cs typeface="Times New Roman"/>
                <a:sym typeface="Times New Roman"/>
              </a:rPr>
              <a:t>Methodology</a:t>
            </a:r>
            <a:endParaRPr sz="2520">
              <a:latin typeface="Times New Roman"/>
              <a:ea typeface="Times New Roman"/>
              <a:cs typeface="Times New Roman"/>
              <a:sym typeface="Times New Roman"/>
            </a:endParaRPr>
          </a:p>
        </p:txBody>
      </p:sp>
      <p:sp>
        <p:nvSpPr>
          <p:cNvPr id="85" name="Google Shape;85;p18"/>
          <p:cNvSpPr txBox="1"/>
          <p:nvPr>
            <p:ph idx="1" type="body"/>
          </p:nvPr>
        </p:nvSpPr>
        <p:spPr>
          <a:xfrm>
            <a:off x="311700" y="718700"/>
            <a:ext cx="8520600" cy="4065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We have used the following methods for the project:</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Decision Trees</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Classification Trees</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Classification Forest</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Logistics Regression (multi)</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Boosting</a:t>
            </a:r>
            <a:endParaRPr sz="21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Results </a:t>
            </a:r>
            <a:endParaRPr>
              <a:latin typeface="Times New Roman"/>
              <a:ea typeface="Times New Roman"/>
              <a:cs typeface="Times New Roman"/>
              <a:sym typeface="Times New Roman"/>
            </a:endParaRPr>
          </a:p>
        </p:txBody>
      </p:sp>
      <p:sp>
        <p:nvSpPr>
          <p:cNvPr id="91" name="Google Shape;91;p19"/>
          <p:cNvSpPr txBox="1"/>
          <p:nvPr>
            <p:ph idx="1" type="body"/>
          </p:nvPr>
        </p:nvSpPr>
        <p:spPr>
          <a:xfrm>
            <a:off x="311700" y="1152475"/>
            <a:ext cx="4121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solidFill>
                  <a:schemeClr val="dk1"/>
                </a:solidFill>
                <a:latin typeface="Times New Roman"/>
                <a:ea typeface="Times New Roman"/>
                <a:cs typeface="Times New Roman"/>
                <a:sym typeface="Times New Roman"/>
              </a:rPr>
              <a:t>Classification Tree: Misclassification error rate: .01757=10/569 </a:t>
            </a:r>
            <a:endParaRPr sz="2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100">
                <a:solidFill>
                  <a:schemeClr val="dk1"/>
                </a:solidFill>
                <a:latin typeface="Times New Roman"/>
                <a:ea typeface="Times New Roman"/>
                <a:cs typeface="Times New Roman"/>
                <a:sym typeface="Times New Roman"/>
              </a:rPr>
              <a:t>Classification Forest Error Rates: </a:t>
            </a:r>
            <a:endParaRPr sz="2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100">
                <a:solidFill>
                  <a:schemeClr val="dk1"/>
                </a:solidFill>
                <a:latin typeface="Times New Roman"/>
                <a:ea typeface="Times New Roman"/>
                <a:cs typeface="Times New Roman"/>
                <a:sym typeface="Times New Roman"/>
              </a:rPr>
              <a:t>Logistic Regression (diagnosis=1, benign tumor, =0, malignant tumor) → </a:t>
            </a:r>
            <a:endParaRPr sz="21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100">
              <a:solidFill>
                <a:schemeClr val="dk1"/>
              </a:solidFill>
              <a:latin typeface="Times New Roman"/>
              <a:ea typeface="Times New Roman"/>
              <a:cs typeface="Times New Roman"/>
              <a:sym typeface="Times New Roman"/>
            </a:endParaRPr>
          </a:p>
        </p:txBody>
      </p:sp>
      <p:pic>
        <p:nvPicPr>
          <p:cNvPr id="92" name="Google Shape;92;p19"/>
          <p:cNvPicPr preferRelativeResize="0"/>
          <p:nvPr/>
        </p:nvPicPr>
        <p:blipFill>
          <a:blip r:embed="rId3">
            <a:alphaModFix/>
          </a:blip>
          <a:stretch>
            <a:fillRect/>
          </a:stretch>
        </p:blipFill>
        <p:spPr>
          <a:xfrm>
            <a:off x="4087100" y="2380475"/>
            <a:ext cx="1801075" cy="382550"/>
          </a:xfrm>
          <a:prstGeom prst="rect">
            <a:avLst/>
          </a:prstGeom>
          <a:noFill/>
          <a:ln>
            <a:noFill/>
          </a:ln>
          <a:effectLst>
            <a:outerShdw blurRad="57150" rotWithShape="0" algn="bl" dir="5400000" dist="19050">
              <a:srgbClr val="000000">
                <a:alpha val="50000"/>
              </a:srgbClr>
            </a:outerShdw>
          </a:effectLst>
        </p:spPr>
      </p:pic>
      <p:pic>
        <p:nvPicPr>
          <p:cNvPr id="93" name="Google Shape;93;p19"/>
          <p:cNvPicPr preferRelativeResize="0"/>
          <p:nvPr/>
        </p:nvPicPr>
        <p:blipFill>
          <a:blip r:embed="rId4">
            <a:alphaModFix/>
          </a:blip>
          <a:stretch>
            <a:fillRect/>
          </a:stretch>
        </p:blipFill>
        <p:spPr>
          <a:xfrm>
            <a:off x="5888175" y="445025"/>
            <a:ext cx="2944125" cy="384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(Continued)</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en"/>
              <a:t>Boosting: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Much of the study focuses on the data behind lumps/lesions/tumors, or other samples of breast cancer. It is data collected from those who have gotten fine needle aspirations done, leading us to believe they already had suspicion of having breast cancer. The coefficients on the covariates seem to imply that as many of these cell nuclei become larger, more dense, the more serious the diagnosis. Hence, there is an importance for regular checking for suspicious lumps.</a:t>
            </a:r>
            <a:endParaRPr/>
          </a:p>
        </p:txBody>
      </p:sp>
      <p:pic>
        <p:nvPicPr>
          <p:cNvPr id="100" name="Google Shape;100;p20"/>
          <p:cNvPicPr preferRelativeResize="0"/>
          <p:nvPr/>
        </p:nvPicPr>
        <p:blipFill rotWithShape="1">
          <a:blip r:embed="rId3">
            <a:alphaModFix/>
          </a:blip>
          <a:srcRect b="0" l="33198" r="12968" t="0"/>
          <a:stretch/>
        </p:blipFill>
        <p:spPr>
          <a:xfrm>
            <a:off x="5362450" y="1152475"/>
            <a:ext cx="3469850" cy="1723150"/>
          </a:xfrm>
          <a:prstGeom prst="rect">
            <a:avLst/>
          </a:prstGeom>
          <a:noFill/>
          <a:ln>
            <a:noFill/>
          </a:ln>
        </p:spPr>
      </p:pic>
      <p:pic>
        <p:nvPicPr>
          <p:cNvPr id="101" name="Google Shape;101;p20"/>
          <p:cNvPicPr preferRelativeResize="0"/>
          <p:nvPr/>
        </p:nvPicPr>
        <p:blipFill>
          <a:blip r:embed="rId4">
            <a:alphaModFix/>
          </a:blip>
          <a:stretch>
            <a:fillRect/>
          </a:stretch>
        </p:blipFill>
        <p:spPr>
          <a:xfrm>
            <a:off x="311700" y="1596375"/>
            <a:ext cx="5050751" cy="127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rgbClr val="1A73E8"/>
                </a:solidFill>
                <a:latin typeface="Times New Roman"/>
                <a:ea typeface="Times New Roman"/>
                <a:cs typeface="Times New Roman"/>
                <a:sym typeface="Times New Roman"/>
                <a:hlinkClick r:id="rId3">
                  <a:extLst>
                    <a:ext uri="{A12FA001-AC4F-418D-AE19-62706E023703}">
                      <ahyp:hlinkClr val="tx"/>
                    </a:ext>
                  </a:extLst>
                </a:hlinkClick>
              </a:rPr>
              <a:t>https://www.sciencedirect.com/science/article/pii/S1877050921014629</a:t>
            </a:r>
            <a:r>
              <a:rPr lang="en">
                <a:solidFill>
                  <a:srgbClr val="1A73E8"/>
                </a:solidFill>
                <a:latin typeface="Times New Roman"/>
                <a:ea typeface="Times New Roman"/>
                <a:cs typeface="Times New Roman"/>
                <a:sym typeface="Times New Roman"/>
              </a:rPr>
              <a:t> </a:t>
            </a:r>
            <a:endParaRPr>
              <a:solidFill>
                <a:srgbClr val="1A73E8"/>
              </a:solidFill>
              <a:latin typeface="Times New Roman"/>
              <a:ea typeface="Times New Roman"/>
              <a:cs typeface="Times New Roman"/>
              <a:sym typeface="Times New Roman"/>
            </a:endParaRPr>
          </a:p>
          <a:p>
            <a:pPr indent="0" lvl="0" marL="0" rtl="0" algn="l">
              <a:spcBef>
                <a:spcPts val="1200"/>
              </a:spcBef>
              <a:spcAft>
                <a:spcPts val="0"/>
              </a:spcAft>
              <a:buNone/>
            </a:pPr>
            <a:r>
              <a:rPr lang="en" u="sng">
                <a:solidFill>
                  <a:srgbClr val="1A73E8"/>
                </a:solidFill>
                <a:latin typeface="Times New Roman"/>
                <a:ea typeface="Times New Roman"/>
                <a:cs typeface="Times New Roman"/>
                <a:sym typeface="Times New Roman"/>
                <a:hlinkClick r:id="rId4">
                  <a:extLst>
                    <a:ext uri="{A12FA001-AC4F-418D-AE19-62706E023703}">
                      <ahyp:hlinkClr val="tx"/>
                    </a:ext>
                  </a:extLst>
                </a:hlinkClick>
              </a:rPr>
              <a:t>https://www.cdc.gov/cancer/breast/basic_info/diagnosis.htm</a:t>
            </a:r>
            <a:endParaRPr>
              <a:solidFill>
                <a:srgbClr val="1A73E8"/>
              </a:solidFill>
              <a:latin typeface="Times New Roman"/>
              <a:ea typeface="Times New Roman"/>
              <a:cs typeface="Times New Roman"/>
              <a:sym typeface="Times New Roman"/>
            </a:endParaRPr>
          </a:p>
          <a:p>
            <a:pPr indent="0" lvl="0" marL="0" rtl="0" algn="l">
              <a:spcBef>
                <a:spcPts val="1200"/>
              </a:spcBef>
              <a:spcAft>
                <a:spcPts val="0"/>
              </a:spcAft>
              <a:buNone/>
            </a:pPr>
            <a:r>
              <a:rPr lang="en" u="sng">
                <a:solidFill>
                  <a:srgbClr val="1A73E8"/>
                </a:solidFill>
                <a:highlight>
                  <a:srgbClr val="FFFFFF"/>
                </a:highlight>
                <a:latin typeface="Times New Roman"/>
                <a:ea typeface="Times New Roman"/>
                <a:cs typeface="Times New Roman"/>
                <a:sym typeface="Times New Roman"/>
                <a:hlinkClick r:id="rId5">
                  <a:extLst>
                    <a:ext uri="{A12FA001-AC4F-418D-AE19-62706E023703}">
                      <ahyp:hlinkClr val="tx"/>
                    </a:ext>
                  </a:extLst>
                </a:hlinkClick>
              </a:rPr>
              <a:t>https://www.cancer.org/cancer/breast-cancer/about/how-common-is-breast-cancer.html#:~:text=Trends%20in%20breast%20cancer%20deaths&amp;text=Breast%20cancer%20death%20rates%20have,as%20well%20as%20better%20treatments</a:t>
            </a:r>
            <a:r>
              <a:rPr lang="en">
                <a:solidFill>
                  <a:srgbClr val="1A73E8"/>
                </a:solidFill>
                <a:highlight>
                  <a:srgbClr val="FFFFFF"/>
                </a:highlight>
                <a:latin typeface="Times New Roman"/>
                <a:ea typeface="Times New Roman"/>
                <a:cs typeface="Times New Roman"/>
                <a:sym typeface="Times New Roman"/>
              </a:rPr>
              <a:t>. </a:t>
            </a:r>
            <a:endParaRPr>
              <a:solidFill>
                <a:srgbClr val="1A73E8"/>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