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3" r:id="rId6"/>
    <p:sldId id="264"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74"/>
    <p:restoredTop sz="94604"/>
  </p:normalViewPr>
  <p:slideViewPr>
    <p:cSldViewPr snapToGrid="0">
      <p:cViewPr varScale="1">
        <p:scale>
          <a:sx n="66" d="100"/>
          <a:sy n="66" d="100"/>
        </p:scale>
        <p:origin x="200" y="1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646AF-9E9A-1846-ACE8-6E411F7F2D48}" type="datetimeFigureOut">
              <a:rPr lang="en-US" smtClean="0"/>
              <a:t>7/6/23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DECA42-7EE5-6F46-90C0-6982FE08284C}" type="slidenum">
              <a:rPr lang="en-US" smtClean="0"/>
              <a:t>‹#›</a:t>
            </a:fld>
            <a:endParaRPr lang="en-US"/>
          </a:p>
        </p:txBody>
      </p:sp>
    </p:spTree>
    <p:extLst>
      <p:ext uri="{BB962C8B-B14F-4D97-AF65-F5344CB8AC3E}">
        <p14:creationId xmlns:p14="http://schemas.microsoft.com/office/powerpoint/2010/main" val="1956727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DECA42-7EE5-6F46-90C0-6982FE08284C}" type="slidenum">
              <a:rPr lang="en-US" smtClean="0"/>
              <a:t>4</a:t>
            </a:fld>
            <a:endParaRPr lang="en-US"/>
          </a:p>
        </p:txBody>
      </p:sp>
    </p:spTree>
    <p:extLst>
      <p:ext uri="{BB962C8B-B14F-4D97-AF65-F5344CB8AC3E}">
        <p14:creationId xmlns:p14="http://schemas.microsoft.com/office/powerpoint/2010/main" val="2418341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DECA42-7EE5-6F46-90C0-6982FE08284C}" type="slidenum">
              <a:rPr lang="en-US" smtClean="0"/>
              <a:t>5</a:t>
            </a:fld>
            <a:endParaRPr lang="en-US"/>
          </a:p>
        </p:txBody>
      </p:sp>
    </p:spTree>
    <p:extLst>
      <p:ext uri="{BB962C8B-B14F-4D97-AF65-F5344CB8AC3E}">
        <p14:creationId xmlns:p14="http://schemas.microsoft.com/office/powerpoint/2010/main" val="1749279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DECA42-7EE5-6F46-90C0-6982FE08284C}" type="slidenum">
              <a:rPr lang="en-US" smtClean="0"/>
              <a:t>6</a:t>
            </a:fld>
            <a:endParaRPr lang="en-US"/>
          </a:p>
        </p:txBody>
      </p:sp>
    </p:spTree>
    <p:extLst>
      <p:ext uri="{BB962C8B-B14F-4D97-AF65-F5344CB8AC3E}">
        <p14:creationId xmlns:p14="http://schemas.microsoft.com/office/powerpoint/2010/main" val="2058778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A5A4-6BA1-FE9D-B613-DCB118200D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0987A3-A50F-E741-9C66-87256A077A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044D46-D0B6-EEF1-1F75-34B9D600A3AA}"/>
              </a:ext>
            </a:extLst>
          </p:cNvPr>
          <p:cNvSpPr>
            <a:spLocks noGrp="1"/>
          </p:cNvSpPr>
          <p:nvPr>
            <p:ph type="dt" sz="half" idx="10"/>
          </p:nvPr>
        </p:nvSpPr>
        <p:spPr/>
        <p:txBody>
          <a:bodyPr/>
          <a:lstStyle/>
          <a:p>
            <a:fld id="{025D3C20-CF3A-4B43-BBCB-ED7DB07459E7}" type="datetimeFigureOut">
              <a:rPr lang="en-US" smtClean="0"/>
              <a:t>7/6/23</a:t>
            </a:fld>
            <a:endParaRPr lang="en-US"/>
          </a:p>
        </p:txBody>
      </p:sp>
      <p:sp>
        <p:nvSpPr>
          <p:cNvPr id="5" name="Footer Placeholder 4">
            <a:extLst>
              <a:ext uri="{FF2B5EF4-FFF2-40B4-BE49-F238E27FC236}">
                <a16:creationId xmlns:a16="http://schemas.microsoft.com/office/drawing/2014/main" id="{BBCA10B6-C2CE-8CEB-01B8-6580FBDB7D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7697A4-1C54-114E-C106-F785DFD4A4B6}"/>
              </a:ext>
            </a:extLst>
          </p:cNvPr>
          <p:cNvSpPr>
            <a:spLocks noGrp="1"/>
          </p:cNvSpPr>
          <p:nvPr>
            <p:ph type="sldNum" sz="quarter" idx="12"/>
          </p:nvPr>
        </p:nvSpPr>
        <p:spPr/>
        <p:txBody>
          <a:bodyPr/>
          <a:lstStyle/>
          <a:p>
            <a:fld id="{18EC9214-EA9D-DD47-9129-3F3027614A81}" type="slidenum">
              <a:rPr lang="en-US" smtClean="0"/>
              <a:t>‹#›</a:t>
            </a:fld>
            <a:endParaRPr lang="en-US"/>
          </a:p>
        </p:txBody>
      </p:sp>
    </p:spTree>
    <p:extLst>
      <p:ext uri="{BB962C8B-B14F-4D97-AF65-F5344CB8AC3E}">
        <p14:creationId xmlns:p14="http://schemas.microsoft.com/office/powerpoint/2010/main" val="376704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F3AD-04BB-8A47-77F8-6D76478FFE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B6E818-56E9-24C8-2A2E-997DB5F2E7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4FF98-2E4C-4178-7FF3-DF3EE63493FD}"/>
              </a:ext>
            </a:extLst>
          </p:cNvPr>
          <p:cNvSpPr>
            <a:spLocks noGrp="1"/>
          </p:cNvSpPr>
          <p:nvPr>
            <p:ph type="dt" sz="half" idx="10"/>
          </p:nvPr>
        </p:nvSpPr>
        <p:spPr/>
        <p:txBody>
          <a:bodyPr/>
          <a:lstStyle/>
          <a:p>
            <a:fld id="{025D3C20-CF3A-4B43-BBCB-ED7DB07459E7}" type="datetimeFigureOut">
              <a:rPr lang="en-US" smtClean="0"/>
              <a:t>7/6/23</a:t>
            </a:fld>
            <a:endParaRPr lang="en-US"/>
          </a:p>
        </p:txBody>
      </p:sp>
      <p:sp>
        <p:nvSpPr>
          <p:cNvPr id="5" name="Footer Placeholder 4">
            <a:extLst>
              <a:ext uri="{FF2B5EF4-FFF2-40B4-BE49-F238E27FC236}">
                <a16:creationId xmlns:a16="http://schemas.microsoft.com/office/drawing/2014/main" id="{09FCB98B-5E98-55C4-AB3F-E36DD7AB4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A4DD4-2336-A540-5F53-8D48642908B6}"/>
              </a:ext>
            </a:extLst>
          </p:cNvPr>
          <p:cNvSpPr>
            <a:spLocks noGrp="1"/>
          </p:cNvSpPr>
          <p:nvPr>
            <p:ph type="sldNum" sz="quarter" idx="12"/>
          </p:nvPr>
        </p:nvSpPr>
        <p:spPr/>
        <p:txBody>
          <a:bodyPr/>
          <a:lstStyle/>
          <a:p>
            <a:fld id="{18EC9214-EA9D-DD47-9129-3F3027614A81}" type="slidenum">
              <a:rPr lang="en-US" smtClean="0"/>
              <a:t>‹#›</a:t>
            </a:fld>
            <a:endParaRPr lang="en-US"/>
          </a:p>
        </p:txBody>
      </p:sp>
    </p:spTree>
    <p:extLst>
      <p:ext uri="{BB962C8B-B14F-4D97-AF65-F5344CB8AC3E}">
        <p14:creationId xmlns:p14="http://schemas.microsoft.com/office/powerpoint/2010/main" val="110750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B94A20-4A9D-B942-938E-592F583485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8D3252-5F66-F5BE-53CF-FC3652E07D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4D39D-62EA-1037-73A9-7E76911F8B50}"/>
              </a:ext>
            </a:extLst>
          </p:cNvPr>
          <p:cNvSpPr>
            <a:spLocks noGrp="1"/>
          </p:cNvSpPr>
          <p:nvPr>
            <p:ph type="dt" sz="half" idx="10"/>
          </p:nvPr>
        </p:nvSpPr>
        <p:spPr/>
        <p:txBody>
          <a:bodyPr/>
          <a:lstStyle/>
          <a:p>
            <a:fld id="{025D3C20-CF3A-4B43-BBCB-ED7DB07459E7}" type="datetimeFigureOut">
              <a:rPr lang="en-US" smtClean="0"/>
              <a:t>7/6/23</a:t>
            </a:fld>
            <a:endParaRPr lang="en-US"/>
          </a:p>
        </p:txBody>
      </p:sp>
      <p:sp>
        <p:nvSpPr>
          <p:cNvPr id="5" name="Footer Placeholder 4">
            <a:extLst>
              <a:ext uri="{FF2B5EF4-FFF2-40B4-BE49-F238E27FC236}">
                <a16:creationId xmlns:a16="http://schemas.microsoft.com/office/drawing/2014/main" id="{544E3E35-503D-0BA6-4831-7F9F8C3E3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5018DE-9548-2314-D39C-28175FEF5AC8}"/>
              </a:ext>
            </a:extLst>
          </p:cNvPr>
          <p:cNvSpPr>
            <a:spLocks noGrp="1"/>
          </p:cNvSpPr>
          <p:nvPr>
            <p:ph type="sldNum" sz="quarter" idx="12"/>
          </p:nvPr>
        </p:nvSpPr>
        <p:spPr/>
        <p:txBody>
          <a:bodyPr/>
          <a:lstStyle/>
          <a:p>
            <a:fld id="{18EC9214-EA9D-DD47-9129-3F3027614A81}" type="slidenum">
              <a:rPr lang="en-US" smtClean="0"/>
              <a:t>‹#›</a:t>
            </a:fld>
            <a:endParaRPr lang="en-US"/>
          </a:p>
        </p:txBody>
      </p:sp>
    </p:spTree>
    <p:extLst>
      <p:ext uri="{BB962C8B-B14F-4D97-AF65-F5344CB8AC3E}">
        <p14:creationId xmlns:p14="http://schemas.microsoft.com/office/powerpoint/2010/main" val="1284725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B337-40E9-AD58-133D-E26A454BB4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4BA523-4043-4BC2-7396-4825D2D885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5ACADA-E816-0043-328E-64ABBD903159}"/>
              </a:ext>
            </a:extLst>
          </p:cNvPr>
          <p:cNvSpPr>
            <a:spLocks noGrp="1"/>
          </p:cNvSpPr>
          <p:nvPr>
            <p:ph type="dt" sz="half" idx="10"/>
          </p:nvPr>
        </p:nvSpPr>
        <p:spPr/>
        <p:txBody>
          <a:bodyPr/>
          <a:lstStyle/>
          <a:p>
            <a:fld id="{025D3C20-CF3A-4B43-BBCB-ED7DB07459E7}" type="datetimeFigureOut">
              <a:rPr lang="en-US" smtClean="0"/>
              <a:t>7/6/23</a:t>
            </a:fld>
            <a:endParaRPr lang="en-US"/>
          </a:p>
        </p:txBody>
      </p:sp>
      <p:sp>
        <p:nvSpPr>
          <p:cNvPr id="5" name="Footer Placeholder 4">
            <a:extLst>
              <a:ext uri="{FF2B5EF4-FFF2-40B4-BE49-F238E27FC236}">
                <a16:creationId xmlns:a16="http://schemas.microsoft.com/office/drawing/2014/main" id="{A137597F-FC20-F716-6BEB-FD0592404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B85DB-F1F1-81F7-9905-3AA398EBC712}"/>
              </a:ext>
            </a:extLst>
          </p:cNvPr>
          <p:cNvSpPr>
            <a:spLocks noGrp="1"/>
          </p:cNvSpPr>
          <p:nvPr>
            <p:ph type="sldNum" sz="quarter" idx="12"/>
          </p:nvPr>
        </p:nvSpPr>
        <p:spPr/>
        <p:txBody>
          <a:bodyPr/>
          <a:lstStyle/>
          <a:p>
            <a:fld id="{18EC9214-EA9D-DD47-9129-3F3027614A81}" type="slidenum">
              <a:rPr lang="en-US" smtClean="0"/>
              <a:t>‹#›</a:t>
            </a:fld>
            <a:endParaRPr lang="en-US"/>
          </a:p>
        </p:txBody>
      </p:sp>
    </p:spTree>
    <p:extLst>
      <p:ext uri="{BB962C8B-B14F-4D97-AF65-F5344CB8AC3E}">
        <p14:creationId xmlns:p14="http://schemas.microsoft.com/office/powerpoint/2010/main" val="3652152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7A74-AA93-68CD-6720-C70817A950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705A5B-CEBD-3DCC-2C71-6625C8E1D6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89517-6CAE-5A28-AA25-24E192ED3138}"/>
              </a:ext>
            </a:extLst>
          </p:cNvPr>
          <p:cNvSpPr>
            <a:spLocks noGrp="1"/>
          </p:cNvSpPr>
          <p:nvPr>
            <p:ph type="dt" sz="half" idx="10"/>
          </p:nvPr>
        </p:nvSpPr>
        <p:spPr/>
        <p:txBody>
          <a:bodyPr/>
          <a:lstStyle/>
          <a:p>
            <a:fld id="{025D3C20-CF3A-4B43-BBCB-ED7DB07459E7}" type="datetimeFigureOut">
              <a:rPr lang="en-US" smtClean="0"/>
              <a:t>7/6/23</a:t>
            </a:fld>
            <a:endParaRPr lang="en-US"/>
          </a:p>
        </p:txBody>
      </p:sp>
      <p:sp>
        <p:nvSpPr>
          <p:cNvPr id="5" name="Footer Placeholder 4">
            <a:extLst>
              <a:ext uri="{FF2B5EF4-FFF2-40B4-BE49-F238E27FC236}">
                <a16:creationId xmlns:a16="http://schemas.microsoft.com/office/drawing/2014/main" id="{19F6F94A-1CFF-FEC4-D220-4FAA89145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F49E0-758F-0688-FA54-BCD5F28522EE}"/>
              </a:ext>
            </a:extLst>
          </p:cNvPr>
          <p:cNvSpPr>
            <a:spLocks noGrp="1"/>
          </p:cNvSpPr>
          <p:nvPr>
            <p:ph type="sldNum" sz="quarter" idx="12"/>
          </p:nvPr>
        </p:nvSpPr>
        <p:spPr/>
        <p:txBody>
          <a:bodyPr/>
          <a:lstStyle/>
          <a:p>
            <a:fld id="{18EC9214-EA9D-DD47-9129-3F3027614A81}" type="slidenum">
              <a:rPr lang="en-US" smtClean="0"/>
              <a:t>‹#›</a:t>
            </a:fld>
            <a:endParaRPr lang="en-US"/>
          </a:p>
        </p:txBody>
      </p:sp>
    </p:spTree>
    <p:extLst>
      <p:ext uri="{BB962C8B-B14F-4D97-AF65-F5344CB8AC3E}">
        <p14:creationId xmlns:p14="http://schemas.microsoft.com/office/powerpoint/2010/main" val="2811659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C1C6-E151-2975-07F9-A7C032A73D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99F670-AE89-443D-5E3D-E4D6291239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05A4B6-EBD6-39E5-0B35-E23CDD589E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D3AFBE-1AC2-99B8-4B12-97D4EB294827}"/>
              </a:ext>
            </a:extLst>
          </p:cNvPr>
          <p:cNvSpPr>
            <a:spLocks noGrp="1"/>
          </p:cNvSpPr>
          <p:nvPr>
            <p:ph type="dt" sz="half" idx="10"/>
          </p:nvPr>
        </p:nvSpPr>
        <p:spPr/>
        <p:txBody>
          <a:bodyPr/>
          <a:lstStyle/>
          <a:p>
            <a:fld id="{025D3C20-CF3A-4B43-BBCB-ED7DB07459E7}" type="datetimeFigureOut">
              <a:rPr lang="en-US" smtClean="0"/>
              <a:t>7/6/23</a:t>
            </a:fld>
            <a:endParaRPr lang="en-US"/>
          </a:p>
        </p:txBody>
      </p:sp>
      <p:sp>
        <p:nvSpPr>
          <p:cNvPr id="6" name="Footer Placeholder 5">
            <a:extLst>
              <a:ext uri="{FF2B5EF4-FFF2-40B4-BE49-F238E27FC236}">
                <a16:creationId xmlns:a16="http://schemas.microsoft.com/office/drawing/2014/main" id="{B8ADF1E9-6205-A9CA-D5B4-1B00776FC4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BE2DDF-9A41-37B9-9239-FDA02A84E47D}"/>
              </a:ext>
            </a:extLst>
          </p:cNvPr>
          <p:cNvSpPr>
            <a:spLocks noGrp="1"/>
          </p:cNvSpPr>
          <p:nvPr>
            <p:ph type="sldNum" sz="quarter" idx="12"/>
          </p:nvPr>
        </p:nvSpPr>
        <p:spPr/>
        <p:txBody>
          <a:bodyPr/>
          <a:lstStyle/>
          <a:p>
            <a:fld id="{18EC9214-EA9D-DD47-9129-3F3027614A81}" type="slidenum">
              <a:rPr lang="en-US" smtClean="0"/>
              <a:t>‹#›</a:t>
            </a:fld>
            <a:endParaRPr lang="en-US"/>
          </a:p>
        </p:txBody>
      </p:sp>
    </p:spTree>
    <p:extLst>
      <p:ext uri="{BB962C8B-B14F-4D97-AF65-F5344CB8AC3E}">
        <p14:creationId xmlns:p14="http://schemas.microsoft.com/office/powerpoint/2010/main" val="4019704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4B3F3-17DC-40C5-8457-27D9D28ED9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564BE5-2C0A-3432-7A65-7B5FC55C00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AE3CBA-8B87-BDC5-5CAD-EA032FBDAF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DADB41-FD11-91F1-C75C-64663D9370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90AAC4-D288-2761-847C-EC8D9D595D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8757F8-28DB-4554-33B6-EC9F6E8555BD}"/>
              </a:ext>
            </a:extLst>
          </p:cNvPr>
          <p:cNvSpPr>
            <a:spLocks noGrp="1"/>
          </p:cNvSpPr>
          <p:nvPr>
            <p:ph type="dt" sz="half" idx="10"/>
          </p:nvPr>
        </p:nvSpPr>
        <p:spPr/>
        <p:txBody>
          <a:bodyPr/>
          <a:lstStyle/>
          <a:p>
            <a:fld id="{025D3C20-CF3A-4B43-BBCB-ED7DB07459E7}" type="datetimeFigureOut">
              <a:rPr lang="en-US" smtClean="0"/>
              <a:t>7/6/23</a:t>
            </a:fld>
            <a:endParaRPr lang="en-US"/>
          </a:p>
        </p:txBody>
      </p:sp>
      <p:sp>
        <p:nvSpPr>
          <p:cNvPr id="8" name="Footer Placeholder 7">
            <a:extLst>
              <a:ext uri="{FF2B5EF4-FFF2-40B4-BE49-F238E27FC236}">
                <a16:creationId xmlns:a16="http://schemas.microsoft.com/office/drawing/2014/main" id="{6F304486-1108-B26B-86B4-FBA5B7F401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B890B3-59C4-94E0-D1BB-0780C3E441BA}"/>
              </a:ext>
            </a:extLst>
          </p:cNvPr>
          <p:cNvSpPr>
            <a:spLocks noGrp="1"/>
          </p:cNvSpPr>
          <p:nvPr>
            <p:ph type="sldNum" sz="quarter" idx="12"/>
          </p:nvPr>
        </p:nvSpPr>
        <p:spPr/>
        <p:txBody>
          <a:bodyPr/>
          <a:lstStyle/>
          <a:p>
            <a:fld id="{18EC9214-EA9D-DD47-9129-3F3027614A81}" type="slidenum">
              <a:rPr lang="en-US" smtClean="0"/>
              <a:t>‹#›</a:t>
            </a:fld>
            <a:endParaRPr lang="en-US"/>
          </a:p>
        </p:txBody>
      </p:sp>
    </p:spTree>
    <p:extLst>
      <p:ext uri="{BB962C8B-B14F-4D97-AF65-F5344CB8AC3E}">
        <p14:creationId xmlns:p14="http://schemas.microsoft.com/office/powerpoint/2010/main" val="2384448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423C-80AA-DC34-4461-6A9C1B0058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3DC845-0CE1-8117-1FDD-A1079B8D31AE}"/>
              </a:ext>
            </a:extLst>
          </p:cNvPr>
          <p:cNvSpPr>
            <a:spLocks noGrp="1"/>
          </p:cNvSpPr>
          <p:nvPr>
            <p:ph type="dt" sz="half" idx="10"/>
          </p:nvPr>
        </p:nvSpPr>
        <p:spPr/>
        <p:txBody>
          <a:bodyPr/>
          <a:lstStyle/>
          <a:p>
            <a:fld id="{025D3C20-CF3A-4B43-BBCB-ED7DB07459E7}" type="datetimeFigureOut">
              <a:rPr lang="en-US" smtClean="0"/>
              <a:t>7/6/23</a:t>
            </a:fld>
            <a:endParaRPr lang="en-US"/>
          </a:p>
        </p:txBody>
      </p:sp>
      <p:sp>
        <p:nvSpPr>
          <p:cNvPr id="4" name="Footer Placeholder 3">
            <a:extLst>
              <a:ext uri="{FF2B5EF4-FFF2-40B4-BE49-F238E27FC236}">
                <a16:creationId xmlns:a16="http://schemas.microsoft.com/office/drawing/2014/main" id="{38A32846-8785-84AD-C835-E9BC5C75D4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4030D2-EF22-3AFA-7426-247CD33FC1CB}"/>
              </a:ext>
            </a:extLst>
          </p:cNvPr>
          <p:cNvSpPr>
            <a:spLocks noGrp="1"/>
          </p:cNvSpPr>
          <p:nvPr>
            <p:ph type="sldNum" sz="quarter" idx="12"/>
          </p:nvPr>
        </p:nvSpPr>
        <p:spPr/>
        <p:txBody>
          <a:bodyPr/>
          <a:lstStyle/>
          <a:p>
            <a:fld id="{18EC9214-EA9D-DD47-9129-3F3027614A81}" type="slidenum">
              <a:rPr lang="en-US" smtClean="0"/>
              <a:t>‹#›</a:t>
            </a:fld>
            <a:endParaRPr lang="en-US"/>
          </a:p>
        </p:txBody>
      </p:sp>
    </p:spTree>
    <p:extLst>
      <p:ext uri="{BB962C8B-B14F-4D97-AF65-F5344CB8AC3E}">
        <p14:creationId xmlns:p14="http://schemas.microsoft.com/office/powerpoint/2010/main" val="449740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BD6E59-9961-849B-4F6D-16CFFFD212B5}"/>
              </a:ext>
            </a:extLst>
          </p:cNvPr>
          <p:cNvSpPr>
            <a:spLocks noGrp="1"/>
          </p:cNvSpPr>
          <p:nvPr>
            <p:ph type="dt" sz="half" idx="10"/>
          </p:nvPr>
        </p:nvSpPr>
        <p:spPr/>
        <p:txBody>
          <a:bodyPr/>
          <a:lstStyle/>
          <a:p>
            <a:fld id="{025D3C20-CF3A-4B43-BBCB-ED7DB07459E7}" type="datetimeFigureOut">
              <a:rPr lang="en-US" smtClean="0"/>
              <a:t>7/6/23</a:t>
            </a:fld>
            <a:endParaRPr lang="en-US"/>
          </a:p>
        </p:txBody>
      </p:sp>
      <p:sp>
        <p:nvSpPr>
          <p:cNvPr id="3" name="Footer Placeholder 2">
            <a:extLst>
              <a:ext uri="{FF2B5EF4-FFF2-40B4-BE49-F238E27FC236}">
                <a16:creationId xmlns:a16="http://schemas.microsoft.com/office/drawing/2014/main" id="{5FAD6828-26B1-A2BD-7AF7-F9F0F20C5E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340C3E-7050-D23D-6A86-2A87CAEAFA9F}"/>
              </a:ext>
            </a:extLst>
          </p:cNvPr>
          <p:cNvSpPr>
            <a:spLocks noGrp="1"/>
          </p:cNvSpPr>
          <p:nvPr>
            <p:ph type="sldNum" sz="quarter" idx="12"/>
          </p:nvPr>
        </p:nvSpPr>
        <p:spPr/>
        <p:txBody>
          <a:bodyPr/>
          <a:lstStyle/>
          <a:p>
            <a:fld id="{18EC9214-EA9D-DD47-9129-3F3027614A81}" type="slidenum">
              <a:rPr lang="en-US" smtClean="0"/>
              <a:t>‹#›</a:t>
            </a:fld>
            <a:endParaRPr lang="en-US"/>
          </a:p>
        </p:txBody>
      </p:sp>
    </p:spTree>
    <p:extLst>
      <p:ext uri="{BB962C8B-B14F-4D97-AF65-F5344CB8AC3E}">
        <p14:creationId xmlns:p14="http://schemas.microsoft.com/office/powerpoint/2010/main" val="1617979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0957-7E6C-AD13-6D04-EF4E109A4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87E285-38AA-0030-6B8F-ABF00A1C90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E8E61B-14F4-1EA2-3940-74795E314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858773-0A71-D003-43D4-46D4D771C432}"/>
              </a:ext>
            </a:extLst>
          </p:cNvPr>
          <p:cNvSpPr>
            <a:spLocks noGrp="1"/>
          </p:cNvSpPr>
          <p:nvPr>
            <p:ph type="dt" sz="half" idx="10"/>
          </p:nvPr>
        </p:nvSpPr>
        <p:spPr/>
        <p:txBody>
          <a:bodyPr/>
          <a:lstStyle/>
          <a:p>
            <a:fld id="{025D3C20-CF3A-4B43-BBCB-ED7DB07459E7}" type="datetimeFigureOut">
              <a:rPr lang="en-US" smtClean="0"/>
              <a:t>7/6/23</a:t>
            </a:fld>
            <a:endParaRPr lang="en-US"/>
          </a:p>
        </p:txBody>
      </p:sp>
      <p:sp>
        <p:nvSpPr>
          <p:cNvPr id="6" name="Footer Placeholder 5">
            <a:extLst>
              <a:ext uri="{FF2B5EF4-FFF2-40B4-BE49-F238E27FC236}">
                <a16:creationId xmlns:a16="http://schemas.microsoft.com/office/drawing/2014/main" id="{1375A988-B79C-B3E0-2B3F-77836C5B85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9C46B9-F16D-D0C8-7F44-C3E16D89E1A7}"/>
              </a:ext>
            </a:extLst>
          </p:cNvPr>
          <p:cNvSpPr>
            <a:spLocks noGrp="1"/>
          </p:cNvSpPr>
          <p:nvPr>
            <p:ph type="sldNum" sz="quarter" idx="12"/>
          </p:nvPr>
        </p:nvSpPr>
        <p:spPr/>
        <p:txBody>
          <a:bodyPr/>
          <a:lstStyle/>
          <a:p>
            <a:fld id="{18EC9214-EA9D-DD47-9129-3F3027614A81}" type="slidenum">
              <a:rPr lang="en-US" smtClean="0"/>
              <a:t>‹#›</a:t>
            </a:fld>
            <a:endParaRPr lang="en-US"/>
          </a:p>
        </p:txBody>
      </p:sp>
    </p:spTree>
    <p:extLst>
      <p:ext uri="{BB962C8B-B14F-4D97-AF65-F5344CB8AC3E}">
        <p14:creationId xmlns:p14="http://schemas.microsoft.com/office/powerpoint/2010/main" val="403813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1CC19-79C4-C2D0-8CA6-EF07F1C97E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3678BC-6460-A818-4E47-D198749EBC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A0820A-53FB-3930-232D-C8ED31AF4D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65CE56-9F8B-0D34-7397-3211EA6E40F4}"/>
              </a:ext>
            </a:extLst>
          </p:cNvPr>
          <p:cNvSpPr>
            <a:spLocks noGrp="1"/>
          </p:cNvSpPr>
          <p:nvPr>
            <p:ph type="dt" sz="half" idx="10"/>
          </p:nvPr>
        </p:nvSpPr>
        <p:spPr/>
        <p:txBody>
          <a:bodyPr/>
          <a:lstStyle/>
          <a:p>
            <a:fld id="{025D3C20-CF3A-4B43-BBCB-ED7DB07459E7}" type="datetimeFigureOut">
              <a:rPr lang="en-US" smtClean="0"/>
              <a:t>7/6/23</a:t>
            </a:fld>
            <a:endParaRPr lang="en-US"/>
          </a:p>
        </p:txBody>
      </p:sp>
      <p:sp>
        <p:nvSpPr>
          <p:cNvPr id="6" name="Footer Placeholder 5">
            <a:extLst>
              <a:ext uri="{FF2B5EF4-FFF2-40B4-BE49-F238E27FC236}">
                <a16:creationId xmlns:a16="http://schemas.microsoft.com/office/drawing/2014/main" id="{0A27A976-B1D4-CE0D-D4BB-56C6661999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1B3D95-31F1-3453-9835-723E9AEABAC2}"/>
              </a:ext>
            </a:extLst>
          </p:cNvPr>
          <p:cNvSpPr>
            <a:spLocks noGrp="1"/>
          </p:cNvSpPr>
          <p:nvPr>
            <p:ph type="sldNum" sz="quarter" idx="12"/>
          </p:nvPr>
        </p:nvSpPr>
        <p:spPr/>
        <p:txBody>
          <a:bodyPr/>
          <a:lstStyle/>
          <a:p>
            <a:fld id="{18EC9214-EA9D-DD47-9129-3F3027614A81}" type="slidenum">
              <a:rPr lang="en-US" smtClean="0"/>
              <a:t>‹#›</a:t>
            </a:fld>
            <a:endParaRPr lang="en-US"/>
          </a:p>
        </p:txBody>
      </p:sp>
    </p:spTree>
    <p:extLst>
      <p:ext uri="{BB962C8B-B14F-4D97-AF65-F5344CB8AC3E}">
        <p14:creationId xmlns:p14="http://schemas.microsoft.com/office/powerpoint/2010/main" val="3043792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177BD0-6C0D-F8C9-1069-5F24CD2AB6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FCB21D-A476-3748-F731-EE3B5F3DF9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8A23DE-B1AE-5C97-F3C5-976847C825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5D3C20-CF3A-4B43-BBCB-ED7DB07459E7}" type="datetimeFigureOut">
              <a:rPr lang="en-US" smtClean="0"/>
              <a:t>7/6/23</a:t>
            </a:fld>
            <a:endParaRPr lang="en-US"/>
          </a:p>
        </p:txBody>
      </p:sp>
      <p:sp>
        <p:nvSpPr>
          <p:cNvPr id="5" name="Footer Placeholder 4">
            <a:extLst>
              <a:ext uri="{FF2B5EF4-FFF2-40B4-BE49-F238E27FC236}">
                <a16:creationId xmlns:a16="http://schemas.microsoft.com/office/drawing/2014/main" id="{2A065F4C-54E9-B520-DB25-DA41A1D12C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51AA48-BFDF-678C-AD27-BAF4C958E1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C9214-EA9D-DD47-9129-3F3027614A81}" type="slidenum">
              <a:rPr lang="en-US" smtClean="0"/>
              <a:t>‹#›</a:t>
            </a:fld>
            <a:endParaRPr lang="en-US"/>
          </a:p>
        </p:txBody>
      </p:sp>
    </p:spTree>
    <p:extLst>
      <p:ext uri="{BB962C8B-B14F-4D97-AF65-F5344CB8AC3E}">
        <p14:creationId xmlns:p14="http://schemas.microsoft.com/office/powerpoint/2010/main" val="1686588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ahsan81/hotel-reservations-classification-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726CD-7B7E-B78D-4763-0A9E0D0077AA}"/>
              </a:ext>
            </a:extLst>
          </p:cNvPr>
          <p:cNvSpPr>
            <a:spLocks noGrp="1"/>
          </p:cNvSpPr>
          <p:nvPr>
            <p:ph type="ctrTitle"/>
          </p:nvPr>
        </p:nvSpPr>
        <p:spPr>
          <a:xfrm>
            <a:off x="2558716" y="955309"/>
            <a:ext cx="7074568" cy="2898975"/>
          </a:xfrm>
        </p:spPr>
        <p:txBody>
          <a:bodyPr>
            <a:normAutofit/>
          </a:bodyPr>
          <a:lstStyle/>
          <a:p>
            <a:r>
              <a:rPr lang="en-US" sz="4000" dirty="0">
                <a:latin typeface="+mn-lt"/>
              </a:rPr>
              <a:t>Final Project Presentation: </a:t>
            </a:r>
            <a:br>
              <a:rPr lang="en-US" sz="4000" dirty="0">
                <a:latin typeface="+mn-lt"/>
              </a:rPr>
            </a:br>
            <a:r>
              <a:rPr lang="en-US" sz="4000" dirty="0">
                <a:latin typeface="+mn-lt"/>
              </a:rPr>
              <a:t>Hotel </a:t>
            </a:r>
            <a:r>
              <a:rPr lang="en-US" sz="4000">
                <a:latin typeface="+mn-lt"/>
              </a:rPr>
              <a:t>Reservations Analysis</a:t>
            </a:r>
            <a:br>
              <a:rPr lang="en-US" sz="4000" dirty="0">
                <a:latin typeface="+mn-lt"/>
              </a:rPr>
            </a:br>
            <a:r>
              <a:rPr lang="en-US" sz="4000" dirty="0">
                <a:latin typeface="+mn-lt"/>
              </a:rPr>
              <a:t>Jerry Fang</a:t>
            </a:r>
          </a:p>
        </p:txBody>
      </p:sp>
    </p:spTree>
    <p:extLst>
      <p:ext uri="{BB962C8B-B14F-4D97-AF65-F5344CB8AC3E}">
        <p14:creationId xmlns:p14="http://schemas.microsoft.com/office/powerpoint/2010/main" val="1351483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16CE-F81D-6D0F-0FD2-AD3BF7D05CB5}"/>
              </a:ext>
            </a:extLst>
          </p:cNvPr>
          <p:cNvSpPr>
            <a:spLocks noGrp="1"/>
          </p:cNvSpPr>
          <p:nvPr>
            <p:ph type="title"/>
          </p:nvPr>
        </p:nvSpPr>
        <p:spPr>
          <a:xfrm>
            <a:off x="204395" y="193003"/>
            <a:ext cx="11149405" cy="613821"/>
          </a:xfrm>
        </p:spPr>
        <p:txBody>
          <a:bodyPr>
            <a:normAutofit fontScale="90000"/>
          </a:bodyPr>
          <a:lstStyle/>
          <a:p>
            <a:r>
              <a:rPr lang="en-US" sz="5400" dirty="0"/>
              <a:t>Background</a:t>
            </a:r>
          </a:p>
        </p:txBody>
      </p:sp>
      <p:sp>
        <p:nvSpPr>
          <p:cNvPr id="3" name="Content Placeholder 2">
            <a:extLst>
              <a:ext uri="{FF2B5EF4-FFF2-40B4-BE49-F238E27FC236}">
                <a16:creationId xmlns:a16="http://schemas.microsoft.com/office/drawing/2014/main" id="{1D92EBD4-2E70-DEC0-D67B-F96B94EB4578}"/>
              </a:ext>
            </a:extLst>
          </p:cNvPr>
          <p:cNvSpPr>
            <a:spLocks noGrp="1"/>
          </p:cNvSpPr>
          <p:nvPr>
            <p:ph idx="1"/>
          </p:nvPr>
        </p:nvSpPr>
        <p:spPr>
          <a:xfrm>
            <a:off x="204395" y="806824"/>
            <a:ext cx="11149405" cy="5374520"/>
          </a:xfrm>
        </p:spPr>
        <p:txBody>
          <a:bodyPr>
            <a:normAutofit/>
          </a:bodyPr>
          <a:lstStyle/>
          <a:p>
            <a:r>
              <a:rPr lang="en-US" sz="2000" dirty="0"/>
              <a:t>In this project, I analyzed a hotel reservation dataset downloaded from Kaggle. </a:t>
            </a:r>
          </a:p>
          <a:p>
            <a:r>
              <a:rPr lang="en-US" sz="2000" dirty="0"/>
              <a:t>I think it is an interesting topic to find out some patterns on hotel reservation and cancellation information, which can help hotels manage their bookings better. </a:t>
            </a:r>
          </a:p>
          <a:p>
            <a:r>
              <a:rPr lang="en-US" sz="2000" kern="100" dirty="0">
                <a:effectLst/>
                <a:latin typeface="Calibri" panose="020F0502020204030204" pitchFamily="34" charset="0"/>
                <a:ea typeface="Calibri" panose="020F0502020204030204" pitchFamily="34" charset="0"/>
                <a:cs typeface="Calibri" panose="020F0502020204030204" pitchFamily="34" charset="0"/>
              </a:rPr>
              <a:t>These problems are important for the hotel booking management</a:t>
            </a:r>
            <a:r>
              <a:rPr lang="en-US" sz="2000" kern="100" dirty="0">
                <a:latin typeface="Calibri" panose="020F0502020204030204" pitchFamily="34" charset="0"/>
                <a:ea typeface="Calibri" panose="020F0502020204030204" pitchFamily="34" charset="0"/>
                <a:cs typeface="Calibri" panose="020F0502020204030204" pitchFamily="34" charset="0"/>
              </a:rPr>
              <a:t>:</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lvl="1"/>
            <a:r>
              <a:rPr lang="en-US" sz="2000" kern="100" dirty="0">
                <a:latin typeface="Calibri" panose="020F0502020204030204" pitchFamily="34" charset="0"/>
                <a:ea typeface="Calibri" panose="020F0502020204030204" pitchFamily="34" charset="0"/>
                <a:cs typeface="Calibri" panose="020F0502020204030204" pitchFamily="34" charset="0"/>
              </a:rPr>
              <a:t>T</a:t>
            </a:r>
            <a:r>
              <a:rPr lang="en-US" sz="2000" kern="100" dirty="0">
                <a:effectLst/>
                <a:latin typeface="Calibri" panose="020F0502020204030204" pitchFamily="34" charset="0"/>
                <a:ea typeface="Calibri" panose="020F0502020204030204" pitchFamily="34" charset="0"/>
                <a:cs typeface="Calibri" panose="020F0502020204030204" pitchFamily="34" charset="0"/>
              </a:rPr>
              <a:t>he hotel can maximize its profit if it has as many rooms booked as possible. </a:t>
            </a:r>
          </a:p>
          <a:p>
            <a:pPr lvl="2"/>
            <a:r>
              <a:rPr lang="en-US" sz="1600" kern="100" dirty="0">
                <a:effectLst/>
                <a:latin typeface="Calibri" panose="020F0502020204030204" pitchFamily="34" charset="0"/>
                <a:ea typeface="Calibri" panose="020F0502020204030204" pitchFamily="34" charset="0"/>
                <a:cs typeface="Calibri" panose="020F0502020204030204" pitchFamily="34" charset="0"/>
              </a:rPr>
              <a:t>It is inevitable that some guests need to cancel the bookings due to change in plans, scheduling conflicts, etc. </a:t>
            </a:r>
          </a:p>
          <a:p>
            <a:pPr lvl="2"/>
            <a:r>
              <a:rPr lang="en-US" sz="1600" kern="100" dirty="0">
                <a:effectLst/>
                <a:latin typeface="Calibri" panose="020F0502020204030204" pitchFamily="34" charset="0"/>
                <a:ea typeface="Calibri" panose="020F0502020204030204" pitchFamily="34" charset="0"/>
                <a:cs typeface="Calibri" panose="020F0502020204030204" pitchFamily="34" charset="0"/>
              </a:rPr>
              <a:t>Hotels can slightly overbook their rooms to make sure rooms are utilized. </a:t>
            </a:r>
          </a:p>
          <a:p>
            <a:pPr lvl="1"/>
            <a:r>
              <a:rPr lang="en-US" sz="2000" kern="100" dirty="0">
                <a:effectLst/>
                <a:latin typeface="Calibri" panose="020F0502020204030204" pitchFamily="34" charset="0"/>
                <a:ea typeface="Calibri" panose="020F0502020204030204" pitchFamily="34" charset="0"/>
                <a:cs typeface="Calibri" panose="020F0502020204030204" pitchFamily="34" charset="0"/>
              </a:rPr>
              <a:t>On the other hand, customers will be unhappy if the hotel is overbooked too much and needs to turn away guests. </a:t>
            </a:r>
          </a:p>
          <a:p>
            <a:pPr lvl="2"/>
            <a:r>
              <a:rPr lang="en-US" sz="1600" kern="100" dirty="0">
                <a:effectLst/>
                <a:latin typeface="Calibri" panose="020F0502020204030204" pitchFamily="34" charset="0"/>
                <a:ea typeface="Calibri" panose="020F0502020204030204" pitchFamily="34" charset="0"/>
                <a:cs typeface="Calibri" panose="020F0502020204030204" pitchFamily="34" charset="0"/>
              </a:rPr>
              <a:t>Thus, a good prediction algorithm can help hotels decide how much to overbook and keep a nice balance between profit and customer satisfaction. </a:t>
            </a:r>
          </a:p>
          <a:p>
            <a:r>
              <a:rPr lang="en-US" sz="2000" kern="100" dirty="0">
                <a:latin typeface="Calibri" panose="020F0502020204030204" pitchFamily="34" charset="0"/>
                <a:ea typeface="Calibri" panose="020F0502020204030204" pitchFamily="34" charset="0"/>
                <a:cs typeface="Calibri" panose="020F0502020204030204" pitchFamily="34" charset="0"/>
              </a:rPr>
              <a:t>For this project, s</a:t>
            </a:r>
            <a:r>
              <a:rPr lang="en-US" sz="2000" kern="100" dirty="0">
                <a:effectLst/>
                <a:latin typeface="Calibri" panose="020F0502020204030204" pitchFamily="34" charset="0"/>
                <a:ea typeface="Calibri" panose="020F0502020204030204" pitchFamily="34" charset="0"/>
                <a:cs typeface="Calibri" panose="020F0502020204030204" pitchFamily="34" charset="0"/>
              </a:rPr>
              <a:t>everal machine learning algorithms are utilized for prediction. </a:t>
            </a:r>
            <a:endParaRPr lang="en-US" sz="2000" dirty="0"/>
          </a:p>
        </p:txBody>
      </p:sp>
    </p:spTree>
    <p:extLst>
      <p:ext uri="{BB962C8B-B14F-4D97-AF65-F5344CB8AC3E}">
        <p14:creationId xmlns:p14="http://schemas.microsoft.com/office/powerpoint/2010/main" val="234531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30075-FA70-30FC-CA01-3A3B862FC81F}"/>
              </a:ext>
            </a:extLst>
          </p:cNvPr>
          <p:cNvSpPr>
            <a:spLocks noGrp="1"/>
          </p:cNvSpPr>
          <p:nvPr>
            <p:ph type="title"/>
          </p:nvPr>
        </p:nvSpPr>
        <p:spPr>
          <a:xfrm>
            <a:off x="322729" y="214518"/>
            <a:ext cx="11031071" cy="732155"/>
          </a:xfrm>
        </p:spPr>
        <p:txBody>
          <a:bodyPr>
            <a:normAutofit fontScale="90000"/>
          </a:bodyPr>
          <a:lstStyle/>
          <a:p>
            <a:r>
              <a:rPr lang="en-US" sz="5400" dirty="0"/>
              <a:t>Data</a:t>
            </a:r>
          </a:p>
        </p:txBody>
      </p:sp>
      <p:sp>
        <p:nvSpPr>
          <p:cNvPr id="3" name="Content Placeholder 2">
            <a:extLst>
              <a:ext uri="{FF2B5EF4-FFF2-40B4-BE49-F238E27FC236}">
                <a16:creationId xmlns:a16="http://schemas.microsoft.com/office/drawing/2014/main" id="{9A5174F5-667C-F256-1380-70C3F51160DE}"/>
              </a:ext>
            </a:extLst>
          </p:cNvPr>
          <p:cNvSpPr>
            <a:spLocks noGrp="1"/>
          </p:cNvSpPr>
          <p:nvPr>
            <p:ph idx="1"/>
          </p:nvPr>
        </p:nvSpPr>
        <p:spPr>
          <a:xfrm>
            <a:off x="322729" y="946673"/>
            <a:ext cx="11467652" cy="5292762"/>
          </a:xfrm>
        </p:spPr>
        <p:txBody>
          <a:bodyPr>
            <a:normAutofit/>
          </a:bodyPr>
          <a:lstStyle/>
          <a:p>
            <a:r>
              <a:rPr lang="en-US" sz="1800" dirty="0"/>
              <a:t>The Hotel Reservations data set contains booking information for hotels in 2017 and 2018, and includes information such as when booking was made, the number of adults, children, time of arrival, etc., and are all available on Kaggle. </a:t>
            </a:r>
          </a:p>
          <a:p>
            <a:pPr lvl="1"/>
            <a:r>
              <a:rPr lang="en-US" sz="1800" dirty="0"/>
              <a:t>Link to dataset: </a:t>
            </a:r>
            <a:r>
              <a:rPr lang="en-US" sz="1800" b="0" i="0" u="sng" dirty="0">
                <a:effectLst/>
                <a:hlinkClick r:id="rId2"/>
              </a:rPr>
              <a:t>https://www.kaggle.com/datasets/ahsan81/hotel-reservations-classification-dataset</a:t>
            </a:r>
            <a:r>
              <a:rPr lang="en-US" sz="1800" b="0" i="0" u="sng" dirty="0">
                <a:effectLst/>
              </a:rPr>
              <a:t> </a:t>
            </a:r>
          </a:p>
          <a:p>
            <a:r>
              <a:rPr lang="en-US" sz="1800" kern="100" dirty="0">
                <a:ea typeface="Calibri" panose="020F0502020204030204" pitchFamily="34" charset="0"/>
                <a:cs typeface="Calibri" panose="020F0502020204030204" pitchFamily="34" charset="0"/>
              </a:rPr>
              <a:t>The dataset</a:t>
            </a:r>
            <a:r>
              <a:rPr lang="en-US" sz="1800" kern="100" dirty="0">
                <a:effectLst/>
                <a:ea typeface="Calibri" panose="020F0502020204030204" pitchFamily="34" charset="0"/>
                <a:cs typeface="Calibri" panose="020F0502020204030204" pitchFamily="34" charset="0"/>
              </a:rPr>
              <a:t> contains different types of information about the guests, timing, and the hotel rooms. </a:t>
            </a:r>
          </a:p>
          <a:p>
            <a:pPr lvl="1"/>
            <a:r>
              <a:rPr lang="en-US" sz="1800" kern="100" dirty="0">
                <a:effectLst/>
                <a:ea typeface="Calibri" panose="020F0502020204030204" pitchFamily="34" charset="0"/>
                <a:cs typeface="Calibri" panose="020F0502020204030204" pitchFamily="34" charset="0"/>
              </a:rPr>
              <a:t>Information of the customer includes number of adults/children, special requests, parking, meal. </a:t>
            </a:r>
          </a:p>
          <a:p>
            <a:pPr lvl="1"/>
            <a:r>
              <a:rPr lang="en-US" sz="1800" kern="100" dirty="0">
                <a:effectLst/>
                <a:ea typeface="Calibri" panose="020F0502020204030204" pitchFamily="34" charset="0"/>
                <a:cs typeface="Calibri" panose="020F0502020204030204" pitchFamily="34" charset="0"/>
              </a:rPr>
              <a:t>Timing information includes lead time, number of weekday/weekends, arrival month, etc. </a:t>
            </a:r>
          </a:p>
          <a:p>
            <a:pPr lvl="1"/>
            <a:r>
              <a:rPr lang="en-US" sz="1800" kern="100" dirty="0">
                <a:effectLst/>
                <a:ea typeface="Calibri" panose="020F0502020204030204" pitchFamily="34" charset="0"/>
                <a:cs typeface="Calibri" panose="020F0502020204030204" pitchFamily="34" charset="0"/>
              </a:rPr>
              <a:t>The hotel room information includes hotel price, meal plan and room type.  </a:t>
            </a:r>
          </a:p>
          <a:p>
            <a:pPr lvl="1"/>
            <a:r>
              <a:rPr lang="en-US" sz="1800" kern="100" dirty="0">
                <a:effectLst/>
                <a:ea typeface="Calibri" panose="020F0502020204030204" pitchFamily="34" charset="0"/>
                <a:cs typeface="Calibri" panose="020F0502020204030204" pitchFamily="34" charset="0"/>
              </a:rPr>
              <a:t>There are a total of 36275 entries (data rows) and 19 columns in the dataset, reasonably good for machine learning algorithms.  </a:t>
            </a:r>
          </a:p>
          <a:p>
            <a:r>
              <a:rPr lang="en-US" sz="1800" kern="100" dirty="0">
                <a:effectLst/>
                <a:ea typeface="Calibri" panose="020F0502020204030204" pitchFamily="34" charset="0"/>
                <a:cs typeface="Calibri" panose="020F0502020204030204" pitchFamily="34" charset="0"/>
              </a:rPr>
              <a:t>I preprocessed the data by dropping the rows where at least one element is missing, and then used the data as is without any further preprocessing. </a:t>
            </a:r>
          </a:p>
          <a:p>
            <a:r>
              <a:rPr lang="en-US" sz="1800" kern="100" dirty="0">
                <a:effectLst/>
                <a:ea typeface="Calibri" panose="020F0502020204030204" pitchFamily="34" charset="0"/>
                <a:cs typeface="Calibri" panose="020F0502020204030204" pitchFamily="34" charset="0"/>
              </a:rPr>
              <a:t>Categorical data are labeled into integers before the data is supplied to machine learning algorithms. </a:t>
            </a:r>
          </a:p>
          <a:p>
            <a:r>
              <a:rPr lang="en-US" sz="1800" kern="100" dirty="0">
                <a:effectLst/>
                <a:ea typeface="Calibri" panose="020F0502020204030204" pitchFamily="34" charset="0"/>
                <a:cs typeface="Calibri" panose="020F0502020204030204" pitchFamily="34" charset="0"/>
              </a:rPr>
              <a:t>The customer id was dropped since it is irrelevant for booking status prediction. </a:t>
            </a:r>
          </a:p>
          <a:p>
            <a:r>
              <a:rPr lang="en-US" sz="1800" kern="100" dirty="0">
                <a:effectLst/>
                <a:ea typeface="Calibri" panose="020F0502020204030204" pitchFamily="34" charset="0"/>
                <a:cs typeface="Calibri" panose="020F0502020204030204" pitchFamily="34" charset="0"/>
              </a:rPr>
              <a:t>The arrival year was also dropped when slicing the data since it will be different for future predictions.</a:t>
            </a:r>
            <a:endParaRPr lang="en-US" sz="1800" kern="100" dirty="0">
              <a:effectLst/>
              <a:ea typeface="Calibri" panose="020F0502020204030204" pitchFamily="34" charset="0"/>
              <a:cs typeface="Times New Roman" panose="02020603050405020304" pitchFamily="18" charset="0"/>
            </a:endParaRPr>
          </a:p>
          <a:p>
            <a:endParaRPr lang="en-US" sz="1500" dirty="0"/>
          </a:p>
        </p:txBody>
      </p:sp>
    </p:spTree>
    <p:extLst>
      <p:ext uri="{BB962C8B-B14F-4D97-AF65-F5344CB8AC3E}">
        <p14:creationId xmlns:p14="http://schemas.microsoft.com/office/powerpoint/2010/main" val="3784777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2DBB9-41F2-B798-0D2B-A4453E06569D}"/>
              </a:ext>
            </a:extLst>
          </p:cNvPr>
          <p:cNvSpPr>
            <a:spLocks noGrp="1"/>
          </p:cNvSpPr>
          <p:nvPr>
            <p:ph type="title"/>
          </p:nvPr>
        </p:nvSpPr>
        <p:spPr>
          <a:xfrm>
            <a:off x="290456" y="257550"/>
            <a:ext cx="11063344" cy="646094"/>
          </a:xfrm>
        </p:spPr>
        <p:txBody>
          <a:bodyPr>
            <a:normAutofit fontScale="90000"/>
          </a:bodyPr>
          <a:lstStyle/>
          <a:p>
            <a:r>
              <a:rPr lang="en-US" sz="5400" dirty="0"/>
              <a:t>Problem Statement</a:t>
            </a:r>
          </a:p>
        </p:txBody>
      </p:sp>
      <p:sp>
        <p:nvSpPr>
          <p:cNvPr id="3" name="Content Placeholder 2">
            <a:extLst>
              <a:ext uri="{FF2B5EF4-FFF2-40B4-BE49-F238E27FC236}">
                <a16:creationId xmlns:a16="http://schemas.microsoft.com/office/drawing/2014/main" id="{96D3481F-9D28-B904-80C0-1F58C5EB6B0A}"/>
              </a:ext>
            </a:extLst>
          </p:cNvPr>
          <p:cNvSpPr>
            <a:spLocks noGrp="1"/>
          </p:cNvSpPr>
          <p:nvPr>
            <p:ph idx="1"/>
          </p:nvPr>
        </p:nvSpPr>
        <p:spPr>
          <a:xfrm>
            <a:off x="290456" y="903644"/>
            <a:ext cx="11611088" cy="5260488"/>
          </a:xfrm>
        </p:spPr>
        <p:txBody>
          <a:bodyPr>
            <a:normAutofit/>
          </a:bodyPr>
          <a:lstStyle/>
          <a:p>
            <a:r>
              <a:rPr lang="en-US" sz="1800" dirty="0"/>
              <a:t>Hotel would like to maximize its profit</a:t>
            </a:r>
          </a:p>
          <a:p>
            <a:pPr lvl="1"/>
            <a:r>
              <a:rPr lang="en-US" sz="1600" kern="100" dirty="0">
                <a:effectLst/>
                <a:latin typeface="Calibri" panose="020F0502020204030204" pitchFamily="34" charset="0"/>
                <a:ea typeface="Calibri" panose="020F0502020204030204" pitchFamily="34" charset="0"/>
                <a:cs typeface="Calibri" panose="020F0502020204030204" pitchFamily="34" charset="0"/>
              </a:rPr>
              <a:t>It is necessary to rent out as many room as possible</a:t>
            </a:r>
          </a:p>
          <a:p>
            <a:pPr lvl="1"/>
            <a:r>
              <a:rPr lang="en-US" sz="1600" kern="100" dirty="0">
                <a:latin typeface="Calibri" panose="020F0502020204030204" pitchFamily="34" charset="0"/>
                <a:ea typeface="Calibri" panose="020F0502020204030204" pitchFamily="34" charset="0"/>
                <a:cs typeface="Calibri" panose="020F0502020204030204" pitchFamily="34" charset="0"/>
              </a:rPr>
              <a:t>However, it should not make the guests unhappy due to room unavailable when the guest has reservation</a:t>
            </a:r>
          </a:p>
          <a:p>
            <a:pPr lvl="1"/>
            <a:r>
              <a:rPr lang="en-US" sz="1600" kern="100" dirty="0">
                <a:effectLst/>
                <a:latin typeface="Calibri" panose="020F0502020204030204" pitchFamily="34" charset="0"/>
                <a:ea typeface="Calibri" panose="020F0502020204030204" pitchFamily="34" charset="0"/>
                <a:cs typeface="Calibri" panose="020F0502020204030204" pitchFamily="34" charset="0"/>
              </a:rPr>
              <a:t>So, it is important to have accurate prediction </a:t>
            </a:r>
            <a:r>
              <a:rPr lang="en-US" sz="1600" kern="100" dirty="0">
                <a:latin typeface="Calibri" panose="020F0502020204030204" pitchFamily="34" charset="0"/>
                <a:ea typeface="Calibri" panose="020F0502020204030204" pitchFamily="34" charset="0"/>
                <a:cs typeface="Calibri" panose="020F0502020204030204" pitchFamily="34" charset="0"/>
              </a:rPr>
              <a:t>on booking</a:t>
            </a:r>
            <a:r>
              <a:rPr lang="en-US" sz="1600" kern="100" dirty="0">
                <a:effectLst/>
                <a:latin typeface="Calibri" panose="020F0502020204030204" pitchFamily="34" charset="0"/>
                <a:ea typeface="Calibri" panose="020F0502020204030204" pitchFamily="34" charset="0"/>
                <a:cs typeface="Calibri" panose="020F0502020204030204" pitchFamily="34" charset="0"/>
              </a:rPr>
              <a:t> cancellation</a:t>
            </a:r>
          </a:p>
          <a:p>
            <a:pPr lvl="2"/>
            <a:r>
              <a:rPr lang="en-US" sz="1200" kern="100" dirty="0">
                <a:latin typeface="Calibri" panose="020F0502020204030204" pitchFamily="34" charset="0"/>
                <a:ea typeface="Calibri" panose="020F0502020204030204" pitchFamily="34" charset="0"/>
                <a:cs typeface="Calibri" panose="020F0502020204030204" pitchFamily="34" charset="0"/>
              </a:rPr>
              <a:t>On the one hand,  there are not too many canceled/unused rooms</a:t>
            </a:r>
          </a:p>
          <a:p>
            <a:pPr lvl="2"/>
            <a:r>
              <a:rPr lang="en-US" sz="1200" kern="100" dirty="0">
                <a:latin typeface="Calibri" panose="020F0502020204030204" pitchFamily="34" charset="0"/>
                <a:ea typeface="Calibri" panose="020F0502020204030204" pitchFamily="34" charset="0"/>
                <a:cs typeface="Calibri" panose="020F0502020204030204" pitchFamily="34" charset="0"/>
              </a:rPr>
              <a:t>On the other hand, Hotels don’t need to turn guest away due to room availability (too many overbook)</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lvl="2"/>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US" sz="1900" dirty="0"/>
          </a:p>
          <a:p>
            <a:pPr lvl="1"/>
            <a:endParaRPr lang="en-US" sz="1900" dirty="0"/>
          </a:p>
          <a:p>
            <a:endParaRPr lang="en-US" sz="1900" dirty="0"/>
          </a:p>
        </p:txBody>
      </p:sp>
    </p:spTree>
    <p:extLst>
      <p:ext uri="{BB962C8B-B14F-4D97-AF65-F5344CB8AC3E}">
        <p14:creationId xmlns:p14="http://schemas.microsoft.com/office/powerpoint/2010/main" val="3112803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2DBB9-41F2-B798-0D2B-A4453E06569D}"/>
              </a:ext>
            </a:extLst>
          </p:cNvPr>
          <p:cNvSpPr>
            <a:spLocks noGrp="1"/>
          </p:cNvSpPr>
          <p:nvPr>
            <p:ph type="title"/>
          </p:nvPr>
        </p:nvSpPr>
        <p:spPr>
          <a:xfrm>
            <a:off x="290456" y="257550"/>
            <a:ext cx="11063344" cy="646094"/>
          </a:xfrm>
        </p:spPr>
        <p:txBody>
          <a:bodyPr>
            <a:normAutofit fontScale="90000"/>
          </a:bodyPr>
          <a:lstStyle/>
          <a:p>
            <a:r>
              <a:rPr lang="en-US" sz="5400" dirty="0"/>
              <a:t>Analysis – </a:t>
            </a:r>
            <a:r>
              <a:rPr lang="en-US" dirty="0"/>
              <a:t>Visualization And Prediction</a:t>
            </a:r>
          </a:p>
        </p:txBody>
      </p:sp>
      <p:sp>
        <p:nvSpPr>
          <p:cNvPr id="3" name="Content Placeholder 2">
            <a:extLst>
              <a:ext uri="{FF2B5EF4-FFF2-40B4-BE49-F238E27FC236}">
                <a16:creationId xmlns:a16="http://schemas.microsoft.com/office/drawing/2014/main" id="{96D3481F-9D28-B904-80C0-1F58C5EB6B0A}"/>
              </a:ext>
            </a:extLst>
          </p:cNvPr>
          <p:cNvSpPr>
            <a:spLocks noGrp="1"/>
          </p:cNvSpPr>
          <p:nvPr>
            <p:ph idx="1"/>
          </p:nvPr>
        </p:nvSpPr>
        <p:spPr>
          <a:xfrm>
            <a:off x="290456" y="903644"/>
            <a:ext cx="11611088" cy="5260488"/>
          </a:xfrm>
        </p:spPr>
        <p:txBody>
          <a:bodyPr>
            <a:normAutofit/>
          </a:bodyPr>
          <a:lstStyle/>
          <a:p>
            <a:r>
              <a:rPr lang="en-US" sz="1800" kern="100" dirty="0">
                <a:effectLst/>
                <a:latin typeface="Calibri" panose="020F0502020204030204" pitchFamily="34" charset="0"/>
                <a:ea typeface="Calibri" panose="020F0502020204030204" pitchFamily="34" charset="0"/>
                <a:cs typeface="Calibri" panose="020F0502020204030204" pitchFamily="34" charset="0"/>
              </a:rPr>
              <a:t>I did two kinds of Analysis</a:t>
            </a:r>
          </a:p>
          <a:p>
            <a:pPr lvl="1"/>
            <a:r>
              <a:rPr lang="en-US" sz="1400" kern="100" dirty="0">
                <a:latin typeface="Calibri" panose="020F0502020204030204" pitchFamily="34" charset="0"/>
                <a:ea typeface="Calibri" panose="020F0502020204030204" pitchFamily="34" charset="0"/>
                <a:cs typeface="Calibri" panose="020F0502020204030204" pitchFamily="34" charset="0"/>
              </a:rPr>
              <a:t>Visualization for pattern and machine learning for prediction</a:t>
            </a:r>
            <a:endParaRPr lang="en-US" sz="1400" kern="100" dirty="0">
              <a:effectLst/>
              <a:latin typeface="Calibri" panose="020F0502020204030204" pitchFamily="34" charset="0"/>
              <a:ea typeface="Calibri" panose="020F0502020204030204" pitchFamily="34" charset="0"/>
              <a:cs typeface="Calibri" panose="020F0502020204030204" pitchFamily="34" charset="0"/>
            </a:endParaRPr>
          </a:p>
          <a:p>
            <a:r>
              <a:rPr lang="en-US" sz="1800" kern="100" dirty="0">
                <a:effectLst/>
                <a:latin typeface="Calibri" panose="020F0502020204030204" pitchFamily="34" charset="0"/>
                <a:ea typeface="Calibri" panose="020F0502020204030204" pitchFamily="34" charset="0"/>
                <a:cs typeface="Calibri" panose="020F0502020204030204" pitchFamily="34" charset="0"/>
              </a:rPr>
              <a:t>Visualization</a:t>
            </a:r>
          </a:p>
          <a:p>
            <a:pPr lvl="1"/>
            <a:r>
              <a:rPr lang="en-US" sz="1600" kern="100" dirty="0">
                <a:effectLst/>
                <a:latin typeface="Calibri" panose="020F0502020204030204" pitchFamily="34" charset="0"/>
                <a:ea typeface="Calibri" panose="020F0502020204030204" pitchFamily="34" charset="0"/>
                <a:cs typeface="Calibri" panose="020F0502020204030204" pitchFamily="34" charset="0"/>
              </a:rPr>
              <a:t>I used python visualization and used the python libraries Matplotlib and Seaborn:</a:t>
            </a:r>
          </a:p>
          <a:p>
            <a:pPr lvl="1"/>
            <a:r>
              <a:rPr lang="en-US" sz="1600" kern="100" dirty="0">
                <a:effectLst/>
                <a:latin typeface="Calibri" panose="020F0502020204030204" pitchFamily="34" charset="0"/>
                <a:ea typeface="Calibri" panose="020F0502020204030204" pitchFamily="34" charset="0"/>
                <a:cs typeface="Calibri" panose="020F0502020204030204" pitchFamily="34" charset="0"/>
              </a:rPr>
              <a:t>A bar plot is a good way to show the count of entries based on certain attributes. </a:t>
            </a:r>
          </a:p>
          <a:p>
            <a:pPr lvl="2"/>
            <a:r>
              <a:rPr lang="en-US" sz="1600" kern="100" dirty="0">
                <a:effectLst/>
                <a:latin typeface="Calibri" panose="020F0502020204030204" pitchFamily="34" charset="0"/>
                <a:ea typeface="Calibri" panose="020F0502020204030204" pitchFamily="34" charset="0"/>
                <a:cs typeface="Calibri" panose="020F0502020204030204" pitchFamily="34" charset="0"/>
              </a:rPr>
              <a:t>Reservation count vs room type gives us an idea of which room type gets the most reservations. </a:t>
            </a:r>
          </a:p>
          <a:p>
            <a:pPr lvl="2"/>
            <a:r>
              <a:rPr lang="en-US" sz="1600" kern="100" dirty="0">
                <a:effectLst/>
                <a:latin typeface="Calibri" panose="020F0502020204030204" pitchFamily="34" charset="0"/>
                <a:ea typeface="Calibri" panose="020F0502020204030204" pitchFamily="34" charset="0"/>
                <a:cs typeface="Calibri" panose="020F0502020204030204" pitchFamily="34" charset="0"/>
              </a:rPr>
              <a:t>Reservation count vs number of adults gives us an overview of the number of adults in the reservations. </a:t>
            </a:r>
          </a:p>
          <a:p>
            <a:pPr lvl="1"/>
            <a:r>
              <a:rPr lang="en-US" sz="1600" kern="100" dirty="0">
                <a:effectLst/>
                <a:latin typeface="Calibri" panose="020F0502020204030204" pitchFamily="34" charset="0"/>
                <a:ea typeface="Calibri" panose="020F0502020204030204" pitchFamily="34" charset="0"/>
                <a:cs typeface="Calibri" panose="020F0502020204030204" pitchFamily="34" charset="0"/>
              </a:rPr>
              <a:t>The correlation map can help identify the correlation among features, such as number of children, number of weekend nights, and room type.</a:t>
            </a:r>
          </a:p>
          <a:p>
            <a:r>
              <a:rPr lang="en-US" sz="1800" kern="100" dirty="0">
                <a:effectLst/>
                <a:latin typeface="Calibri" panose="020F0502020204030204" pitchFamily="34" charset="0"/>
                <a:ea typeface="Calibri" panose="020F0502020204030204" pitchFamily="34" charset="0"/>
                <a:cs typeface="Calibri" panose="020F0502020204030204" pitchFamily="34" charset="0"/>
              </a:rPr>
              <a:t>Data Processing Using Machine Learning for Prediction</a:t>
            </a:r>
          </a:p>
          <a:p>
            <a:pPr lvl="1"/>
            <a:r>
              <a:rPr lang="en-US" sz="1600" kern="100" dirty="0">
                <a:effectLst/>
                <a:latin typeface="Calibri" panose="020F0502020204030204" pitchFamily="34" charset="0"/>
                <a:ea typeface="Calibri" panose="020F0502020204030204" pitchFamily="34" charset="0"/>
                <a:cs typeface="Calibri" panose="020F0502020204030204" pitchFamily="34" charset="0"/>
              </a:rPr>
              <a:t>The goal of data processing in this project is to train a machine learning model to accurately predict cancellation. </a:t>
            </a:r>
          </a:p>
          <a:p>
            <a:pPr lvl="1"/>
            <a:r>
              <a:rPr lang="en-US" sz="1600" kern="100" dirty="0">
                <a:effectLst/>
                <a:latin typeface="Calibri" panose="020F0502020204030204" pitchFamily="34" charset="0"/>
                <a:ea typeface="Calibri" panose="020F0502020204030204" pitchFamily="34" charset="0"/>
                <a:cs typeface="Calibri" panose="020F0502020204030204" pitchFamily="34" charset="0"/>
              </a:rPr>
              <a:t>I used the following machine learning algorithms: </a:t>
            </a:r>
          </a:p>
          <a:p>
            <a:pPr lvl="2"/>
            <a:r>
              <a:rPr lang="en-US" sz="1400" kern="100" dirty="0">
                <a:effectLst/>
                <a:latin typeface="Calibri" panose="020F0502020204030204" pitchFamily="34" charset="0"/>
                <a:ea typeface="Calibri" panose="020F0502020204030204" pitchFamily="34" charset="0"/>
                <a:cs typeface="Calibri" panose="020F0502020204030204" pitchFamily="34" charset="0"/>
              </a:rPr>
              <a:t>Gaussian Naïve Bayes</a:t>
            </a:r>
          </a:p>
          <a:p>
            <a:pPr lvl="2"/>
            <a:r>
              <a:rPr lang="en-US" sz="1400" kern="100" dirty="0">
                <a:effectLst/>
                <a:latin typeface="Calibri" panose="020F0502020204030204" pitchFamily="34" charset="0"/>
                <a:ea typeface="Calibri" panose="020F0502020204030204" pitchFamily="34" charset="0"/>
                <a:cs typeface="Calibri" panose="020F0502020204030204" pitchFamily="34" charset="0"/>
              </a:rPr>
              <a:t>KNN</a:t>
            </a:r>
          </a:p>
          <a:p>
            <a:pPr lvl="2"/>
            <a:r>
              <a:rPr lang="en-US" sz="1400" kern="100" dirty="0">
                <a:latin typeface="Calibri" panose="020F0502020204030204" pitchFamily="34" charset="0"/>
                <a:ea typeface="Calibri" panose="020F0502020204030204" pitchFamily="34" charset="0"/>
                <a:cs typeface="Calibri" panose="020F0502020204030204" pitchFamily="34" charset="0"/>
              </a:rPr>
              <a:t>L</a:t>
            </a:r>
            <a:r>
              <a:rPr lang="en-US" sz="1400" kern="100" dirty="0">
                <a:effectLst/>
                <a:latin typeface="Calibri" panose="020F0502020204030204" pitchFamily="34" charset="0"/>
                <a:ea typeface="Calibri" panose="020F0502020204030204" pitchFamily="34" charset="0"/>
                <a:cs typeface="Calibri" panose="020F0502020204030204" pitchFamily="34" charset="0"/>
              </a:rPr>
              <a:t>ogistic regression classifier, </a:t>
            </a:r>
            <a:endParaRPr lang="en-US" sz="1400" kern="100" dirty="0">
              <a:latin typeface="Calibri" panose="020F0502020204030204" pitchFamily="34" charset="0"/>
              <a:ea typeface="Calibri" panose="020F0502020204030204" pitchFamily="34" charset="0"/>
              <a:cs typeface="Calibri" panose="020F0502020204030204" pitchFamily="34" charset="0"/>
            </a:endParaRPr>
          </a:p>
          <a:p>
            <a:pPr lvl="2"/>
            <a:r>
              <a:rPr lang="en-US" sz="1400" kern="100" dirty="0">
                <a:effectLst/>
                <a:latin typeface="Calibri" panose="020F0502020204030204" pitchFamily="34" charset="0"/>
                <a:ea typeface="Calibri" panose="020F0502020204030204" pitchFamily="34" charset="0"/>
                <a:cs typeface="Calibri" panose="020F0502020204030204" pitchFamily="34" charset="0"/>
              </a:rPr>
              <a:t>etc. </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lvl="2"/>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US" sz="1900" dirty="0"/>
          </a:p>
          <a:p>
            <a:pPr lvl="1"/>
            <a:endParaRPr lang="en-US" sz="1900" dirty="0"/>
          </a:p>
          <a:p>
            <a:endParaRPr lang="en-US" sz="1900" dirty="0"/>
          </a:p>
        </p:txBody>
      </p:sp>
    </p:spTree>
    <p:extLst>
      <p:ext uri="{BB962C8B-B14F-4D97-AF65-F5344CB8AC3E}">
        <p14:creationId xmlns:p14="http://schemas.microsoft.com/office/powerpoint/2010/main" val="2287747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2DBB9-41F2-B798-0D2B-A4453E06569D}"/>
              </a:ext>
            </a:extLst>
          </p:cNvPr>
          <p:cNvSpPr>
            <a:spLocks noGrp="1"/>
          </p:cNvSpPr>
          <p:nvPr>
            <p:ph type="title"/>
          </p:nvPr>
        </p:nvSpPr>
        <p:spPr>
          <a:xfrm>
            <a:off x="290456" y="257550"/>
            <a:ext cx="11063344" cy="646094"/>
          </a:xfrm>
        </p:spPr>
        <p:txBody>
          <a:bodyPr>
            <a:normAutofit fontScale="90000"/>
          </a:bodyPr>
          <a:lstStyle/>
          <a:p>
            <a:r>
              <a:rPr lang="en-US" sz="5400" dirty="0"/>
              <a:t>Results 1- Visualization</a:t>
            </a:r>
          </a:p>
        </p:txBody>
      </p:sp>
      <p:sp>
        <p:nvSpPr>
          <p:cNvPr id="3" name="Content Placeholder 2">
            <a:extLst>
              <a:ext uri="{FF2B5EF4-FFF2-40B4-BE49-F238E27FC236}">
                <a16:creationId xmlns:a16="http://schemas.microsoft.com/office/drawing/2014/main" id="{96D3481F-9D28-B904-80C0-1F58C5EB6B0A}"/>
              </a:ext>
            </a:extLst>
          </p:cNvPr>
          <p:cNvSpPr>
            <a:spLocks noGrp="1"/>
          </p:cNvSpPr>
          <p:nvPr>
            <p:ph idx="1"/>
          </p:nvPr>
        </p:nvSpPr>
        <p:spPr>
          <a:xfrm>
            <a:off x="290455" y="903643"/>
            <a:ext cx="11845397" cy="5893837"/>
          </a:xfrm>
        </p:spPr>
        <p:txBody>
          <a:bodyPr>
            <a:normAutofit/>
          </a:bodyPr>
          <a:lstStyle/>
          <a:p>
            <a:r>
              <a:rPr lang="en-US" sz="1800" dirty="0"/>
              <a:t>Some visualization help us understand the data and pattern</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lvl="2"/>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US" sz="1900" dirty="0"/>
          </a:p>
          <a:p>
            <a:pPr lvl="1"/>
            <a:endParaRPr lang="en-US" sz="1900" dirty="0"/>
          </a:p>
          <a:p>
            <a:endParaRPr lang="en-US" sz="1900" dirty="0"/>
          </a:p>
        </p:txBody>
      </p:sp>
      <p:pic>
        <p:nvPicPr>
          <p:cNvPr id="4" name="Picture 3" descr="Chart, box and whisker chart&#10;&#10;Description automatically generated">
            <a:extLst>
              <a:ext uri="{FF2B5EF4-FFF2-40B4-BE49-F238E27FC236}">
                <a16:creationId xmlns:a16="http://schemas.microsoft.com/office/drawing/2014/main" id="{41E6F507-91F1-3E76-6182-A02DBA0005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600" y="1355838"/>
            <a:ext cx="2974340" cy="2178050"/>
          </a:xfrm>
          <a:prstGeom prst="rect">
            <a:avLst/>
          </a:prstGeom>
        </p:spPr>
      </p:pic>
      <p:pic>
        <p:nvPicPr>
          <p:cNvPr id="5" name="Picture 4" descr="Chart, bar chart&#10;&#10;Description automatically generated">
            <a:extLst>
              <a:ext uri="{FF2B5EF4-FFF2-40B4-BE49-F238E27FC236}">
                <a16:creationId xmlns:a16="http://schemas.microsoft.com/office/drawing/2014/main" id="{141A7365-42B9-7DE9-6D2D-A1A22019F5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3395" y="1355838"/>
            <a:ext cx="3092450" cy="2197100"/>
          </a:xfrm>
          <a:prstGeom prst="rect">
            <a:avLst/>
          </a:prstGeom>
        </p:spPr>
      </p:pic>
      <p:pic>
        <p:nvPicPr>
          <p:cNvPr id="6" name="Picture 5" descr="Chart, histogram&#10;&#10;Description automatically generated">
            <a:extLst>
              <a:ext uri="{FF2B5EF4-FFF2-40B4-BE49-F238E27FC236}">
                <a16:creationId xmlns:a16="http://schemas.microsoft.com/office/drawing/2014/main" id="{A8CAF0DE-52D2-2524-0A8B-75B80B2DF8E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81471" y="1402510"/>
            <a:ext cx="2882900" cy="2103755"/>
          </a:xfrm>
          <a:prstGeom prst="rect">
            <a:avLst/>
          </a:prstGeom>
        </p:spPr>
      </p:pic>
      <p:sp>
        <p:nvSpPr>
          <p:cNvPr id="10" name="TextBox 9">
            <a:extLst>
              <a:ext uri="{FF2B5EF4-FFF2-40B4-BE49-F238E27FC236}">
                <a16:creationId xmlns:a16="http://schemas.microsoft.com/office/drawing/2014/main" id="{D84D1972-AE9E-2A7B-07AD-1753FDC6018D}"/>
              </a:ext>
            </a:extLst>
          </p:cNvPr>
          <p:cNvSpPr txBox="1"/>
          <p:nvPr/>
        </p:nvSpPr>
        <p:spPr>
          <a:xfrm>
            <a:off x="433770" y="3429000"/>
            <a:ext cx="2483999" cy="646331"/>
          </a:xfrm>
          <a:prstGeom prst="rect">
            <a:avLst/>
          </a:prstGeom>
          <a:noFill/>
        </p:spPr>
        <p:txBody>
          <a:bodyPr wrap="square">
            <a:spAutoFit/>
          </a:bodyPr>
          <a:lstStyle/>
          <a:p>
            <a:r>
              <a:rPr lang="en-US" sz="1200" dirty="0">
                <a:effectLst/>
                <a:latin typeface="Calibri" panose="020F0502020204030204" pitchFamily="34" charset="0"/>
                <a:ea typeface="Calibri" panose="020F0502020204030204" pitchFamily="34" charset="0"/>
              </a:rPr>
              <a:t>On average, Room type 7 Is more expensive, and Room Types 1, 2 and 3 are cheaper.</a:t>
            </a:r>
            <a:endParaRPr lang="en-US" sz="1200" dirty="0"/>
          </a:p>
        </p:txBody>
      </p:sp>
      <p:sp>
        <p:nvSpPr>
          <p:cNvPr id="12" name="TextBox 11">
            <a:extLst>
              <a:ext uri="{FF2B5EF4-FFF2-40B4-BE49-F238E27FC236}">
                <a16:creationId xmlns:a16="http://schemas.microsoft.com/office/drawing/2014/main" id="{11C1D2C1-6473-888A-53F1-A8828949E604}"/>
              </a:ext>
            </a:extLst>
          </p:cNvPr>
          <p:cNvSpPr txBox="1"/>
          <p:nvPr/>
        </p:nvSpPr>
        <p:spPr>
          <a:xfrm>
            <a:off x="4227094" y="3429000"/>
            <a:ext cx="2483999" cy="461665"/>
          </a:xfrm>
          <a:prstGeom prst="rect">
            <a:avLst/>
          </a:prstGeom>
          <a:noFill/>
        </p:spPr>
        <p:txBody>
          <a:bodyPr wrap="square">
            <a:spAutoFit/>
          </a:bodyPr>
          <a:lstStyle/>
          <a:p>
            <a:r>
              <a:rPr lang="en-US" sz="1200" dirty="0">
                <a:latin typeface="Calibri" panose="020F0502020204030204" pitchFamily="34" charset="0"/>
                <a:ea typeface="Calibri" panose="020F0502020204030204" pitchFamily="34" charset="0"/>
              </a:rPr>
              <a:t>M</a:t>
            </a:r>
            <a:r>
              <a:rPr lang="en-US" sz="1200" dirty="0">
                <a:effectLst/>
                <a:latin typeface="Calibri" panose="020F0502020204030204" pitchFamily="34" charset="0"/>
                <a:ea typeface="Calibri" panose="020F0502020204030204" pitchFamily="34" charset="0"/>
              </a:rPr>
              <a:t>ore individuals have made reservations for Room Type 1</a:t>
            </a:r>
            <a:endParaRPr lang="en-US" sz="1200" dirty="0"/>
          </a:p>
        </p:txBody>
      </p:sp>
      <p:sp>
        <p:nvSpPr>
          <p:cNvPr id="14" name="TextBox 13">
            <a:extLst>
              <a:ext uri="{FF2B5EF4-FFF2-40B4-BE49-F238E27FC236}">
                <a16:creationId xmlns:a16="http://schemas.microsoft.com/office/drawing/2014/main" id="{04058484-AE6B-5F89-4480-A0E892458684}"/>
              </a:ext>
            </a:extLst>
          </p:cNvPr>
          <p:cNvSpPr txBox="1"/>
          <p:nvPr/>
        </p:nvSpPr>
        <p:spPr>
          <a:xfrm>
            <a:off x="8255170" y="3425443"/>
            <a:ext cx="2356683" cy="461665"/>
          </a:xfrm>
          <a:prstGeom prst="rect">
            <a:avLst/>
          </a:prstGeom>
          <a:noFill/>
        </p:spPr>
        <p:txBody>
          <a:bodyPr wrap="square">
            <a:spAutoFit/>
          </a:bodyPr>
          <a:lstStyle/>
          <a:p>
            <a:r>
              <a:rPr lang="en-US" sz="1200" dirty="0">
                <a:latin typeface="Calibri" panose="020F0502020204030204" pitchFamily="34" charset="0"/>
                <a:ea typeface="Calibri" panose="020F0502020204030204" pitchFamily="34" charset="0"/>
              </a:rPr>
              <a:t>M</a:t>
            </a:r>
            <a:r>
              <a:rPr lang="en-US" sz="1200" dirty="0">
                <a:effectLst/>
                <a:latin typeface="Calibri" panose="020F0502020204030204" pitchFamily="34" charset="0"/>
                <a:ea typeface="Calibri" panose="020F0502020204030204" pitchFamily="34" charset="0"/>
              </a:rPr>
              <a:t>ore reservations made with 2 adults</a:t>
            </a:r>
            <a:endParaRPr lang="en-US" sz="1200" dirty="0"/>
          </a:p>
        </p:txBody>
      </p:sp>
      <p:pic>
        <p:nvPicPr>
          <p:cNvPr id="15" name="Picture 14" descr="Chart, bar chart, histogram&#10;&#10;Description automatically generated">
            <a:extLst>
              <a:ext uri="{FF2B5EF4-FFF2-40B4-BE49-F238E27FC236}">
                <a16:creationId xmlns:a16="http://schemas.microsoft.com/office/drawing/2014/main" id="{73BCB274-AD64-71D4-37BE-F27250851E1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0123" y="4281520"/>
            <a:ext cx="2856230" cy="2080895"/>
          </a:xfrm>
          <a:prstGeom prst="rect">
            <a:avLst/>
          </a:prstGeom>
        </p:spPr>
      </p:pic>
      <p:pic>
        <p:nvPicPr>
          <p:cNvPr id="16" name="Picture 15" descr="Chart, bar chart&#10;&#10;Description automatically generated">
            <a:extLst>
              <a:ext uri="{FF2B5EF4-FFF2-40B4-BE49-F238E27FC236}">
                <a16:creationId xmlns:a16="http://schemas.microsoft.com/office/drawing/2014/main" id="{9A573B2A-4F2D-1E06-806E-3E38D24266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31639" y="4252100"/>
            <a:ext cx="2813050" cy="2080895"/>
          </a:xfrm>
          <a:prstGeom prst="rect">
            <a:avLst/>
          </a:prstGeom>
        </p:spPr>
      </p:pic>
      <p:pic>
        <p:nvPicPr>
          <p:cNvPr id="17" name="Picture 16" descr="A picture containing chart&#10;&#10;Description automatically generated">
            <a:extLst>
              <a:ext uri="{FF2B5EF4-FFF2-40B4-BE49-F238E27FC236}">
                <a16:creationId xmlns:a16="http://schemas.microsoft.com/office/drawing/2014/main" id="{B7A0920F-1A94-8FAA-603E-B45A2013A9E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10020" y="4075331"/>
            <a:ext cx="2954351" cy="2404617"/>
          </a:xfrm>
          <a:prstGeom prst="rect">
            <a:avLst/>
          </a:prstGeom>
        </p:spPr>
      </p:pic>
      <p:sp>
        <p:nvSpPr>
          <p:cNvPr id="19" name="TextBox 18">
            <a:extLst>
              <a:ext uri="{FF2B5EF4-FFF2-40B4-BE49-F238E27FC236}">
                <a16:creationId xmlns:a16="http://schemas.microsoft.com/office/drawing/2014/main" id="{A0A438CF-36AF-3ADA-DDCB-27F14F575D42}"/>
              </a:ext>
            </a:extLst>
          </p:cNvPr>
          <p:cNvSpPr txBox="1"/>
          <p:nvPr/>
        </p:nvSpPr>
        <p:spPr>
          <a:xfrm>
            <a:off x="290456" y="6295282"/>
            <a:ext cx="2565039" cy="461665"/>
          </a:xfrm>
          <a:prstGeom prst="rect">
            <a:avLst/>
          </a:prstGeom>
          <a:noFill/>
        </p:spPr>
        <p:txBody>
          <a:bodyPr wrap="square">
            <a:spAutoFit/>
          </a:bodyPr>
          <a:lstStyle/>
          <a:p>
            <a:r>
              <a:rPr lang="en-US" sz="1200" dirty="0">
                <a:latin typeface="Calibri" panose="020F0502020204030204" pitchFamily="34" charset="0"/>
                <a:ea typeface="Calibri" panose="020F0502020204030204" pitchFamily="34" charset="0"/>
              </a:rPr>
              <a:t>M</a:t>
            </a:r>
            <a:r>
              <a:rPr lang="en-US" sz="1200" dirty="0">
                <a:effectLst/>
                <a:latin typeface="Calibri" panose="020F0502020204030204" pitchFamily="34" charset="0"/>
                <a:ea typeface="Calibri" panose="020F0502020204030204" pitchFamily="34" charset="0"/>
              </a:rPr>
              <a:t>ore reservations in June and October</a:t>
            </a:r>
            <a:endParaRPr lang="en-US" sz="1200" dirty="0"/>
          </a:p>
        </p:txBody>
      </p:sp>
      <p:sp>
        <p:nvSpPr>
          <p:cNvPr id="21" name="TextBox 20">
            <a:extLst>
              <a:ext uri="{FF2B5EF4-FFF2-40B4-BE49-F238E27FC236}">
                <a16:creationId xmlns:a16="http://schemas.microsoft.com/office/drawing/2014/main" id="{E803CEDC-8609-1C3A-7256-9A6A5072F2B9}"/>
              </a:ext>
            </a:extLst>
          </p:cNvPr>
          <p:cNvSpPr txBox="1"/>
          <p:nvPr/>
        </p:nvSpPr>
        <p:spPr>
          <a:xfrm>
            <a:off x="4389811" y="6335816"/>
            <a:ext cx="2457725" cy="461665"/>
          </a:xfrm>
          <a:prstGeom prst="rect">
            <a:avLst/>
          </a:prstGeom>
          <a:noFill/>
        </p:spPr>
        <p:txBody>
          <a:bodyPr wrap="square">
            <a:spAutoFit/>
          </a:bodyPr>
          <a:lstStyle/>
          <a:p>
            <a:r>
              <a:rPr lang="en-US" sz="1200" dirty="0">
                <a:latin typeface="Calibri" panose="020F0502020204030204" pitchFamily="34" charset="0"/>
                <a:ea typeface="Calibri" panose="020F0502020204030204" pitchFamily="34" charset="0"/>
              </a:rPr>
              <a:t>R</a:t>
            </a:r>
            <a:r>
              <a:rPr lang="en-US" sz="1200" dirty="0">
                <a:effectLst/>
                <a:latin typeface="Calibri" panose="020F0502020204030204" pitchFamily="34" charset="0"/>
                <a:ea typeface="Calibri" panose="020F0502020204030204" pitchFamily="34" charset="0"/>
              </a:rPr>
              <a:t>eservations in the year 2018 than in 2017. 2017 data start from August</a:t>
            </a:r>
            <a:endParaRPr lang="en-US" sz="1200" dirty="0"/>
          </a:p>
        </p:txBody>
      </p:sp>
      <p:sp>
        <p:nvSpPr>
          <p:cNvPr id="23" name="TextBox 22">
            <a:extLst>
              <a:ext uri="{FF2B5EF4-FFF2-40B4-BE49-F238E27FC236}">
                <a16:creationId xmlns:a16="http://schemas.microsoft.com/office/drawing/2014/main" id="{4F966B47-CF63-994A-A049-B0F2EAA11C55}"/>
              </a:ext>
            </a:extLst>
          </p:cNvPr>
          <p:cNvSpPr txBox="1"/>
          <p:nvPr/>
        </p:nvSpPr>
        <p:spPr>
          <a:xfrm>
            <a:off x="7881471" y="6249856"/>
            <a:ext cx="2882900" cy="461665"/>
          </a:xfrm>
          <a:prstGeom prst="rect">
            <a:avLst/>
          </a:prstGeom>
          <a:noFill/>
        </p:spPr>
        <p:txBody>
          <a:bodyPr wrap="square">
            <a:spAutoFit/>
          </a:bodyPr>
          <a:lstStyle/>
          <a:p>
            <a:r>
              <a:rPr lang="en-US" sz="1200" dirty="0">
                <a:effectLst/>
                <a:latin typeface="Calibri" panose="020F0502020204030204" pitchFamily="34" charset="0"/>
                <a:ea typeface="Calibri" panose="020F0502020204030204" pitchFamily="34" charset="0"/>
              </a:rPr>
              <a:t>Heatmap: Correlation between the features</a:t>
            </a:r>
            <a:endParaRPr lang="en-US" sz="1200" dirty="0"/>
          </a:p>
        </p:txBody>
      </p:sp>
    </p:spTree>
    <p:extLst>
      <p:ext uri="{BB962C8B-B14F-4D97-AF65-F5344CB8AC3E}">
        <p14:creationId xmlns:p14="http://schemas.microsoft.com/office/powerpoint/2010/main" val="3109102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6F0A3-5B56-48EB-CC06-0C23A998F9C8}"/>
              </a:ext>
            </a:extLst>
          </p:cNvPr>
          <p:cNvSpPr>
            <a:spLocks noGrp="1"/>
          </p:cNvSpPr>
          <p:nvPr>
            <p:ph type="title"/>
          </p:nvPr>
        </p:nvSpPr>
        <p:spPr>
          <a:xfrm>
            <a:off x="243100" y="559216"/>
            <a:ext cx="11040649" cy="408124"/>
          </a:xfrm>
        </p:spPr>
        <p:txBody>
          <a:bodyPr>
            <a:normAutofit fontScale="90000"/>
          </a:bodyPr>
          <a:lstStyle/>
          <a:p>
            <a:r>
              <a:rPr lang="en-US" dirty="0"/>
              <a:t>Results 2 – </a:t>
            </a:r>
            <a:r>
              <a:rPr lang="en-US" sz="4000" dirty="0"/>
              <a:t>Prediction Using Machine Learning Algorithms</a:t>
            </a:r>
          </a:p>
        </p:txBody>
      </p:sp>
      <p:sp>
        <p:nvSpPr>
          <p:cNvPr id="3" name="Content Placeholder 2">
            <a:extLst>
              <a:ext uri="{FF2B5EF4-FFF2-40B4-BE49-F238E27FC236}">
                <a16:creationId xmlns:a16="http://schemas.microsoft.com/office/drawing/2014/main" id="{A4ED51A9-3AF5-32F8-108E-96BEEC78B991}"/>
              </a:ext>
            </a:extLst>
          </p:cNvPr>
          <p:cNvSpPr>
            <a:spLocks noGrp="1"/>
          </p:cNvSpPr>
          <p:nvPr>
            <p:ph idx="1"/>
          </p:nvPr>
        </p:nvSpPr>
        <p:spPr>
          <a:xfrm>
            <a:off x="129248" y="1336309"/>
            <a:ext cx="11428774" cy="5974080"/>
          </a:xfrm>
        </p:spPr>
        <p:txBody>
          <a:bodyPr>
            <a:noAutofit/>
          </a:bodyPr>
          <a:lstStyle/>
          <a:p>
            <a:pPr>
              <a:spcBef>
                <a:spcPts val="0"/>
              </a:spcBef>
            </a:pPr>
            <a:r>
              <a:rPr lang="en-US" sz="1800" kern="100" dirty="0">
                <a:latin typeface="Calibri" panose="020F0502020204030204" pitchFamily="34" charset="0"/>
                <a:ea typeface="Calibri" panose="020F0502020204030204" pitchFamily="34" charset="0"/>
                <a:cs typeface="Calibri" panose="020F0502020204030204" pitchFamily="34" charset="0"/>
              </a:rPr>
              <a:t>For the Data Processing portion of the project, I used several machine learning algorithms:</a:t>
            </a:r>
          </a:p>
          <a:p>
            <a:pPr lvl="1">
              <a:spcBef>
                <a:spcPts val="0"/>
              </a:spcBef>
            </a:pPr>
            <a:r>
              <a:rPr lang="en-US" sz="1800" kern="100" dirty="0">
                <a:latin typeface="Calibri" panose="020F0502020204030204" pitchFamily="34" charset="0"/>
                <a:ea typeface="Calibri" panose="020F0502020204030204" pitchFamily="34" charset="0"/>
                <a:cs typeface="Calibri" panose="020F0502020204030204" pitchFamily="34" charset="0"/>
              </a:rPr>
              <a:t>Gaussian Naïve Bayes </a:t>
            </a:r>
          </a:p>
          <a:p>
            <a:pPr lvl="2">
              <a:spcBef>
                <a:spcPts val="0"/>
              </a:spcBef>
            </a:pPr>
            <a:r>
              <a:rPr lang="en-US" sz="1800" kern="100" dirty="0">
                <a:latin typeface="Calibri" panose="020F0502020204030204" pitchFamily="34" charset="0"/>
                <a:ea typeface="Calibri" panose="020F0502020204030204" pitchFamily="34" charset="0"/>
                <a:cs typeface="Calibri" panose="020F0502020204030204" pitchFamily="34" charset="0"/>
              </a:rPr>
              <a:t>Accuracy: 0.773</a:t>
            </a:r>
          </a:p>
          <a:p>
            <a:pPr lvl="1">
              <a:spcBef>
                <a:spcPts val="0"/>
              </a:spcBef>
            </a:pPr>
            <a:r>
              <a:rPr lang="en-US" sz="1800" kern="100" dirty="0">
                <a:latin typeface="Calibri" panose="020F0502020204030204" pitchFamily="34" charset="0"/>
                <a:ea typeface="Calibri" panose="020F0502020204030204" pitchFamily="34" charset="0"/>
                <a:cs typeface="Calibri" panose="020F0502020204030204" pitchFamily="34" charset="0"/>
              </a:rPr>
              <a:t>K-</a:t>
            </a:r>
            <a:r>
              <a:rPr lang="en-US" sz="1800" kern="100" dirty="0" err="1">
                <a:latin typeface="Calibri" panose="020F0502020204030204" pitchFamily="34" charset="0"/>
                <a:ea typeface="Calibri" panose="020F0502020204030204" pitchFamily="34" charset="0"/>
                <a:cs typeface="Calibri" panose="020F0502020204030204" pitchFamily="34" charset="0"/>
              </a:rPr>
              <a:t>Nearerst</a:t>
            </a:r>
            <a:r>
              <a:rPr lang="en-US" sz="1800" kern="100" dirty="0">
                <a:latin typeface="Calibri" panose="020F0502020204030204" pitchFamily="34" charset="0"/>
                <a:ea typeface="Calibri" panose="020F0502020204030204" pitchFamily="34" charset="0"/>
                <a:cs typeface="Calibri" panose="020F0502020204030204" pitchFamily="34" charset="0"/>
              </a:rPr>
              <a:t> Neighbor (KNN) classifier</a:t>
            </a:r>
          </a:p>
          <a:p>
            <a:pPr lvl="2">
              <a:spcBef>
                <a:spcPts val="0"/>
              </a:spcBef>
            </a:pPr>
            <a:r>
              <a:rPr lang="en-US" sz="1800" dirty="0">
                <a:latin typeface="Calibri" panose="020F0502020204030204" pitchFamily="34" charset="0"/>
                <a:ea typeface="Calibri" panose="020F0502020204030204" pitchFamily="34" charset="0"/>
              </a:rPr>
              <a:t>B</a:t>
            </a:r>
            <a:r>
              <a:rPr lang="en-US" sz="1800" dirty="0">
                <a:effectLst/>
                <a:latin typeface="Calibri" panose="020F0502020204030204" pitchFamily="34" charset="0"/>
                <a:ea typeface="Calibri" panose="020F0502020204030204" pitchFamily="34" charset="0"/>
              </a:rPr>
              <a:t>uilt and trained model by creating the KNN classifier, and then fit to the data. </a:t>
            </a:r>
          </a:p>
          <a:p>
            <a:pPr lvl="3">
              <a:spcBef>
                <a:spcPts val="0"/>
              </a:spcBef>
            </a:pPr>
            <a:r>
              <a:rPr lang="en-US" dirty="0">
                <a:latin typeface="Calibri" panose="020F0502020204030204" pitchFamily="34" charset="0"/>
                <a:ea typeface="Calibri" panose="020F0502020204030204" pitchFamily="34" charset="0"/>
              </a:rPr>
              <a:t>Tested and s</a:t>
            </a:r>
            <a:r>
              <a:rPr lang="en-US" dirty="0">
                <a:effectLst/>
                <a:latin typeface="Calibri" panose="020F0502020204030204" pitchFamily="34" charset="0"/>
                <a:ea typeface="Calibri" panose="020F0502020204030204" pitchFamily="34" charset="0"/>
              </a:rPr>
              <a:t>howed first 5 model predictions on the test data and found accuracy to be approximately 0.815. </a:t>
            </a:r>
          </a:p>
          <a:p>
            <a:pPr lvl="1">
              <a:spcBef>
                <a:spcPts val="0"/>
              </a:spcBef>
            </a:pPr>
            <a:r>
              <a:rPr lang="en-US" sz="1800" kern="100" dirty="0">
                <a:effectLst/>
                <a:latin typeface="Calibri" panose="020F0502020204030204" pitchFamily="34" charset="0"/>
                <a:ea typeface="Calibri" panose="020F0502020204030204" pitchFamily="34" charset="0"/>
                <a:cs typeface="Calibri" panose="020F0502020204030204" pitchFamily="34" charset="0"/>
              </a:rPr>
              <a:t>When evaluating the logistic regression classifier model using model evaluation metrics, I found the accuracy, precision, and recall to be 0.788, 0.182, and 0.89 respectively.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lvl="1">
              <a:spcBef>
                <a:spcPts val="0"/>
              </a:spcBef>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Receiver Operating Curve (ROC):</a:t>
            </a:r>
          </a:p>
          <a:p>
            <a:pPr lvl="2">
              <a:spcBef>
                <a:spcPts val="0"/>
              </a:spcBef>
            </a:pPr>
            <a:r>
              <a:rPr lang="en-US" sz="1800" kern="100" dirty="0">
                <a:effectLst/>
                <a:latin typeface="Calibri" panose="020F0502020204030204" pitchFamily="34" charset="0"/>
                <a:ea typeface="Calibri" panose="020F0502020204030204" pitchFamily="34" charset="0"/>
                <a:cs typeface="Calibri" panose="020F0502020204030204" pitchFamily="34" charset="0"/>
              </a:rPr>
              <a:t>I found the AUC score is approximately 0.839, thus making it a reasonably good classifier. </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lvl="1">
              <a:spcBef>
                <a:spcPts val="0"/>
              </a:spcBef>
            </a:pPr>
            <a:r>
              <a:rPr lang="en-US" sz="1800" kern="100" dirty="0">
                <a:effectLst/>
                <a:latin typeface="Calibri" panose="020F0502020204030204" pitchFamily="34" charset="0"/>
                <a:ea typeface="Calibri" panose="020F0502020204030204" pitchFamily="34" charset="0"/>
                <a:cs typeface="Calibri" panose="020F0502020204030204" pitchFamily="34" charset="0"/>
              </a:rPr>
              <a:t>Using the SVM, I found the accuracy, precision, and recall are respectively 0.799, 0.826, and 0.892. </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lvl="1">
              <a:spcBef>
                <a:spcPts val="0"/>
              </a:spcBef>
            </a:pPr>
            <a:r>
              <a:rPr lang="en-US" sz="1800" kern="100" dirty="0">
                <a:effectLst/>
                <a:latin typeface="Calibri" panose="020F0502020204030204" pitchFamily="34" charset="0"/>
                <a:ea typeface="Calibri" panose="020F0502020204030204" pitchFamily="34" charset="0"/>
                <a:cs typeface="Calibri" panose="020F0502020204030204" pitchFamily="34" charset="0"/>
              </a:rPr>
              <a:t>Using the linear regression model, I found that the predicted y-values are somewhat close to the actual values (test values). </a:t>
            </a:r>
          </a:p>
          <a:p>
            <a:pPr lvl="2">
              <a:spcBef>
                <a:spcPts val="0"/>
              </a:spcBef>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Mean Absolute Error (MAE), Mean Squared Error (MSE), and Root Mean Squared Error (RMSE) are respectively 0.326, 0.151, and 0.389.</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spcBef>
                <a:spcPts val="0"/>
              </a:spcBef>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results from the machine learning models show that the KNN classifier is the most accurate with an accuracy score of approximately 0.815. </a:t>
            </a:r>
          </a:p>
          <a:p>
            <a:pPr marL="0" marR="0" indent="457200">
              <a:spcBef>
                <a:spcPts val="0"/>
              </a:spcBef>
              <a:spcAft>
                <a:spcPts val="0"/>
              </a:spcAft>
            </a:pPr>
            <a:endParaRPr lang="en-US" sz="1500" kern="100" dirty="0">
              <a:effectLst/>
              <a:latin typeface="Calibri" panose="020F0502020204030204" pitchFamily="34" charset="0"/>
              <a:ea typeface="Calibri" panose="020F0502020204030204" pitchFamily="34" charset="0"/>
              <a:cs typeface="Times New Roman" panose="02020603050405020304" pitchFamily="18" charset="0"/>
            </a:endParaRPr>
          </a:p>
          <a:p>
            <a:pPr lvl="1">
              <a:spcBef>
                <a:spcPts val="0"/>
              </a:spcBef>
            </a:pPr>
            <a:endParaRPr lang="en-US" sz="1500" kern="100" dirty="0">
              <a:latin typeface="Calibri" panose="020F0502020204030204" pitchFamily="34" charset="0"/>
              <a:ea typeface="Calibri" panose="020F0502020204030204" pitchFamily="34" charset="0"/>
              <a:cs typeface="Calibri" panose="020F0502020204030204" pitchFamily="34" charset="0"/>
            </a:endParaRPr>
          </a:p>
          <a:p>
            <a:pPr lvl="1">
              <a:spcBef>
                <a:spcPts val="0"/>
              </a:spcBef>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4839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C108F-E4F7-53E4-613C-34BAE36F5679}"/>
              </a:ext>
            </a:extLst>
          </p:cNvPr>
          <p:cNvSpPr>
            <a:spLocks noGrp="1"/>
          </p:cNvSpPr>
          <p:nvPr>
            <p:ph type="title"/>
          </p:nvPr>
        </p:nvSpPr>
        <p:spPr>
          <a:xfrm>
            <a:off x="375138" y="324338"/>
            <a:ext cx="10978662" cy="713398"/>
          </a:xfrm>
        </p:spPr>
        <p:txBody>
          <a:bodyPr/>
          <a:lstStyle/>
          <a:p>
            <a:r>
              <a:rPr lang="en-US" dirty="0"/>
              <a:t>Broader Impact</a:t>
            </a:r>
          </a:p>
        </p:txBody>
      </p:sp>
      <p:sp>
        <p:nvSpPr>
          <p:cNvPr id="3" name="Content Placeholder 2">
            <a:extLst>
              <a:ext uri="{FF2B5EF4-FFF2-40B4-BE49-F238E27FC236}">
                <a16:creationId xmlns:a16="http://schemas.microsoft.com/office/drawing/2014/main" id="{F38D0171-836D-44A9-1DD8-5EDA68B502E7}"/>
              </a:ext>
            </a:extLst>
          </p:cNvPr>
          <p:cNvSpPr>
            <a:spLocks noGrp="1"/>
          </p:cNvSpPr>
          <p:nvPr>
            <p:ph idx="1"/>
          </p:nvPr>
        </p:nvSpPr>
        <p:spPr>
          <a:xfrm>
            <a:off x="375138" y="1037736"/>
            <a:ext cx="11441724" cy="5495926"/>
          </a:xfrm>
        </p:spPr>
        <p:txBody>
          <a:bodyPr>
            <a:noAutofit/>
          </a:bodyPr>
          <a:lstStyle/>
          <a:p>
            <a:pPr>
              <a:spcBef>
                <a:spcPts val="0"/>
              </a:spcBef>
            </a:pPr>
            <a:r>
              <a:rPr lang="en-US" sz="1800" kern="100" dirty="0">
                <a:latin typeface="Calibri" panose="020F0502020204030204" pitchFamily="34" charset="0"/>
                <a:ea typeface="Calibri" panose="020F0502020204030204" pitchFamily="34" charset="0"/>
                <a:cs typeface="Calibri" panose="020F0502020204030204" pitchFamily="34" charset="0"/>
              </a:rPr>
              <a:t>Helps hotel understand patterns</a:t>
            </a:r>
          </a:p>
          <a:p>
            <a:pPr lvl="1">
              <a:spcBef>
                <a:spcPts val="0"/>
              </a:spcBef>
            </a:pPr>
            <a:r>
              <a:rPr lang="en-US" sz="1600" kern="100" dirty="0">
                <a:latin typeface="Calibri" panose="020F0502020204030204" pitchFamily="34" charset="0"/>
                <a:ea typeface="Calibri" panose="020F0502020204030204" pitchFamily="34" charset="0"/>
                <a:cs typeface="Calibri" panose="020F0502020204030204" pitchFamily="34" charset="0"/>
              </a:rPr>
              <a:t>Pattern via Visualization – </a:t>
            </a:r>
          </a:p>
          <a:p>
            <a:pPr lvl="2">
              <a:spcBef>
                <a:spcPts val="0"/>
              </a:spcBef>
            </a:pPr>
            <a:r>
              <a:rPr lang="en-US" sz="1200" kern="100" dirty="0">
                <a:latin typeface="Calibri" panose="020F0502020204030204" pitchFamily="34" charset="0"/>
                <a:ea typeface="Calibri" panose="020F0502020204030204" pitchFamily="34" charset="0"/>
                <a:cs typeface="Calibri" panose="020F0502020204030204" pitchFamily="34" charset="0"/>
              </a:rPr>
              <a:t>Hotel room types and number of reservation for different types</a:t>
            </a:r>
          </a:p>
          <a:p>
            <a:pPr lvl="2">
              <a:spcBef>
                <a:spcPts val="0"/>
              </a:spcBef>
            </a:pPr>
            <a:r>
              <a:rPr lang="en-US" sz="1200" kern="100" dirty="0">
                <a:latin typeface="Calibri" panose="020F0502020204030204" pitchFamily="34" charset="0"/>
                <a:ea typeface="Calibri" panose="020F0502020204030204" pitchFamily="34" charset="0"/>
                <a:cs typeface="Calibri" panose="020F0502020204030204" pitchFamily="34" charset="0"/>
              </a:rPr>
              <a:t>Statistics of hotel room prices</a:t>
            </a:r>
          </a:p>
          <a:p>
            <a:pPr lvl="2">
              <a:spcBef>
                <a:spcPts val="0"/>
              </a:spcBef>
            </a:pPr>
            <a:r>
              <a:rPr lang="en-US" sz="1200" kern="100" dirty="0">
                <a:effectLst/>
                <a:latin typeface="Calibri" panose="020F0502020204030204" pitchFamily="34" charset="0"/>
                <a:ea typeface="Calibri" panose="020F0502020204030204" pitchFamily="34" charset="0"/>
                <a:cs typeface="Calibri" panose="020F0502020204030204" pitchFamily="34" charset="0"/>
              </a:rPr>
              <a:t>Guest’s characteristics: Number of guests, number of weekend nights </a:t>
            </a:r>
          </a:p>
          <a:p>
            <a:pPr lvl="2">
              <a:spcBef>
                <a:spcPts val="0"/>
              </a:spcBef>
            </a:pPr>
            <a:r>
              <a:rPr lang="en-US" sz="1200" kern="100" dirty="0">
                <a:latin typeface="Calibri" panose="020F0502020204030204" pitchFamily="34" charset="0"/>
                <a:ea typeface="Calibri" panose="020F0502020204030204" pitchFamily="34" charset="0"/>
                <a:cs typeface="Calibri" panose="020F0502020204030204" pitchFamily="34" charset="0"/>
              </a:rPr>
              <a:t>Special requests, parking etc.</a:t>
            </a:r>
            <a:endParaRPr lang="en-US" sz="1200" kern="100" dirty="0">
              <a:effectLst/>
              <a:latin typeface="Calibri" panose="020F0502020204030204" pitchFamily="34" charset="0"/>
              <a:ea typeface="Calibri" panose="020F0502020204030204" pitchFamily="34" charset="0"/>
              <a:cs typeface="Calibri" panose="020F0502020204030204" pitchFamily="34" charset="0"/>
            </a:endParaRPr>
          </a:p>
          <a:p>
            <a:pPr lvl="2">
              <a:spcBef>
                <a:spcPts val="0"/>
              </a:spcBef>
            </a:pPr>
            <a:r>
              <a:rPr lang="en-US" sz="1200" kern="100" dirty="0">
                <a:latin typeface="Calibri" panose="020F0502020204030204" pitchFamily="34" charset="0"/>
                <a:ea typeface="Calibri" panose="020F0502020204030204" pitchFamily="34" charset="0"/>
                <a:cs typeface="Calibri" panose="020F0502020204030204" pitchFamily="34" charset="0"/>
              </a:rPr>
              <a:t>More…</a:t>
            </a:r>
          </a:p>
          <a:p>
            <a:pPr>
              <a:spcBef>
                <a:spcPts val="0"/>
              </a:spcBef>
            </a:pPr>
            <a:r>
              <a:rPr lang="en-US" sz="1800" kern="100" dirty="0">
                <a:latin typeface="Calibri" panose="020F0502020204030204" pitchFamily="34" charset="0"/>
                <a:ea typeface="Calibri" panose="020F0502020204030204" pitchFamily="34" charset="0"/>
                <a:cs typeface="Calibri" panose="020F0502020204030204" pitchFamily="34" charset="0"/>
              </a:rPr>
              <a:t>H</a:t>
            </a:r>
            <a:r>
              <a:rPr lang="en-US" sz="1800" kern="100" dirty="0">
                <a:effectLst/>
                <a:latin typeface="Calibri" panose="020F0502020204030204" pitchFamily="34" charset="0"/>
                <a:ea typeface="Calibri" panose="020F0502020204030204" pitchFamily="34" charset="0"/>
                <a:cs typeface="Calibri" panose="020F0502020204030204" pitchFamily="34" charset="0"/>
              </a:rPr>
              <a:t>elps hotel manage booking and overbooking</a:t>
            </a:r>
          </a:p>
          <a:p>
            <a:pPr lvl="1">
              <a:spcBef>
                <a:spcPts val="0"/>
              </a:spcBef>
            </a:pPr>
            <a:r>
              <a:rPr lang="en-US" sz="1600" kern="100" dirty="0">
                <a:effectLst/>
                <a:latin typeface="Calibri" panose="020F0502020204030204" pitchFamily="34" charset="0"/>
                <a:ea typeface="Calibri" panose="020F0502020204030204" pitchFamily="34" charset="0"/>
                <a:cs typeface="Calibri" panose="020F0502020204030204" pitchFamily="34" charset="0"/>
              </a:rPr>
              <a:t>Prediction on guest cancellation</a:t>
            </a:r>
          </a:p>
          <a:p>
            <a:pPr lvl="2">
              <a:spcBef>
                <a:spcPts val="0"/>
              </a:spcBef>
            </a:pPr>
            <a:r>
              <a:rPr lang="en-US" sz="1200" kern="100" dirty="0">
                <a:latin typeface="Calibri" panose="020F0502020204030204" pitchFamily="34" charset="0"/>
                <a:ea typeface="Calibri" panose="020F0502020204030204" pitchFamily="34" charset="0"/>
                <a:cs typeface="Calibri" panose="020F0502020204030204" pitchFamily="34" charset="0"/>
              </a:rPr>
              <a:t>Different machine learning algorithms are studies, they can all be helpful</a:t>
            </a:r>
          </a:p>
          <a:p>
            <a:pPr lvl="1">
              <a:spcBef>
                <a:spcPts val="0"/>
              </a:spcBef>
            </a:pPr>
            <a:r>
              <a:rPr lang="en-US" sz="1600" kern="100" dirty="0">
                <a:effectLst/>
                <a:latin typeface="Calibri" panose="020F0502020204030204" pitchFamily="34" charset="0"/>
                <a:ea typeface="Calibri" panose="020F0502020204030204" pitchFamily="34" charset="0"/>
                <a:cs typeface="Calibri" panose="020F0502020204030204" pitchFamily="34" charset="0"/>
              </a:rPr>
              <a:t>Help maximize profit by manage booking better (Allow some overbook)</a:t>
            </a:r>
          </a:p>
          <a:p>
            <a:pPr lvl="1">
              <a:spcBef>
                <a:spcPts val="0"/>
              </a:spcBef>
            </a:pPr>
            <a:r>
              <a:rPr lang="en-US" sz="1600" kern="100" dirty="0">
                <a:latin typeface="Calibri" panose="020F0502020204030204" pitchFamily="34" charset="0"/>
                <a:ea typeface="Calibri" panose="020F0502020204030204" pitchFamily="34" charset="0"/>
                <a:cs typeface="Calibri" panose="020F0502020204030204" pitchFamily="34" charset="0"/>
              </a:rPr>
              <a:t>Reduce waste on unused hotel rooms – If hotels knows beforehand (prediction), the management can allow reasonable overbooking.</a:t>
            </a:r>
          </a:p>
          <a:p>
            <a:pPr lvl="1">
              <a:spcBef>
                <a:spcPts val="0"/>
              </a:spcBef>
            </a:pPr>
            <a:r>
              <a:rPr lang="en-US" sz="1600" kern="100" dirty="0">
                <a:latin typeface="Calibri" panose="020F0502020204030204" pitchFamily="34" charset="0"/>
                <a:ea typeface="Calibri" panose="020F0502020204030204" pitchFamily="34" charset="0"/>
                <a:cs typeface="Calibri" panose="020F0502020204030204" pitchFamily="34" charset="0"/>
              </a:rPr>
              <a:t>Better customer satisfaction </a:t>
            </a:r>
          </a:p>
          <a:p>
            <a:pPr lvl="2">
              <a:spcBef>
                <a:spcPts val="0"/>
              </a:spcBef>
            </a:pPr>
            <a:r>
              <a:rPr lang="en-US" sz="1200" kern="100" dirty="0">
                <a:latin typeface="Calibri" panose="020F0502020204030204" pitchFamily="34" charset="0"/>
                <a:ea typeface="Calibri" panose="020F0502020204030204" pitchFamily="34" charset="0"/>
                <a:cs typeface="Calibri" panose="020F0502020204030204" pitchFamily="34" charset="0"/>
              </a:rPr>
              <a:t>Not to overbook too much, so that the hotel can honor all hotel rooms reserved</a:t>
            </a:r>
          </a:p>
          <a:p>
            <a:pPr lvl="2">
              <a:spcBef>
                <a:spcPts val="0"/>
              </a:spcBef>
            </a:pPr>
            <a:r>
              <a:rPr lang="en-US" sz="1200" kern="100" dirty="0">
                <a:latin typeface="Calibri" panose="020F0502020204030204" pitchFamily="34" charset="0"/>
                <a:ea typeface="Calibri" panose="020F0502020204030204" pitchFamily="34" charset="0"/>
                <a:cs typeface="Calibri" panose="020F0502020204030204" pitchFamily="34" charset="0"/>
              </a:rPr>
              <a:t>This requires the prediction to be as accurate as possible</a:t>
            </a:r>
          </a:p>
          <a:p>
            <a:pPr lvl="2">
              <a:spcBef>
                <a:spcPts val="0"/>
              </a:spcBef>
            </a:pPr>
            <a:r>
              <a:rPr lang="en-US" sz="1200" kern="100" dirty="0">
                <a:latin typeface="Calibri" panose="020F0502020204030204" pitchFamily="34" charset="0"/>
                <a:ea typeface="Calibri" panose="020F0502020204030204" pitchFamily="34" charset="0"/>
                <a:cs typeface="Calibri" panose="020F0502020204030204" pitchFamily="34" charset="0"/>
              </a:rPr>
              <a:t>Hotel can team up with another hotel, incase too many rooms are sold, they can send some guests to the “friend hotel”</a:t>
            </a:r>
          </a:p>
          <a:p>
            <a:pPr>
              <a:spcBef>
                <a:spcPts val="0"/>
              </a:spcBef>
            </a:pPr>
            <a:r>
              <a:rPr lang="en-US" sz="1800" kern="100" dirty="0">
                <a:effectLst/>
                <a:latin typeface="Calibri" panose="020F0502020204030204" pitchFamily="34" charset="0"/>
                <a:ea typeface="Calibri" panose="020F0502020204030204" pitchFamily="34" charset="0"/>
                <a:cs typeface="Calibri" panose="020F0502020204030204" pitchFamily="34" charset="0"/>
              </a:rPr>
              <a:t>Additiona</a:t>
            </a:r>
            <a:r>
              <a:rPr lang="en-US" sz="1800" kern="100" dirty="0">
                <a:latin typeface="Calibri" panose="020F0502020204030204" pitchFamily="34" charset="0"/>
                <a:ea typeface="Calibri" panose="020F0502020204030204" pitchFamily="34" charset="0"/>
                <a:cs typeface="Calibri" panose="020F0502020204030204" pitchFamily="34" charset="0"/>
              </a:rPr>
              <a:t>l Data to collect for other kind of applications</a:t>
            </a:r>
          </a:p>
          <a:p>
            <a:pPr lvl="1">
              <a:spcBef>
                <a:spcPts val="0"/>
              </a:spcBef>
            </a:pPr>
            <a:r>
              <a:rPr lang="en-US" sz="1600" kern="100" dirty="0">
                <a:effectLst/>
                <a:latin typeface="Calibri" panose="020F0502020204030204" pitchFamily="34" charset="0"/>
                <a:ea typeface="Calibri" panose="020F0502020204030204" pitchFamily="34" charset="0"/>
                <a:cs typeface="Calibri" panose="020F0502020204030204" pitchFamily="34" charset="0"/>
              </a:rPr>
              <a:t>If hotel would like to offer discount for non cancellable reservation, how much discount should be offer?</a:t>
            </a:r>
          </a:p>
          <a:p>
            <a:pPr lvl="1">
              <a:spcBef>
                <a:spcPts val="0"/>
              </a:spcBef>
            </a:pPr>
            <a:r>
              <a:rPr lang="en-US" sz="1600" kern="100" dirty="0">
                <a:latin typeface="Calibri" panose="020F0502020204030204" pitchFamily="34" charset="0"/>
                <a:ea typeface="Calibri" panose="020F0502020204030204" pitchFamily="34" charset="0"/>
                <a:cs typeface="Calibri" panose="020F0502020204030204" pitchFamily="34" charset="0"/>
              </a:rPr>
              <a:t>Additional information may be helpful</a:t>
            </a:r>
          </a:p>
          <a:p>
            <a:pPr lvl="2">
              <a:spcBef>
                <a:spcPts val="0"/>
              </a:spcBef>
            </a:pPr>
            <a:r>
              <a:rPr lang="en-US" sz="1200" kern="100" dirty="0">
                <a:effectLst/>
                <a:latin typeface="Calibri" panose="020F0502020204030204" pitchFamily="34" charset="0"/>
                <a:ea typeface="Calibri" panose="020F0502020204030204" pitchFamily="34" charset="0"/>
                <a:cs typeface="Calibri" panose="020F0502020204030204" pitchFamily="34" charset="0"/>
              </a:rPr>
              <a:t>For example, for the rooms that were cancelled, how many days before the arrival date were the rooms cancelled? </a:t>
            </a:r>
          </a:p>
          <a:p>
            <a:pPr lvl="2">
              <a:spcBef>
                <a:spcPts val="0"/>
              </a:spcBef>
            </a:pPr>
            <a:r>
              <a:rPr lang="en-US" sz="1200" kern="100" dirty="0">
                <a:effectLst/>
                <a:latin typeface="Calibri" panose="020F0502020204030204" pitchFamily="34" charset="0"/>
                <a:ea typeface="Calibri" panose="020F0502020204030204" pitchFamily="34" charset="0"/>
                <a:cs typeface="Calibri" panose="020F0502020204030204" pitchFamily="34" charset="0"/>
              </a:rPr>
              <a:t>Are those cancelled rooms rebooked later by a different customer? </a:t>
            </a:r>
          </a:p>
          <a:p>
            <a:pPr lvl="2">
              <a:spcBef>
                <a:spcPts val="0"/>
              </a:spcBef>
            </a:pPr>
            <a:r>
              <a:rPr lang="en-US" sz="1200" kern="100" dirty="0">
                <a:effectLst/>
                <a:latin typeface="Calibri" panose="020F0502020204030204" pitchFamily="34" charset="0"/>
                <a:ea typeface="Calibri" panose="020F0502020204030204" pitchFamily="34" charset="0"/>
                <a:cs typeface="Calibri" panose="020F0502020204030204" pitchFamily="34" charset="0"/>
              </a:rPr>
              <a:t>Location characteristics of the hotel (center city, or rural, is it close to attraction) </a:t>
            </a:r>
          </a:p>
          <a:p>
            <a:pPr lvl="2">
              <a:spcBef>
                <a:spcPts val="0"/>
              </a:spcBef>
            </a:pPr>
            <a:r>
              <a:rPr lang="en-US" sz="1200" kern="100" dirty="0">
                <a:latin typeface="Calibri" panose="020F0502020204030204" pitchFamily="34" charset="0"/>
                <a:ea typeface="Calibri" panose="020F0502020204030204" pitchFamily="34" charset="0"/>
                <a:cs typeface="Calibri" panose="020F0502020204030204" pitchFamily="34" charset="0"/>
              </a:rPr>
              <a:t>Information about</a:t>
            </a:r>
            <a:r>
              <a:rPr lang="en-US" sz="1200" kern="100" dirty="0">
                <a:effectLst/>
                <a:latin typeface="Calibri" panose="020F0502020204030204" pitchFamily="34" charset="0"/>
                <a:ea typeface="Calibri" panose="020F0502020204030204" pitchFamily="34" charset="0"/>
                <a:cs typeface="Calibri" panose="020F0502020204030204" pitchFamily="34" charset="0"/>
              </a:rPr>
              <a:t> big event dates (concerts, sports, trade </a:t>
            </a:r>
            <a:r>
              <a:rPr lang="en-US" sz="1200" kern="100">
                <a:effectLst/>
                <a:latin typeface="Calibri" panose="020F0502020204030204" pitchFamily="34" charset="0"/>
                <a:ea typeface="Calibri" panose="020F0502020204030204" pitchFamily="34" charset="0"/>
                <a:cs typeface="Calibri" panose="020F0502020204030204" pitchFamily="34" charset="0"/>
              </a:rPr>
              <a:t>shows etc.) </a:t>
            </a:r>
            <a:r>
              <a:rPr lang="en-US" sz="1200" kern="100" dirty="0">
                <a:effectLst/>
                <a:latin typeface="Calibri" panose="020F0502020204030204" pitchFamily="34" charset="0"/>
                <a:ea typeface="Calibri" panose="020F0502020204030204" pitchFamily="34" charset="0"/>
                <a:cs typeface="Calibri" panose="020F0502020204030204" pitchFamily="34" charset="0"/>
              </a:rPr>
              <a:t>could also be helpful. </a:t>
            </a:r>
          </a:p>
        </p:txBody>
      </p:sp>
    </p:spTree>
    <p:extLst>
      <p:ext uri="{BB962C8B-B14F-4D97-AF65-F5344CB8AC3E}">
        <p14:creationId xmlns:p14="http://schemas.microsoft.com/office/powerpoint/2010/main" val="1710173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F3C3-3E17-6C17-0BEB-84991537BDD6}"/>
              </a:ext>
            </a:extLst>
          </p:cNvPr>
          <p:cNvSpPr>
            <a:spLocks noGrp="1"/>
          </p:cNvSpPr>
          <p:nvPr>
            <p:ph type="title"/>
          </p:nvPr>
        </p:nvSpPr>
        <p:spPr>
          <a:xfrm>
            <a:off x="728019" y="1784704"/>
            <a:ext cx="10735962" cy="3288592"/>
          </a:xfrm>
        </p:spPr>
        <p:txBody>
          <a:bodyPr/>
          <a:lstStyle/>
          <a:p>
            <a:pPr algn="ctr"/>
            <a:r>
              <a:rPr lang="en-US" dirty="0"/>
              <a:t>The End!</a:t>
            </a:r>
          </a:p>
        </p:txBody>
      </p:sp>
    </p:spTree>
    <p:extLst>
      <p:ext uri="{BB962C8B-B14F-4D97-AF65-F5344CB8AC3E}">
        <p14:creationId xmlns:p14="http://schemas.microsoft.com/office/powerpoint/2010/main" val="2998731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6747</TotalTime>
  <Words>1215</Words>
  <Application>Microsoft Macintosh PowerPoint</Application>
  <PresentationFormat>Widescreen</PresentationFormat>
  <Paragraphs>103</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Final Project Presentation:  Hotel Reservations Analysis Jerry Fang</vt:lpstr>
      <vt:lpstr>Background</vt:lpstr>
      <vt:lpstr>Data</vt:lpstr>
      <vt:lpstr>Problem Statement</vt:lpstr>
      <vt:lpstr>Analysis – Visualization And Prediction</vt:lpstr>
      <vt:lpstr>Results 1- Visualization</vt:lpstr>
      <vt:lpstr>Results 2 – Prediction Using Machine Learning Algorithms</vt:lpstr>
      <vt:lpstr>Broader Impact</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 Jerry Fang</dc:title>
  <dc:creator>Fang, Jerry J</dc:creator>
  <cp:lastModifiedBy>Fang, Jerry J</cp:lastModifiedBy>
  <cp:revision>146</cp:revision>
  <dcterms:created xsi:type="dcterms:W3CDTF">2023-04-07T00:09:50Z</dcterms:created>
  <dcterms:modified xsi:type="dcterms:W3CDTF">2023-07-06T20:55:29Z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d258917-277f-42cd-a3cd-14c4e9ee58bc_Enabled">
    <vt:lpwstr>true</vt:lpwstr>
  </property>
  <property fmtid="{D5CDD505-2E9C-101B-9397-08002B2CF9AE}" pid="3" name="MSIP_Label_9d258917-277f-42cd-a3cd-14c4e9ee58bc_SetDate">
    <vt:lpwstr>2023-04-16T17:26:47Z</vt:lpwstr>
  </property>
  <property fmtid="{D5CDD505-2E9C-101B-9397-08002B2CF9AE}" pid="4" name="MSIP_Label_9d258917-277f-42cd-a3cd-14c4e9ee58bc_Method">
    <vt:lpwstr>Standard</vt:lpwstr>
  </property>
  <property fmtid="{D5CDD505-2E9C-101B-9397-08002B2CF9AE}" pid="5" name="MSIP_Label_9d258917-277f-42cd-a3cd-14c4e9ee58bc_Name">
    <vt:lpwstr>restricted</vt:lpwstr>
  </property>
  <property fmtid="{D5CDD505-2E9C-101B-9397-08002B2CF9AE}" pid="6" name="MSIP_Label_9d258917-277f-42cd-a3cd-14c4e9ee58bc_SiteId">
    <vt:lpwstr>38ae3bcd-9579-4fd4-adda-b42e1495d55a</vt:lpwstr>
  </property>
  <property fmtid="{D5CDD505-2E9C-101B-9397-08002B2CF9AE}" pid="7" name="MSIP_Label_9d258917-277f-42cd-a3cd-14c4e9ee58bc_ActionId">
    <vt:lpwstr>e47ae2c7-6aae-4cb7-8fc4-2fd6787cd391</vt:lpwstr>
  </property>
  <property fmtid="{D5CDD505-2E9C-101B-9397-08002B2CF9AE}" pid="8" name="MSIP_Label_9d258917-277f-42cd-a3cd-14c4e9ee58bc_ContentBits">
    <vt:lpwstr>0</vt:lpwstr>
  </property>
  <property fmtid="{D5CDD505-2E9C-101B-9397-08002B2CF9AE}" pid="9" name="Document_Confidentiality">
    <vt:lpwstr>Restricted</vt:lpwstr>
  </property>
</Properties>
</file>