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Nuni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OpenSans-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19" Type="http://schemas.openxmlformats.org/officeDocument/2006/relationships/font" Target="fonts/Economica-boldItalic.fntdata"/><Relationship Id="rId18" Type="http://schemas.openxmlformats.org/officeDocument/2006/relationships/font" Target="fonts/Economic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b90ea1306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b90ea1306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b90ea130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b90ea130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b90ea130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b90ea130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b90ea130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b90ea130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b90ea1306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b90ea130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b90ea130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b90ea130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b90ea1306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b90ea130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b90ea130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b90ea130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b90ea130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b90ea130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chive.ics.uci.edu/dataset/17/breast+cancer+wisconsin+diagnostic" TargetMode="External"/><Relationship Id="rId4" Type="http://schemas.openxmlformats.org/officeDocument/2006/relationships/hyperlink" Target="https://www.kaggle.com/datasets/yasserh/breast-cancer-dataset"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744575"/>
            <a:ext cx="8520600" cy="278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Using Machine Learning Algorithms in R for Breast  Cancer Predictions</a:t>
            </a:r>
            <a:endParaRPr/>
          </a:p>
        </p:txBody>
      </p:sp>
      <p:sp>
        <p:nvSpPr>
          <p:cNvPr id="63" name="Google Shape;63;p13"/>
          <p:cNvSpPr txBox="1"/>
          <p:nvPr>
            <p:ph idx="1" type="subTitle"/>
          </p:nvPr>
        </p:nvSpPr>
        <p:spPr>
          <a:xfrm>
            <a:off x="311700" y="39247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9" name="Google Shape;129;p22"/>
          <p:cNvSpPr txBox="1"/>
          <p:nvPr>
            <p:ph idx="1" type="body"/>
          </p:nvPr>
        </p:nvSpPr>
        <p:spPr>
          <a:xfrm>
            <a:off x="311700" y="1225225"/>
            <a:ext cx="30870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Looking a the comparisons you can see that a lot of models have a high accuracy. The one who ends up having the </a:t>
            </a:r>
            <a:r>
              <a:rPr lang="en"/>
              <a:t>highest</a:t>
            </a:r>
            <a:r>
              <a:rPr lang="en"/>
              <a:t> overall is the random forest, but the glmnet is the most consistent while being only slightly worse.</a:t>
            </a:r>
            <a:endParaRPr/>
          </a:p>
        </p:txBody>
      </p:sp>
      <p:pic>
        <p:nvPicPr>
          <p:cNvPr id="130" name="Google Shape;130;p22"/>
          <p:cNvPicPr preferRelativeResize="0"/>
          <p:nvPr/>
        </p:nvPicPr>
        <p:blipFill>
          <a:blip r:embed="rId3">
            <a:alphaModFix/>
          </a:blip>
          <a:stretch>
            <a:fillRect/>
          </a:stretch>
        </p:blipFill>
        <p:spPr>
          <a:xfrm>
            <a:off x="3536524" y="0"/>
            <a:ext cx="5607474" cy="342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Breast cancer is something that has been around since ancient greece, and it continues to be a risk for women if they don’t get regularly tested.</a:t>
            </a:r>
            <a:endParaRPr/>
          </a:p>
          <a:p>
            <a:pPr indent="0" lvl="0" marL="0" rtl="0" algn="l">
              <a:spcBef>
                <a:spcPts val="1200"/>
              </a:spcBef>
              <a:spcAft>
                <a:spcPts val="0"/>
              </a:spcAft>
              <a:buNone/>
            </a:pPr>
            <a:r>
              <a:rPr lang="en"/>
              <a:t>According to the breascancer.org website and UCdavis university the survival rate when found early is 99%. </a:t>
            </a:r>
            <a:endParaRPr/>
          </a:p>
          <a:p>
            <a:pPr indent="0" lvl="0" marL="0" rtl="0" algn="l">
              <a:spcBef>
                <a:spcPts val="1200"/>
              </a:spcBef>
              <a:spcAft>
                <a:spcPts val="0"/>
              </a:spcAft>
              <a:buNone/>
            </a:pPr>
            <a:r>
              <a:rPr lang="en"/>
              <a:t>Roughly 13% or about one in eight U.S women will develop  invasive breast cancer in the course of their life.</a:t>
            </a:r>
            <a:endParaRPr/>
          </a:p>
          <a:p>
            <a:pPr indent="0" lvl="0" marL="0" rtl="0" algn="l">
              <a:spcBef>
                <a:spcPts val="1200"/>
              </a:spcBef>
              <a:spcAft>
                <a:spcPts val="1200"/>
              </a:spcAft>
              <a:buNone/>
            </a:pPr>
            <a:r>
              <a:rPr lang="en"/>
              <a:t>This is why its important that there is a preventative way to seek help and have </a:t>
            </a:r>
            <a:r>
              <a:rPr lang="en"/>
              <a:t>accurate</a:t>
            </a:r>
            <a:r>
              <a:rPr lang="en"/>
              <a:t> screenings for breast cancer.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0" y="86525"/>
            <a:ext cx="7030500" cy="55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82" name="Google Shape;82;p16"/>
          <p:cNvSpPr txBox="1"/>
          <p:nvPr>
            <p:ph idx="1" type="body"/>
          </p:nvPr>
        </p:nvSpPr>
        <p:spPr>
          <a:xfrm>
            <a:off x="0" y="498775"/>
            <a:ext cx="8863500" cy="12237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In order to find a way to view this problem I found a data set that was modeled on the wisconsin breast cancer data. Found here </a:t>
            </a:r>
            <a:r>
              <a:rPr lang="en" u="sng">
                <a:solidFill>
                  <a:schemeClr val="hlink"/>
                </a:solidFill>
                <a:hlinkClick r:id="rId3"/>
              </a:rPr>
              <a:t>https://archive.ics.uci.edu/dataset/17/breast+cancer+wisconsin+diagnostic</a:t>
            </a:r>
            <a:r>
              <a:rPr lang="en"/>
              <a:t>.</a:t>
            </a:r>
            <a:endParaRPr/>
          </a:p>
          <a:p>
            <a:pPr indent="0" lvl="0" marL="0" rtl="0" algn="l">
              <a:spcBef>
                <a:spcPts val="1200"/>
              </a:spcBef>
              <a:spcAft>
                <a:spcPts val="0"/>
              </a:spcAft>
              <a:buNone/>
            </a:pPr>
            <a:r>
              <a:rPr lang="en"/>
              <a:t>This dataset from kaggle can be found here </a:t>
            </a:r>
            <a:r>
              <a:rPr lang="en" u="sng">
                <a:solidFill>
                  <a:schemeClr val="hlink"/>
                </a:solidFill>
                <a:hlinkClick r:id="rId4"/>
              </a:rPr>
              <a:t>https://www.kaggle.com/datasets/yasserh/breast-cancer-dataset</a:t>
            </a:r>
            <a:endParaRPr/>
          </a:p>
          <a:p>
            <a:pPr indent="0" lvl="0" marL="0" rtl="0" algn="l">
              <a:spcBef>
                <a:spcPts val="1200"/>
              </a:spcBef>
              <a:spcAft>
                <a:spcPts val="1200"/>
              </a:spcAft>
              <a:buNone/>
            </a:pPr>
            <a:r>
              <a:rPr lang="en"/>
              <a:t>Here is a snippet of the data-  As you can see in the data there are 63% benign and 37% malignant.  There are also 32 features, with 569 observations.</a:t>
            </a:r>
            <a:endParaRPr/>
          </a:p>
        </p:txBody>
      </p:sp>
      <p:pic>
        <p:nvPicPr>
          <p:cNvPr id="83" name="Google Shape;83;p16"/>
          <p:cNvPicPr preferRelativeResize="0"/>
          <p:nvPr/>
        </p:nvPicPr>
        <p:blipFill>
          <a:blip r:embed="rId5">
            <a:alphaModFix/>
          </a:blip>
          <a:stretch>
            <a:fillRect/>
          </a:stretch>
        </p:blipFill>
        <p:spPr>
          <a:xfrm>
            <a:off x="0" y="1722475"/>
            <a:ext cx="6667483" cy="342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0" y="0"/>
            <a:ext cx="7030500" cy="99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models</a:t>
            </a:r>
            <a:endParaRPr/>
          </a:p>
        </p:txBody>
      </p:sp>
      <p:sp>
        <p:nvSpPr>
          <p:cNvPr id="89" name="Google Shape;89;p17"/>
          <p:cNvSpPr txBox="1"/>
          <p:nvPr>
            <p:ph idx="1" type="body"/>
          </p:nvPr>
        </p:nvSpPr>
        <p:spPr>
          <a:xfrm>
            <a:off x="1108925" y="841775"/>
            <a:ext cx="7390500" cy="402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Now the purpose of this model is to take the feature diagnosis that has the data points of malignant and benign and use them in order to determine whether the tumor is one of those two categories.</a:t>
            </a:r>
            <a:endParaRPr/>
          </a:p>
          <a:p>
            <a:pPr indent="0" lvl="0" marL="0" rtl="0" algn="l">
              <a:spcBef>
                <a:spcPts val="1200"/>
              </a:spcBef>
              <a:spcAft>
                <a:spcPts val="0"/>
              </a:spcAft>
              <a:buNone/>
            </a:pPr>
            <a:r>
              <a:rPr lang="en"/>
              <a:t>In order to do this I will be using 4 models. Logistic regression, Random Forest, GLM net, and Support Vector Machine.</a:t>
            </a:r>
            <a:endParaRPr/>
          </a:p>
          <a:p>
            <a:pPr indent="0" lvl="0" marL="0" rtl="0" algn="l">
              <a:spcBef>
                <a:spcPts val="1200"/>
              </a:spcBef>
              <a:spcAft>
                <a:spcPts val="0"/>
              </a:spcAft>
              <a:buNone/>
            </a:pPr>
            <a:r>
              <a:rPr lang="en"/>
              <a:t>Each of these models has their own advantages and disadvantages, so we can find which of these is the best model overall for the dataset.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0" y="0"/>
            <a:ext cx="7030500" cy="61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GLM model</a:t>
            </a:r>
            <a:endParaRPr/>
          </a:p>
        </p:txBody>
      </p:sp>
      <p:sp>
        <p:nvSpPr>
          <p:cNvPr id="95" name="Google Shape;95;p18"/>
          <p:cNvSpPr txBox="1"/>
          <p:nvPr>
            <p:ph idx="1" type="body"/>
          </p:nvPr>
        </p:nvSpPr>
        <p:spPr>
          <a:xfrm>
            <a:off x="2469500" y="0"/>
            <a:ext cx="7030500" cy="1683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I made the glm model in Rstudio three different ways in order to make sure that the data was correct and all the same regardless of the way you did it.  </a:t>
            </a:r>
            <a:endParaRPr/>
          </a:p>
          <a:p>
            <a:pPr indent="0" lvl="0" marL="0" rtl="0" algn="l">
              <a:spcBef>
                <a:spcPts val="1200"/>
              </a:spcBef>
              <a:spcAft>
                <a:spcPts val="0"/>
              </a:spcAft>
              <a:buNone/>
            </a:pPr>
            <a:r>
              <a:rPr lang="en"/>
              <a:t>I did it with tidymodels and tidyverse, using the recipe and workflow functions.</a:t>
            </a:r>
            <a:endParaRPr/>
          </a:p>
          <a:p>
            <a:pPr indent="0" lvl="0" marL="0" rtl="0" algn="l">
              <a:spcBef>
                <a:spcPts val="1200"/>
              </a:spcBef>
              <a:spcAft>
                <a:spcPts val="0"/>
              </a:spcAft>
              <a:buNone/>
            </a:pPr>
            <a:r>
              <a:rPr lang="en"/>
              <a:t>Next I did it with the glm function and making my own model</a:t>
            </a:r>
            <a:endParaRPr/>
          </a:p>
          <a:p>
            <a:pPr indent="0" lvl="0" marL="0" rtl="0" algn="l">
              <a:spcBef>
                <a:spcPts val="1200"/>
              </a:spcBef>
              <a:spcAft>
                <a:spcPts val="0"/>
              </a:spcAft>
              <a:buNone/>
            </a:pPr>
            <a:r>
              <a:rPr lang="en"/>
              <a:t>Lastly I used the caret package to make one as well.</a:t>
            </a:r>
            <a:endParaRPr/>
          </a:p>
          <a:p>
            <a:pPr indent="0" lvl="0" marL="0" rtl="0" algn="l">
              <a:spcBef>
                <a:spcPts val="1200"/>
              </a:spcBef>
              <a:spcAft>
                <a:spcPts val="1200"/>
              </a:spcAft>
              <a:buNone/>
            </a:pPr>
            <a:r>
              <a:t/>
            </a:r>
            <a:endParaRPr/>
          </a:p>
        </p:txBody>
      </p:sp>
      <p:sp>
        <p:nvSpPr>
          <p:cNvPr id="96" name="Google Shape;96;p18"/>
          <p:cNvSpPr txBox="1"/>
          <p:nvPr/>
        </p:nvSpPr>
        <p:spPr>
          <a:xfrm>
            <a:off x="23600" y="447825"/>
            <a:ext cx="24459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This is a curvegain plot used to check how similar the actual and predicted values are.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With a gini score that low its fairly similar.</a:t>
            </a:r>
            <a:endParaRPr sz="1300">
              <a:solidFill>
                <a:schemeClr val="dk2"/>
              </a:solidFill>
              <a:latin typeface="Nunito"/>
              <a:ea typeface="Nunito"/>
              <a:cs typeface="Nunito"/>
              <a:sym typeface="Nunito"/>
            </a:endParaRPr>
          </a:p>
        </p:txBody>
      </p:sp>
      <p:pic>
        <p:nvPicPr>
          <p:cNvPr id="97" name="Google Shape;97;p18"/>
          <p:cNvPicPr preferRelativeResize="0"/>
          <p:nvPr/>
        </p:nvPicPr>
        <p:blipFill>
          <a:blip r:embed="rId3">
            <a:alphaModFix/>
          </a:blip>
          <a:stretch>
            <a:fillRect/>
          </a:stretch>
        </p:blipFill>
        <p:spPr>
          <a:xfrm>
            <a:off x="0" y="2015300"/>
            <a:ext cx="4136825" cy="3128200"/>
          </a:xfrm>
          <a:prstGeom prst="rect">
            <a:avLst/>
          </a:prstGeom>
          <a:noFill/>
          <a:ln>
            <a:noFill/>
          </a:ln>
        </p:spPr>
      </p:pic>
      <p:pic>
        <p:nvPicPr>
          <p:cNvPr id="98" name="Google Shape;98;p18"/>
          <p:cNvPicPr preferRelativeResize="0"/>
          <p:nvPr/>
        </p:nvPicPr>
        <p:blipFill>
          <a:blip r:embed="rId4">
            <a:alphaModFix/>
          </a:blip>
          <a:stretch>
            <a:fillRect/>
          </a:stretch>
        </p:blipFill>
        <p:spPr>
          <a:xfrm>
            <a:off x="3371350" y="1281950"/>
            <a:ext cx="3054100" cy="3778200"/>
          </a:xfrm>
          <a:prstGeom prst="rect">
            <a:avLst/>
          </a:prstGeom>
          <a:noFill/>
          <a:ln>
            <a:noFill/>
          </a:ln>
        </p:spPr>
      </p:pic>
      <p:sp>
        <p:nvSpPr>
          <p:cNvPr id="99" name="Google Shape;99;p18"/>
          <p:cNvSpPr txBox="1"/>
          <p:nvPr/>
        </p:nvSpPr>
        <p:spPr>
          <a:xfrm>
            <a:off x="6425450" y="1911125"/>
            <a:ext cx="2238900" cy="19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As you can see from the data its accuracy is 95.6 %</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361775"/>
            <a:ext cx="3580200" cy="81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SVM (support vector machine</a:t>
            </a:r>
            <a:endParaRPr/>
          </a:p>
        </p:txBody>
      </p:sp>
      <p:sp>
        <p:nvSpPr>
          <p:cNvPr id="105" name="Google Shape;105;p19"/>
          <p:cNvSpPr txBox="1"/>
          <p:nvPr>
            <p:ph idx="1" type="body"/>
          </p:nvPr>
        </p:nvSpPr>
        <p:spPr>
          <a:xfrm>
            <a:off x="0" y="1178975"/>
            <a:ext cx="53559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support vector machine is a model in which is uses a hyperplane to identify data as either red or blue. This classifies each of them into a category to see which side they fit on. </a:t>
            </a:r>
            <a:endParaRPr/>
          </a:p>
          <a:p>
            <a:pPr indent="0" lvl="0" marL="0" rtl="0" algn="l">
              <a:spcBef>
                <a:spcPts val="1200"/>
              </a:spcBef>
              <a:spcAft>
                <a:spcPts val="0"/>
              </a:spcAft>
              <a:buNone/>
            </a:pPr>
            <a:r>
              <a:rPr lang="en"/>
              <a:t>Using this I found that I got an </a:t>
            </a:r>
            <a:r>
              <a:rPr lang="en"/>
              <a:t>accuracy of 95.6%</a:t>
            </a:r>
            <a:r>
              <a:rPr lang="en"/>
              <a:t>  which is the same as the glm function.</a:t>
            </a:r>
            <a:endParaRPr/>
          </a:p>
          <a:p>
            <a:pPr indent="0" lvl="0" marL="0" rtl="0" algn="l">
              <a:spcBef>
                <a:spcPts val="120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5563800" y="39325"/>
            <a:ext cx="3580200" cy="46966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0" y="125850"/>
            <a:ext cx="3672900" cy="597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Random Forest model</a:t>
            </a:r>
            <a:endParaRPr/>
          </a:p>
        </p:txBody>
      </p:sp>
      <p:sp>
        <p:nvSpPr>
          <p:cNvPr id="112" name="Google Shape;112;p20"/>
          <p:cNvSpPr txBox="1"/>
          <p:nvPr>
            <p:ph idx="1" type="body"/>
          </p:nvPr>
        </p:nvSpPr>
        <p:spPr>
          <a:xfrm>
            <a:off x="3586300" y="0"/>
            <a:ext cx="5253600" cy="1731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100">
                <a:solidFill>
                  <a:srgbClr val="000000"/>
                </a:solidFill>
              </a:rPr>
              <a:t>What this does is it takes in the dataset, puts them into different groups and has each “expert” vote on a final decision. These subsets of data each contribute to the overall accuracy at the end along with its predictions.</a:t>
            </a:r>
            <a:endParaRPr sz="1100">
              <a:solidFill>
                <a:srgbClr val="000000"/>
              </a:solidFill>
            </a:endParaRPr>
          </a:p>
          <a:p>
            <a:pPr indent="0" lvl="0" marL="0" rtl="0" algn="l">
              <a:spcBef>
                <a:spcPts val="1200"/>
              </a:spcBef>
              <a:spcAft>
                <a:spcPts val="0"/>
              </a:spcAft>
              <a:buNone/>
            </a:pPr>
            <a:r>
              <a:rPr lang="en" sz="1100">
                <a:solidFill>
                  <a:srgbClr val="000000"/>
                </a:solidFill>
              </a:rPr>
              <a:t>These experts help figure out the model and the accuracy.</a:t>
            </a:r>
            <a:endParaRPr sz="1100">
              <a:solidFill>
                <a:srgbClr val="000000"/>
              </a:solidFill>
            </a:endParaRPr>
          </a:p>
          <a:p>
            <a:pPr indent="0" lvl="0" marL="0" rtl="0" algn="l">
              <a:spcBef>
                <a:spcPts val="1200"/>
              </a:spcBef>
              <a:spcAft>
                <a:spcPts val="0"/>
              </a:spcAft>
              <a:buNone/>
            </a:pPr>
            <a:r>
              <a:rPr lang="en" sz="1100">
                <a:solidFill>
                  <a:srgbClr val="000000"/>
                </a:solidFill>
              </a:rPr>
              <a:t>As you can see from the model it has an accuracy of 99%. </a:t>
            </a:r>
            <a:endParaRPr sz="1100">
              <a:solidFill>
                <a:srgbClr val="000000"/>
              </a:solidFill>
            </a:endParaRPr>
          </a:p>
          <a:p>
            <a:pPr indent="0" lvl="0" marL="0" rtl="0" algn="l">
              <a:spcBef>
                <a:spcPts val="1200"/>
              </a:spcBef>
              <a:spcAft>
                <a:spcPts val="1200"/>
              </a:spcAft>
              <a:buNone/>
            </a:pPr>
            <a:r>
              <a:rPr lang="en" sz="1100">
                <a:solidFill>
                  <a:srgbClr val="000000"/>
                </a:solidFill>
              </a:rPr>
              <a:t>One thing to note is that I have the tuning meter set to 3 and each run of the forest will give a different accuracy. It averages out between 98-99% and rarely ever has went under those.</a:t>
            </a:r>
            <a:endParaRPr sz="1100">
              <a:solidFill>
                <a:srgbClr val="000000"/>
              </a:solidFill>
            </a:endParaRPr>
          </a:p>
        </p:txBody>
      </p:sp>
      <p:pic>
        <p:nvPicPr>
          <p:cNvPr id="113" name="Google Shape;113;p20"/>
          <p:cNvPicPr preferRelativeResize="0"/>
          <p:nvPr/>
        </p:nvPicPr>
        <p:blipFill>
          <a:blip r:embed="rId3">
            <a:alphaModFix/>
          </a:blip>
          <a:stretch>
            <a:fillRect/>
          </a:stretch>
        </p:blipFill>
        <p:spPr>
          <a:xfrm>
            <a:off x="5558400" y="1730900"/>
            <a:ext cx="3585600" cy="3412610"/>
          </a:xfrm>
          <a:prstGeom prst="rect">
            <a:avLst/>
          </a:prstGeom>
          <a:noFill/>
          <a:ln>
            <a:noFill/>
          </a:ln>
        </p:spPr>
      </p:pic>
      <p:pic>
        <p:nvPicPr>
          <p:cNvPr id="114" name="Google Shape;114;p20"/>
          <p:cNvPicPr preferRelativeResize="0"/>
          <p:nvPr/>
        </p:nvPicPr>
        <p:blipFill>
          <a:blip r:embed="rId4">
            <a:alphaModFix/>
          </a:blip>
          <a:stretch>
            <a:fillRect/>
          </a:stretch>
        </p:blipFill>
        <p:spPr>
          <a:xfrm>
            <a:off x="0" y="1683050"/>
            <a:ext cx="5457825" cy="346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9325" y="-251675"/>
            <a:ext cx="7030500" cy="99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GLMnet model</a:t>
            </a:r>
            <a:endParaRPr/>
          </a:p>
        </p:txBody>
      </p:sp>
      <p:sp>
        <p:nvSpPr>
          <p:cNvPr id="120" name="Google Shape;120;p21"/>
          <p:cNvSpPr txBox="1"/>
          <p:nvPr>
            <p:ph idx="1" type="body"/>
          </p:nvPr>
        </p:nvSpPr>
        <p:spPr>
          <a:xfrm>
            <a:off x="2941375" y="37650"/>
            <a:ext cx="6202500" cy="144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This is a package that fits generalized linear and similar models via a penalized maximum likelihood. It uses regularization as a method to prevent overfitting which also uses the lasso, ridge, and elastic net regression to do this.</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en" sz="1200"/>
              <a:t>The accuracy for this model is 98.3%</a:t>
            </a:r>
            <a:endParaRPr sz="1200"/>
          </a:p>
        </p:txBody>
      </p:sp>
      <p:pic>
        <p:nvPicPr>
          <p:cNvPr id="121" name="Google Shape;121;p21"/>
          <p:cNvPicPr preferRelativeResize="0"/>
          <p:nvPr/>
        </p:nvPicPr>
        <p:blipFill>
          <a:blip r:embed="rId3">
            <a:alphaModFix/>
          </a:blip>
          <a:stretch>
            <a:fillRect/>
          </a:stretch>
        </p:blipFill>
        <p:spPr>
          <a:xfrm>
            <a:off x="0" y="1647825"/>
            <a:ext cx="5667375" cy="3495675"/>
          </a:xfrm>
          <a:prstGeom prst="rect">
            <a:avLst/>
          </a:prstGeom>
          <a:noFill/>
          <a:ln>
            <a:noFill/>
          </a:ln>
        </p:spPr>
      </p:pic>
      <p:pic>
        <p:nvPicPr>
          <p:cNvPr id="122" name="Google Shape;122;p21"/>
          <p:cNvPicPr preferRelativeResize="0"/>
          <p:nvPr/>
        </p:nvPicPr>
        <p:blipFill>
          <a:blip r:embed="rId4">
            <a:alphaModFix/>
          </a:blip>
          <a:stretch>
            <a:fillRect/>
          </a:stretch>
        </p:blipFill>
        <p:spPr>
          <a:xfrm>
            <a:off x="5819775" y="1281950"/>
            <a:ext cx="3356823" cy="3495675"/>
          </a:xfrm>
          <a:prstGeom prst="rect">
            <a:avLst/>
          </a:prstGeom>
          <a:noFill/>
          <a:ln>
            <a:noFill/>
          </a:ln>
        </p:spPr>
      </p:pic>
      <p:sp>
        <p:nvSpPr>
          <p:cNvPr id="123" name="Google Shape;123;p21"/>
          <p:cNvSpPr txBox="1"/>
          <p:nvPr/>
        </p:nvSpPr>
        <p:spPr>
          <a:xfrm>
            <a:off x="139325" y="986325"/>
            <a:ext cx="22143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pen Sans"/>
                <a:ea typeface="Open Sans"/>
                <a:cs typeface="Open Sans"/>
                <a:sym typeface="Open Sans"/>
              </a:rPr>
              <a:t>This graph shows the differences in how the lasso and ridge regularization.</a:t>
            </a:r>
            <a:endParaRPr sz="16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