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6" r:id="rId5"/>
    <p:sldId id="277" r:id="rId6"/>
    <p:sldId id="260" r:id="rId7"/>
    <p:sldId id="270" r:id="rId8"/>
    <p:sldId id="261" r:id="rId9"/>
    <p:sldId id="262" r:id="rId10"/>
    <p:sldId id="266" r:id="rId11"/>
    <p:sldId id="268" r:id="rId12"/>
    <p:sldId id="263" r:id="rId13"/>
    <p:sldId id="264" r:id="rId14"/>
    <p:sldId id="265" r:id="rId15"/>
    <p:sldId id="267" r:id="rId16"/>
    <p:sldId id="269" r:id="rId17"/>
    <p:sldId id="257" r:id="rId18"/>
    <p:sldId id="258" r:id="rId19"/>
    <p:sldId id="272" r:id="rId20"/>
    <p:sldId id="271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EC9E-DE14-4A5F-A29B-54BC6FA0A238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41B8-1F18-4418-8DA6-DEFB44CE0B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67837"/>
            <a:ext cx="9144000" cy="2387600"/>
          </a:xfrm>
        </p:spPr>
        <p:txBody>
          <a:bodyPr/>
          <a:lstStyle/>
          <a:p>
            <a:r>
              <a:rPr lang="es-CO" b="1" dirty="0" err="1" smtClean="0"/>
              <a:t>Collaborative</a:t>
            </a:r>
            <a:r>
              <a:rPr lang="es-CO" b="1" dirty="0" smtClean="0"/>
              <a:t> </a:t>
            </a:r>
            <a:r>
              <a:rPr lang="es-CO" b="1" dirty="0" err="1" smtClean="0"/>
              <a:t>Filtering</a:t>
            </a:r>
            <a:r>
              <a:rPr lang="es-CO" b="1" dirty="0" smtClean="0"/>
              <a:t> </a:t>
            </a:r>
            <a:r>
              <a:rPr lang="es-CO" b="1" dirty="0" err="1" smtClean="0"/>
              <a:t>for</a:t>
            </a:r>
            <a:r>
              <a:rPr lang="es-CO" b="1" dirty="0" smtClean="0"/>
              <a:t> </a:t>
            </a:r>
            <a:r>
              <a:rPr lang="es-CO" b="1" dirty="0" err="1" smtClean="0"/>
              <a:t>Life</a:t>
            </a:r>
            <a:r>
              <a:rPr lang="es-CO" b="1" dirty="0" smtClean="0"/>
              <a:t> </a:t>
            </a:r>
            <a:r>
              <a:rPr lang="es-CO" b="1" dirty="0" err="1" smtClean="0"/>
              <a:t>Insurance</a:t>
            </a:r>
            <a:r>
              <a:rPr lang="es-CO" b="1" dirty="0" smtClean="0"/>
              <a:t> </a:t>
            </a:r>
            <a:r>
              <a:rPr lang="es-CO" b="1" dirty="0" err="1" smtClean="0"/>
              <a:t>Products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0308" y="5430839"/>
            <a:ext cx="9144000" cy="1655762"/>
          </a:xfrm>
        </p:spPr>
        <p:txBody>
          <a:bodyPr>
            <a:normAutofit/>
          </a:bodyPr>
          <a:lstStyle/>
          <a:p>
            <a:r>
              <a:rPr lang="es-CO" sz="3200" b="1" dirty="0" smtClean="0"/>
              <a:t>Jairo Fernando Gudiño-Rosero</a:t>
            </a:r>
            <a:endParaRPr lang="en-US" sz="3200" b="1" dirty="0"/>
          </a:p>
          <a:p>
            <a:r>
              <a:rPr lang="es-CO" sz="3200" b="1" dirty="0" err="1" smtClean="0"/>
              <a:t>Sample</a:t>
            </a:r>
            <a:r>
              <a:rPr lang="es-CO" sz="3200" b="1" dirty="0" smtClean="0"/>
              <a:t> of </a:t>
            </a:r>
            <a:r>
              <a:rPr lang="es-CO" sz="3200" b="1" dirty="0" err="1" smtClean="0"/>
              <a:t>Work</a:t>
            </a:r>
            <a:endParaRPr lang="en-US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8A1FDC-6F7E-46C9-BF3F-EA46F8E2E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7" y="239150"/>
            <a:ext cx="3911586" cy="25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16" y="1108240"/>
            <a:ext cx="11049681" cy="57497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84861" y="540451"/>
            <a:ext cx="482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 smtClean="0"/>
              <a:t>Age</a:t>
            </a:r>
            <a:r>
              <a:rPr lang="es-CO" dirty="0" smtClean="0"/>
              <a:t>:</a:t>
            </a:r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491343" y="-353332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Empirical</a:t>
            </a:r>
            <a:r>
              <a:rPr lang="es-CO" b="1" dirty="0" smtClean="0"/>
              <a:t> </a:t>
            </a:r>
            <a:r>
              <a:rPr lang="es-CO" b="1" dirty="0" err="1" smtClean="0"/>
              <a:t>Distributions</a:t>
            </a:r>
            <a:endParaRPr lang="en-US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2858586" y="1108240"/>
            <a:ext cx="21772" cy="520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787534" y="1059295"/>
            <a:ext cx="21772" cy="520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955767" y="16166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In TLMK:</a:t>
            </a:r>
          </a:p>
          <a:p>
            <a:pPr marL="0" indent="0">
              <a:buNone/>
            </a:pPr>
            <a:endParaRPr lang="es-CO" dirty="0"/>
          </a:p>
          <a:p>
            <a:pPr algn="just"/>
            <a:r>
              <a:rPr lang="es-CO" dirty="0" err="1" smtClean="0"/>
              <a:t>After</a:t>
            </a:r>
            <a:r>
              <a:rPr lang="es-CO" dirty="0" smtClean="0"/>
              <a:t> </a:t>
            </a:r>
            <a:r>
              <a:rPr lang="es-CO" dirty="0" err="1" smtClean="0"/>
              <a:t>some</a:t>
            </a:r>
            <a:r>
              <a:rPr lang="es-CO" dirty="0" smtClean="0"/>
              <a:t> </a:t>
            </a:r>
            <a:r>
              <a:rPr lang="es-CO" dirty="0" err="1" smtClean="0"/>
              <a:t>filterings</a:t>
            </a:r>
            <a:r>
              <a:rPr lang="es-CO" dirty="0" smtClean="0"/>
              <a:t>, decide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insurance</a:t>
            </a:r>
            <a:r>
              <a:rPr lang="es-CO" dirty="0" smtClean="0"/>
              <a:t> to </a:t>
            </a:r>
            <a:r>
              <a:rPr lang="es-CO" dirty="0" err="1" smtClean="0"/>
              <a:t>recommend</a:t>
            </a:r>
            <a:r>
              <a:rPr lang="es-CO" dirty="0" smtClean="0"/>
              <a:t> </a:t>
            </a:r>
            <a:r>
              <a:rPr lang="es-CO" dirty="0" err="1" smtClean="0"/>
              <a:t>according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customers</a:t>
            </a:r>
            <a:r>
              <a:rPr lang="es-CO" dirty="0" smtClean="0"/>
              <a:t>: 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 &lt; 28, S2; </a:t>
            </a:r>
            <a:r>
              <a:rPr lang="es-CO" dirty="0" err="1" smtClean="0"/>
              <a:t>if</a:t>
            </a:r>
            <a:r>
              <a:rPr lang="es-CO" dirty="0" smtClean="0"/>
              <a:t> 28 &lt;= </a:t>
            </a:r>
            <a:r>
              <a:rPr lang="es-CO" dirty="0" err="1" smtClean="0"/>
              <a:t>age</a:t>
            </a:r>
            <a:r>
              <a:rPr lang="es-CO" dirty="0" smtClean="0"/>
              <a:t> &lt; 41, S4; 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 &gt;= 41, S1.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91343" y="-353332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Empirical</a:t>
            </a:r>
            <a:r>
              <a:rPr lang="es-CO" b="1" dirty="0" smtClean="0"/>
              <a:t> </a:t>
            </a:r>
            <a:r>
              <a:rPr lang="es-CO" b="1" dirty="0" err="1" smtClean="0"/>
              <a:t>Distributions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400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20635" y="-248829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Empirical</a:t>
            </a:r>
            <a:r>
              <a:rPr lang="es-CO" b="1" dirty="0" smtClean="0"/>
              <a:t> </a:t>
            </a:r>
            <a:r>
              <a:rPr lang="es-CO" b="1" dirty="0" err="1" smtClean="0"/>
              <a:t>Distributions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2" y="1476103"/>
            <a:ext cx="10454933" cy="538189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71799" y="815124"/>
            <a:ext cx="482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 smtClean="0"/>
              <a:t>Monthly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Income</a:t>
            </a:r>
            <a:r>
              <a:rPr lang="es-CO" dirty="0" smtClean="0"/>
              <a:t>:</a:t>
            </a:r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381897" y="1711234"/>
            <a:ext cx="13063" cy="47418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1328073">
            <a:off x="5441201" y="3801941"/>
            <a:ext cx="4267590" cy="114953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2" y="1280160"/>
            <a:ext cx="10944940" cy="5414964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491343" y="-353332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Empirical</a:t>
            </a:r>
            <a:r>
              <a:rPr lang="es-CO" b="1" dirty="0" smtClean="0"/>
              <a:t> </a:t>
            </a:r>
            <a:r>
              <a:rPr lang="es-CO" b="1" dirty="0" err="1" smtClean="0"/>
              <a:t>Distributions</a:t>
            </a:r>
            <a:endParaRPr lang="en-U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952206" y="796834"/>
            <a:ext cx="482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smtClean="0"/>
              <a:t>Total </a:t>
            </a:r>
            <a:r>
              <a:rPr lang="es-CO" sz="2800" b="1" dirty="0" err="1" smtClean="0"/>
              <a:t>Wealth</a:t>
            </a:r>
            <a:r>
              <a:rPr lang="es-CO" dirty="0" smtClean="0"/>
              <a:t>:</a:t>
            </a:r>
            <a:endParaRPr lang="en-U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6853646" y="1616733"/>
            <a:ext cx="4354" cy="4731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3" y="1155111"/>
            <a:ext cx="10887494" cy="5616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491343" y="-353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Statistical Facts: Empirical Distributions</a:t>
            </a:r>
            <a:endParaRPr lang="en-U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984861" y="540451"/>
            <a:ext cx="482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 err="1" smtClean="0"/>
              <a:t>Age</a:t>
            </a:r>
            <a:r>
              <a:rPr lang="es-CO" dirty="0" smtClean="0"/>
              <a:t>:</a:t>
            </a:r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5394958" y="1155111"/>
            <a:ext cx="21772" cy="520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8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0452" y="168193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In </a:t>
            </a:r>
            <a:r>
              <a:rPr lang="es-CO" dirty="0" err="1" smtClean="0"/>
              <a:t>commercial</a:t>
            </a:r>
            <a:r>
              <a:rPr lang="es-CO" dirty="0" smtClean="0"/>
              <a:t> </a:t>
            </a:r>
            <a:r>
              <a:rPr lang="es-CO" dirty="0" err="1" smtClean="0"/>
              <a:t>branches</a:t>
            </a:r>
            <a:r>
              <a:rPr lang="es-CO" dirty="0" smtClean="0"/>
              <a:t>:</a:t>
            </a:r>
            <a:endParaRPr lang="es-CO" dirty="0"/>
          </a:p>
          <a:p>
            <a:pPr algn="just"/>
            <a:r>
              <a:rPr lang="es-CO" dirty="0" err="1" smtClean="0"/>
              <a:t>After</a:t>
            </a:r>
            <a:r>
              <a:rPr lang="es-CO" dirty="0" smtClean="0"/>
              <a:t> </a:t>
            </a:r>
            <a:r>
              <a:rPr lang="es-CO" dirty="0" err="1" smtClean="0"/>
              <a:t>some</a:t>
            </a:r>
            <a:r>
              <a:rPr lang="es-CO" dirty="0" smtClean="0"/>
              <a:t> </a:t>
            </a:r>
            <a:r>
              <a:rPr lang="es-CO" dirty="0" err="1" smtClean="0"/>
              <a:t>filterings</a:t>
            </a:r>
            <a:r>
              <a:rPr lang="es-CO" dirty="0" smtClean="0"/>
              <a:t>,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customers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monthly</a:t>
            </a:r>
            <a:r>
              <a:rPr lang="es-CO" dirty="0" smtClean="0"/>
              <a:t> </a:t>
            </a:r>
            <a:r>
              <a:rPr lang="es-CO" dirty="0" err="1" smtClean="0"/>
              <a:t>income</a:t>
            </a:r>
            <a:r>
              <a:rPr lang="es-CO" dirty="0" smtClean="0"/>
              <a:t> &gt; 2M &amp; total </a:t>
            </a:r>
            <a:r>
              <a:rPr lang="es-CO" dirty="0" err="1" smtClean="0"/>
              <a:t>wealth</a:t>
            </a:r>
            <a:r>
              <a:rPr lang="es-CO" dirty="0" smtClean="0"/>
              <a:t> &gt; 2.5M, </a:t>
            </a:r>
            <a:r>
              <a:rPr lang="es-CO" dirty="0" err="1" smtClean="0"/>
              <a:t>recommend</a:t>
            </a:r>
            <a:r>
              <a:rPr lang="es-CO" dirty="0" smtClean="0"/>
              <a:t> S6 (2.5%, 170). </a:t>
            </a:r>
            <a:r>
              <a:rPr lang="es-CO" dirty="0" err="1" smtClean="0"/>
              <a:t>This</a:t>
            </a:r>
            <a:r>
              <a:rPr lang="es-CO" dirty="0" smtClean="0"/>
              <a:t> </a:t>
            </a:r>
            <a:r>
              <a:rPr lang="es-CO" dirty="0" err="1" smtClean="0"/>
              <a:t>constitutes</a:t>
            </a:r>
            <a:r>
              <a:rPr lang="es-CO" dirty="0" smtClean="0"/>
              <a:t> 58.02</a:t>
            </a:r>
            <a:r>
              <a:rPr lang="es-CO" dirty="0" smtClean="0"/>
              <a:t>% of S6 total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</a:p>
          <a:p>
            <a:pPr algn="just"/>
            <a:r>
              <a:rPr lang="es-CO" dirty="0" err="1" smtClean="0"/>
              <a:t>After</a:t>
            </a:r>
            <a:r>
              <a:rPr lang="es-CO" dirty="0" smtClean="0"/>
              <a:t> </a:t>
            </a:r>
            <a:r>
              <a:rPr lang="es-CO" dirty="0" err="1" smtClean="0"/>
              <a:t>some</a:t>
            </a:r>
            <a:r>
              <a:rPr lang="es-CO" dirty="0" smtClean="0"/>
              <a:t> </a:t>
            </a:r>
            <a:r>
              <a:rPr lang="es-CO" dirty="0" err="1" smtClean="0"/>
              <a:t>filterings</a:t>
            </a:r>
            <a:r>
              <a:rPr lang="es-CO" dirty="0" smtClean="0"/>
              <a:t>,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customers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age</a:t>
            </a:r>
            <a:r>
              <a:rPr lang="es-CO" dirty="0" smtClean="0"/>
              <a:t> &gt; 55, S5 (53.7%, 476), </a:t>
            </a:r>
            <a:r>
              <a:rPr lang="es-CO" dirty="0" err="1" smtClean="0"/>
              <a:t>encompassing</a:t>
            </a:r>
            <a:r>
              <a:rPr lang="es-CO" dirty="0" smtClean="0"/>
              <a:t> 5.2% of S5 </a:t>
            </a:r>
            <a:r>
              <a:rPr lang="es-CO" dirty="0" err="1" smtClean="0"/>
              <a:t>customers</a:t>
            </a:r>
            <a:r>
              <a:rPr lang="es-CO" dirty="0" smtClean="0"/>
              <a:t>; </a:t>
            </a:r>
            <a:r>
              <a:rPr lang="es-CO" dirty="0" err="1" smtClean="0"/>
              <a:t>otherwise</a:t>
            </a:r>
            <a:r>
              <a:rPr lang="es-CO" dirty="0" smtClean="0"/>
              <a:t>, S7 (56.9%, 11.866 </a:t>
            </a:r>
            <a:r>
              <a:rPr lang="es-CO" dirty="0" err="1" smtClean="0"/>
              <a:t>customers</a:t>
            </a:r>
            <a:r>
              <a:rPr lang="es-CO" dirty="0" smtClean="0"/>
              <a:t>), </a:t>
            </a:r>
            <a:r>
              <a:rPr lang="es-CO" dirty="0" err="1" smtClean="0"/>
              <a:t>encompassing</a:t>
            </a:r>
            <a:r>
              <a:rPr lang="es-CO" dirty="0" smtClean="0"/>
              <a:t> 39.31% of S7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91343" y="-353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Statistical Facts: Empirical Distributions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793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6760" y="275562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8000" b="1" dirty="0" err="1" smtClean="0"/>
              <a:t>Results</a:t>
            </a:r>
            <a:r>
              <a:rPr lang="es-CO" sz="8000" b="1" dirty="0" smtClean="0"/>
              <a:t>:</a:t>
            </a:r>
            <a:br>
              <a:rPr lang="es-CO" sz="8000" b="1" dirty="0" smtClean="0"/>
            </a:br>
            <a:r>
              <a:rPr lang="es-CO" sz="8000" b="1" dirty="0" err="1" smtClean="0"/>
              <a:t>Heuristical</a:t>
            </a:r>
            <a:r>
              <a:rPr lang="es-CO" sz="8000" b="1" dirty="0" smtClean="0"/>
              <a:t> </a:t>
            </a:r>
            <a:r>
              <a:rPr lang="es-CO" sz="8000" b="1" dirty="0" err="1" smtClean="0"/>
              <a:t>Decision</a:t>
            </a:r>
            <a:r>
              <a:rPr lang="es-CO" sz="8000" b="1" dirty="0" smtClean="0"/>
              <a:t> </a:t>
            </a:r>
            <a:r>
              <a:rPr lang="es-CO" sz="8000" b="1" dirty="0" err="1" smtClean="0"/>
              <a:t>Trees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68041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00446" y="215537"/>
            <a:ext cx="2573383" cy="130628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Educational</a:t>
            </a:r>
            <a:r>
              <a:rPr lang="es-CO" b="1" dirty="0" smtClean="0"/>
              <a:t> Sector?</a:t>
            </a:r>
            <a:endParaRPr lang="en-US" b="1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1368334" y="1636121"/>
            <a:ext cx="39188" cy="336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587828" y="2017391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S1</a:t>
            </a:r>
            <a:endParaRPr lang="en-US" b="1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834641" y="1195251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2690949" y="1636121"/>
            <a:ext cx="2207623" cy="1000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Armed</a:t>
            </a:r>
            <a:r>
              <a:rPr lang="es-CO" b="1" dirty="0" smtClean="0"/>
              <a:t> </a:t>
            </a:r>
            <a:r>
              <a:rPr lang="es-CO" b="1" dirty="0" err="1" smtClean="0"/>
              <a:t>Forces</a:t>
            </a:r>
            <a:r>
              <a:rPr lang="es-CO" b="1" dirty="0" smtClean="0"/>
              <a:t>?</a:t>
            </a:r>
            <a:endParaRPr lang="en-US" b="1" dirty="0"/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3017521" y="2703598"/>
            <a:ext cx="321672" cy="430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783081" y="3200391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S2</a:t>
            </a:r>
            <a:endParaRPr lang="en-US" b="1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715692" y="2588076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4792437" y="2995471"/>
            <a:ext cx="1750422" cy="10344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Retired</a:t>
            </a:r>
            <a:r>
              <a:rPr lang="es-CO" b="1" dirty="0" smtClean="0"/>
              <a:t>?</a:t>
            </a:r>
            <a:endParaRPr lang="en-US" b="1" dirty="0"/>
          </a:p>
        </p:txBody>
      </p:sp>
      <p:cxnSp>
        <p:nvCxnSpPr>
          <p:cNvPr id="28" name="Conector recto de flecha 27"/>
          <p:cNvCxnSpPr/>
          <p:nvPr/>
        </p:nvCxnSpPr>
        <p:spPr>
          <a:xfrm flipV="1">
            <a:off x="6257109" y="2637063"/>
            <a:ext cx="285750" cy="27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7483387" y="487401"/>
            <a:ext cx="2155371" cy="11103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Live in </a:t>
            </a:r>
            <a:r>
              <a:rPr lang="es-CO" b="1" dirty="0" err="1" smtClean="0"/>
              <a:t>the</a:t>
            </a:r>
            <a:r>
              <a:rPr lang="es-CO" b="1" dirty="0" smtClean="0"/>
              <a:t> </a:t>
            </a:r>
            <a:r>
              <a:rPr lang="es-CO" b="1" dirty="0" err="1" smtClean="0"/>
              <a:t>coastal</a:t>
            </a:r>
            <a:r>
              <a:rPr lang="es-CO" b="1" dirty="0" smtClean="0"/>
              <a:t> </a:t>
            </a:r>
            <a:r>
              <a:rPr lang="es-CO" b="1" dirty="0" err="1" smtClean="0"/>
              <a:t>region</a:t>
            </a:r>
            <a:r>
              <a:rPr lang="es-CO" b="1" dirty="0" smtClean="0"/>
              <a:t>?</a:t>
            </a:r>
            <a:endParaRPr lang="en-US" b="1" dirty="0"/>
          </a:p>
        </p:txBody>
      </p:sp>
      <p:sp>
        <p:nvSpPr>
          <p:cNvPr id="30" name="Elipse 29"/>
          <p:cNvSpPr/>
          <p:nvPr/>
        </p:nvSpPr>
        <p:spPr>
          <a:xfrm>
            <a:off x="6603275" y="1972491"/>
            <a:ext cx="862150" cy="7429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Yes</a:t>
            </a:r>
            <a:endParaRPr lang="en-US" b="1" dirty="0"/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7517675" y="1627135"/>
            <a:ext cx="285750" cy="27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8869682" y="1672851"/>
            <a:ext cx="300446" cy="29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9052562" y="1945956"/>
            <a:ext cx="862150" cy="7429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Yes</a:t>
            </a:r>
            <a:endParaRPr lang="en-US" b="1" dirty="0"/>
          </a:p>
        </p:txBody>
      </p:sp>
      <p:cxnSp>
        <p:nvCxnSpPr>
          <p:cNvPr id="36" name="Conector recto de flecha 35"/>
          <p:cNvCxnSpPr/>
          <p:nvPr/>
        </p:nvCxnSpPr>
        <p:spPr>
          <a:xfrm flipH="1">
            <a:off x="9488537" y="2750119"/>
            <a:ext cx="13063" cy="37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8703131" y="3200391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S3</a:t>
            </a:r>
            <a:endParaRPr lang="en-US" b="1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9764489" y="1134826"/>
            <a:ext cx="300446" cy="29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9991453" y="1432833"/>
            <a:ext cx="862150" cy="7429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No</a:t>
            </a:r>
            <a:endParaRPr lang="en-US" b="1" dirty="0"/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10620652" y="2233742"/>
            <a:ext cx="130079" cy="35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10251081" y="2674196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S1</a:t>
            </a:r>
            <a:endParaRPr lang="en-US" b="1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6464485" y="3958037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6257109" y="4333586"/>
            <a:ext cx="2207623" cy="1000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Age</a:t>
            </a:r>
            <a:r>
              <a:rPr lang="es-CO" b="1" dirty="0" smtClean="0"/>
              <a:t> &gt; 41?</a:t>
            </a:r>
            <a:endParaRPr lang="en-US" b="1" dirty="0"/>
          </a:p>
        </p:txBody>
      </p:sp>
      <p:cxnSp>
        <p:nvCxnSpPr>
          <p:cNvPr id="46" name="Conector recto de flecha 45"/>
          <p:cNvCxnSpPr/>
          <p:nvPr/>
        </p:nvCxnSpPr>
        <p:spPr>
          <a:xfrm flipH="1">
            <a:off x="5368834" y="4834057"/>
            <a:ext cx="620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3673928" y="4455234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S1</a:t>
            </a:r>
            <a:endParaRPr lang="en-US" b="1" dirty="0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8343905" y="5187490"/>
            <a:ext cx="323845" cy="362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7783830" y="5638227"/>
            <a:ext cx="2207623" cy="1000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Age</a:t>
            </a:r>
            <a:r>
              <a:rPr lang="es-CO" b="1" dirty="0" smtClean="0"/>
              <a:t> &gt; 28?</a:t>
            </a:r>
            <a:endParaRPr lang="en-US" b="1" dirty="0"/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7034350" y="5988840"/>
            <a:ext cx="620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3231426" y="5759875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S4</a:t>
            </a:r>
            <a:endParaRPr lang="en-US" b="1" dirty="0"/>
          </a:p>
        </p:txBody>
      </p:sp>
      <p:cxnSp>
        <p:nvCxnSpPr>
          <p:cNvPr id="55" name="Conector recto de flecha 54"/>
          <p:cNvCxnSpPr/>
          <p:nvPr/>
        </p:nvCxnSpPr>
        <p:spPr>
          <a:xfrm flipH="1">
            <a:off x="5047162" y="6037537"/>
            <a:ext cx="620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5922373" y="5666064"/>
            <a:ext cx="862150" cy="7429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Yes</a:t>
            </a:r>
            <a:endParaRPr lang="en-US" b="1" dirty="0"/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9638758" y="5272046"/>
            <a:ext cx="285750" cy="277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645288" y="4484232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S2</a:t>
            </a:r>
            <a:endParaRPr lang="en-US" b="1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127863" y="137159"/>
            <a:ext cx="2906487" cy="979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/>
              <a:t>I. TLMK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4322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01758" y="447800"/>
            <a:ext cx="2235380" cy="12760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Retired</a:t>
            </a:r>
            <a:r>
              <a:rPr lang="es-CO" b="1" dirty="0" smtClean="0"/>
              <a:t>?</a:t>
            </a:r>
            <a:endParaRPr lang="en-US" b="1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1332413" y="1789198"/>
            <a:ext cx="321672" cy="430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21253" y="2219456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S5</a:t>
            </a:r>
            <a:endParaRPr lang="en-US" b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469003" y="1247994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834764" y="1284640"/>
            <a:ext cx="2235380" cy="12760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Total </a:t>
            </a:r>
            <a:r>
              <a:rPr lang="es-CO" b="1" dirty="0" err="1" smtClean="0"/>
              <a:t>Wealth</a:t>
            </a:r>
            <a:r>
              <a:rPr lang="es-CO" b="1" dirty="0" smtClean="0"/>
              <a:t> &gt; 2M &amp; </a:t>
            </a:r>
            <a:r>
              <a:rPr lang="es-CO" b="1" dirty="0" err="1" smtClean="0"/>
              <a:t>Monthly</a:t>
            </a:r>
            <a:r>
              <a:rPr lang="es-CO" b="1" dirty="0" smtClean="0"/>
              <a:t> </a:t>
            </a:r>
            <a:r>
              <a:rPr lang="es-CO" b="1" dirty="0" err="1" smtClean="0"/>
              <a:t>Income</a:t>
            </a:r>
            <a:r>
              <a:rPr lang="es-CO" b="1" dirty="0" smtClean="0"/>
              <a:t> &gt; 2.5M?</a:t>
            </a:r>
            <a:endParaRPr lang="en-US" b="1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21641" y="841842"/>
            <a:ext cx="401169" cy="442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6123570" y="154601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S6</a:t>
            </a:r>
            <a:endParaRPr lang="en-US" b="1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5638761" y="2577759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5765615" y="2886161"/>
            <a:ext cx="2235380" cy="127608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Does</a:t>
            </a:r>
            <a:r>
              <a:rPr lang="es-CO" b="1" dirty="0" smtClean="0"/>
              <a:t> </a:t>
            </a:r>
            <a:r>
              <a:rPr lang="es-CO" b="1" dirty="0" err="1" smtClean="0"/>
              <a:t>the</a:t>
            </a:r>
            <a:r>
              <a:rPr lang="es-CO" b="1" dirty="0" smtClean="0"/>
              <a:t> individual </a:t>
            </a:r>
            <a:r>
              <a:rPr lang="es-CO" b="1" dirty="0" err="1" smtClean="0"/>
              <a:t>work</a:t>
            </a:r>
            <a:r>
              <a:rPr lang="es-CO" b="1" dirty="0" smtClean="0"/>
              <a:t> </a:t>
            </a:r>
            <a:r>
              <a:rPr lang="es-CO" b="1" dirty="0" err="1" smtClean="0"/>
              <a:t>for</a:t>
            </a:r>
            <a:r>
              <a:rPr lang="es-CO" b="1" dirty="0" smtClean="0"/>
              <a:t> S7 Jobs?</a:t>
            </a:r>
            <a:endParaRPr lang="en-US" b="1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7424193" y="2299899"/>
            <a:ext cx="520776" cy="494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7684581" y="1465811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S7</a:t>
            </a:r>
            <a:endParaRPr lang="en-US" b="1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7944969" y="4067727"/>
            <a:ext cx="36576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7886386" y="4334181"/>
            <a:ext cx="2207623" cy="1000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Armed</a:t>
            </a:r>
            <a:r>
              <a:rPr lang="es-CO" b="1" dirty="0" smtClean="0"/>
              <a:t> </a:t>
            </a:r>
            <a:r>
              <a:rPr lang="es-CO" b="1" dirty="0" err="1" smtClean="0"/>
              <a:t>Forces</a:t>
            </a:r>
            <a:r>
              <a:rPr lang="es-CO" b="1" dirty="0" smtClean="0"/>
              <a:t>?</a:t>
            </a:r>
            <a:endParaRPr lang="en-US" b="1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8832376" y="3679051"/>
            <a:ext cx="120517" cy="524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8140137" y="2856044"/>
            <a:ext cx="1700120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S2</a:t>
            </a:r>
            <a:endParaRPr lang="en-US" b="1" dirty="0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7440877" y="5082617"/>
            <a:ext cx="411277" cy="258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5193196" y="5135216"/>
            <a:ext cx="2207623" cy="100094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 smtClean="0"/>
              <a:t>Age</a:t>
            </a:r>
            <a:r>
              <a:rPr lang="es-CO" b="1" dirty="0" smtClean="0"/>
              <a:t> &gt; 55?</a:t>
            </a:r>
            <a:endParaRPr lang="en-US" b="1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5747539" y="4630508"/>
            <a:ext cx="528488" cy="408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433967" y="4236190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S5</a:t>
            </a:r>
            <a:endParaRPr lang="en-US" b="1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4156125" y="4615013"/>
            <a:ext cx="507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4776611" y="4231012"/>
            <a:ext cx="862150" cy="7429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Yes</a:t>
            </a:r>
            <a:endParaRPr lang="en-US" b="1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4858558" y="5971825"/>
            <a:ext cx="418427" cy="26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3215600" y="6023260"/>
            <a:ext cx="1561011" cy="7576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S7</a:t>
            </a:r>
            <a:endParaRPr lang="en-US" b="1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7574733" y="5646301"/>
            <a:ext cx="4234089" cy="979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/>
              <a:t>II. </a:t>
            </a:r>
            <a:r>
              <a:rPr lang="es-CO" sz="3200" b="1" dirty="0" err="1" smtClean="0"/>
              <a:t>Commercial</a:t>
            </a:r>
            <a:r>
              <a:rPr lang="es-CO" sz="3200" b="1" dirty="0" smtClean="0"/>
              <a:t> </a:t>
            </a:r>
            <a:r>
              <a:rPr lang="es-CO" sz="3200" b="1" dirty="0" err="1" smtClean="0"/>
              <a:t>Branches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26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7" y="5088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err="1" smtClean="0"/>
              <a:t>Overall</a:t>
            </a:r>
            <a:r>
              <a:rPr lang="es-CO" b="1" dirty="0" smtClean="0"/>
              <a:t> </a:t>
            </a:r>
            <a:r>
              <a:rPr lang="es-CO" b="1" dirty="0" err="1" smtClean="0"/>
              <a:t>accuracy</a:t>
            </a:r>
            <a:r>
              <a:rPr lang="es-CO" b="1" dirty="0" smtClean="0"/>
              <a:t>:</a:t>
            </a:r>
            <a:br>
              <a:rPr lang="es-CO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Low-medium overall accuracy, medium-high accuracy within clusters identified.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4040" y="2611165"/>
            <a:ext cx="9011194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*TLMK:                                                * </a:t>
            </a:r>
            <a:r>
              <a:rPr lang="es-CO" dirty="0" err="1" smtClean="0"/>
              <a:t>Commercial</a:t>
            </a:r>
            <a:r>
              <a:rPr lang="es-CO" dirty="0" smtClean="0"/>
              <a:t> </a:t>
            </a:r>
            <a:r>
              <a:rPr lang="es-CO" dirty="0" err="1" smtClean="0"/>
              <a:t>Branches</a:t>
            </a:r>
            <a:r>
              <a:rPr lang="es-CO" dirty="0" smtClean="0"/>
              <a:t>:</a:t>
            </a:r>
          </a:p>
          <a:p>
            <a:pPr>
              <a:buFontTx/>
              <a:buChar char="-"/>
            </a:pPr>
            <a:r>
              <a:rPr lang="es-CO" dirty="0" smtClean="0"/>
              <a:t>S1: 68.29%                                      - S2: 29.58%</a:t>
            </a:r>
          </a:p>
          <a:p>
            <a:pPr>
              <a:buFontTx/>
              <a:buChar char="-"/>
            </a:pPr>
            <a:r>
              <a:rPr lang="es-CO" dirty="0" smtClean="0"/>
              <a:t>S2: 68.57%                                      - S5: 53.58%</a:t>
            </a:r>
          </a:p>
          <a:p>
            <a:pPr>
              <a:buFontTx/>
              <a:buChar char="-"/>
            </a:pPr>
            <a:r>
              <a:rPr lang="es-CO" dirty="0" smtClean="0"/>
              <a:t>S3: 2.5%                                          - S6: 69.62%</a:t>
            </a:r>
          </a:p>
          <a:p>
            <a:pPr>
              <a:buFontTx/>
              <a:buChar char="-"/>
            </a:pPr>
            <a:r>
              <a:rPr lang="es-CO" dirty="0" smtClean="0"/>
              <a:t>S4: 30.59%                                      - S7: 53.70%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201783" y="1058091"/>
            <a:ext cx="9653451" cy="1201783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321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b="1" dirty="0" err="1" smtClean="0"/>
              <a:t>Philosophy</a:t>
            </a:r>
            <a:endParaRPr lang="en-US" sz="4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5321" y="132556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Usual </a:t>
            </a:r>
            <a:r>
              <a:rPr lang="es-CO" dirty="0" err="1" smtClean="0"/>
              <a:t>collaborative-filtering</a:t>
            </a:r>
            <a:r>
              <a:rPr lang="es-CO" dirty="0" smtClean="0"/>
              <a:t> </a:t>
            </a:r>
            <a:r>
              <a:rPr lang="es-CO" dirty="0" err="1" smtClean="0"/>
              <a:t>algorithms</a:t>
            </a:r>
            <a:r>
              <a:rPr lang="es-CO" dirty="0" smtClean="0"/>
              <a:t> (Non-</a:t>
            </a:r>
            <a:r>
              <a:rPr lang="es-CO" dirty="0" err="1" smtClean="0"/>
              <a:t>Matrix</a:t>
            </a:r>
            <a:r>
              <a:rPr lang="es-CO" dirty="0"/>
              <a:t> </a:t>
            </a:r>
            <a:r>
              <a:rPr lang="es-CO" dirty="0" err="1" smtClean="0"/>
              <a:t>Factorization</a:t>
            </a:r>
            <a:r>
              <a:rPr lang="es-CO" dirty="0" smtClean="0"/>
              <a:t>, </a:t>
            </a:r>
            <a:r>
              <a:rPr lang="es-CO" dirty="0" err="1" smtClean="0"/>
              <a:t>Weighted</a:t>
            </a:r>
            <a:r>
              <a:rPr lang="es-CO" dirty="0" smtClean="0"/>
              <a:t> </a:t>
            </a:r>
            <a:r>
              <a:rPr lang="es-CO" dirty="0" err="1" smtClean="0"/>
              <a:t>Alternating</a:t>
            </a:r>
            <a:r>
              <a:rPr lang="es-CO" dirty="0" smtClean="0"/>
              <a:t> </a:t>
            </a:r>
            <a:r>
              <a:rPr lang="es-CO" dirty="0" err="1" smtClean="0"/>
              <a:t>Least</a:t>
            </a:r>
            <a:r>
              <a:rPr lang="es-CO" dirty="0" smtClean="0"/>
              <a:t> </a:t>
            </a:r>
            <a:r>
              <a:rPr lang="es-CO" dirty="0" err="1" smtClean="0"/>
              <a:t>Squares</a:t>
            </a:r>
            <a:r>
              <a:rPr lang="es-CO" dirty="0" smtClean="0"/>
              <a:t>, </a:t>
            </a:r>
            <a:r>
              <a:rPr lang="es-CO" dirty="0" err="1" smtClean="0"/>
              <a:t>Clustering</a:t>
            </a:r>
            <a:r>
              <a:rPr lang="es-CO" dirty="0" smtClean="0"/>
              <a:t>, SVD, Deep </a:t>
            </a:r>
            <a:r>
              <a:rPr lang="es-CO" dirty="0" err="1" smtClean="0"/>
              <a:t>Learning</a:t>
            </a:r>
            <a:r>
              <a:rPr lang="es-CO" dirty="0" smtClean="0"/>
              <a:t>) </a:t>
            </a:r>
            <a:r>
              <a:rPr lang="es-CO" dirty="0" err="1" smtClean="0"/>
              <a:t>cannot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r>
              <a:rPr lang="es-CO" dirty="0" smtClean="0"/>
              <a:t> </a:t>
            </a:r>
            <a:r>
              <a:rPr lang="es-CO" dirty="0" err="1" smtClean="0"/>
              <a:t>information</a:t>
            </a:r>
            <a:r>
              <a:rPr lang="es-CO" dirty="0" smtClean="0"/>
              <a:t> as </a:t>
            </a:r>
            <a:r>
              <a:rPr lang="es-CO" dirty="0" err="1" smtClean="0"/>
              <a:t>correctly</a:t>
            </a:r>
            <a:r>
              <a:rPr lang="es-CO" dirty="0" smtClean="0"/>
              <a:t> as simple </a:t>
            </a:r>
            <a:r>
              <a:rPr lang="es-CO" dirty="0" err="1" smtClean="0"/>
              <a:t>heuristics</a:t>
            </a:r>
            <a:r>
              <a:rPr lang="es-CO" dirty="0" smtClean="0"/>
              <a:t> </a:t>
            </a:r>
            <a:r>
              <a:rPr lang="es-CO" dirty="0" err="1" smtClean="0"/>
              <a:t>when</a:t>
            </a:r>
            <a:r>
              <a:rPr lang="es-CO" dirty="0" smtClean="0"/>
              <a:t> </a:t>
            </a:r>
            <a:r>
              <a:rPr lang="es-CO" dirty="0" err="1" smtClean="0"/>
              <a:t>information</a:t>
            </a:r>
            <a:r>
              <a:rPr lang="es-CO" dirty="0" smtClean="0"/>
              <a:t> of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objective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fe</a:t>
            </a:r>
            <a:r>
              <a:rPr lang="es-CO" dirty="0" err="1" smtClean="0"/>
              <a:t>w</a:t>
            </a:r>
            <a:r>
              <a:rPr lang="es-CO" dirty="0" smtClean="0"/>
              <a:t>. 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I </a:t>
            </a:r>
            <a:r>
              <a:rPr lang="es-CO" dirty="0" err="1" smtClean="0"/>
              <a:t>build</a:t>
            </a:r>
            <a:r>
              <a:rPr lang="es-CO" dirty="0" smtClean="0"/>
              <a:t> a </a:t>
            </a:r>
            <a:r>
              <a:rPr lang="es-CO" dirty="0" err="1" smtClean="0"/>
              <a:t>collaborative-filtering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 </a:t>
            </a:r>
            <a:r>
              <a:rPr lang="es-CO" dirty="0" err="1" smtClean="0"/>
              <a:t>based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: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46707" y="4108268"/>
            <a:ext cx="3422469" cy="24166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err="1" smtClean="0"/>
              <a:t>Association</a:t>
            </a:r>
            <a:r>
              <a:rPr lang="es-CO" sz="3200" b="1" dirty="0" smtClean="0"/>
              <a:t> Rules </a:t>
            </a:r>
            <a:r>
              <a:rPr lang="es-CO" sz="3200" b="1" dirty="0" err="1" smtClean="0"/>
              <a:t>Algorithm</a:t>
            </a:r>
            <a:endParaRPr lang="en-US" sz="3200" b="1" dirty="0"/>
          </a:p>
        </p:txBody>
      </p:sp>
      <p:sp>
        <p:nvSpPr>
          <p:cNvPr id="5" name="Más 4"/>
          <p:cNvSpPr/>
          <p:nvPr/>
        </p:nvSpPr>
        <p:spPr>
          <a:xfrm>
            <a:off x="5084171" y="4565468"/>
            <a:ext cx="1593669" cy="143691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6892835" y="4108268"/>
            <a:ext cx="3676105" cy="235131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err="1" smtClean="0"/>
              <a:t>Heuristically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built</a:t>
            </a:r>
            <a:r>
              <a:rPr lang="es-CO" sz="2800" b="1" dirty="0" smtClean="0"/>
              <a:t> – </a:t>
            </a:r>
            <a:r>
              <a:rPr lang="es-CO" sz="2800" b="1" dirty="0" err="1" smtClean="0"/>
              <a:t>Decision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Trees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63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8000" b="1" dirty="0" err="1" smtClean="0"/>
              <a:t>Comparing</a:t>
            </a:r>
            <a:r>
              <a:rPr lang="es-CO" sz="8000" b="1" dirty="0" smtClean="0"/>
              <a:t> </a:t>
            </a:r>
            <a:r>
              <a:rPr lang="es-CO" sz="8000" b="1" dirty="0" err="1" smtClean="0"/>
              <a:t>other</a:t>
            </a:r>
            <a:r>
              <a:rPr lang="es-CO" sz="8000" b="1" dirty="0" smtClean="0"/>
              <a:t> </a:t>
            </a:r>
            <a:r>
              <a:rPr lang="es-CO" sz="8000" b="1" dirty="0" err="1" smtClean="0"/>
              <a:t>methods</a:t>
            </a:r>
            <a:endParaRPr lang="en-US" sz="8000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05691" y="237426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b="1" dirty="0" smtClean="0"/>
              <a:t>I </a:t>
            </a:r>
            <a:r>
              <a:rPr lang="es-CO" b="1" dirty="0" err="1" smtClean="0"/>
              <a:t>convert</a:t>
            </a:r>
            <a:r>
              <a:rPr lang="es-CO" b="1" dirty="0" smtClean="0"/>
              <a:t> </a:t>
            </a:r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 to </a:t>
            </a:r>
            <a:r>
              <a:rPr lang="es-CO" b="1" dirty="0" err="1" smtClean="0"/>
              <a:t>dummy</a:t>
            </a:r>
            <a:r>
              <a:rPr lang="es-CO" b="1" dirty="0" smtClean="0"/>
              <a:t> and </a:t>
            </a:r>
            <a:r>
              <a:rPr lang="es-CO" b="1" dirty="0" err="1" smtClean="0"/>
              <a:t>numerical</a:t>
            </a:r>
            <a:r>
              <a:rPr lang="es-CO" b="1" dirty="0" smtClean="0"/>
              <a:t> variables and compare </a:t>
            </a:r>
            <a:r>
              <a:rPr lang="es-CO" b="1" dirty="0" err="1" smtClean="0"/>
              <a:t>results</a:t>
            </a:r>
            <a:r>
              <a:rPr lang="es-CO" b="1" dirty="0" smtClean="0"/>
              <a:t> </a:t>
            </a:r>
            <a:r>
              <a:rPr lang="es-CO" b="1" dirty="0" err="1" smtClean="0"/>
              <a:t>with</a:t>
            </a:r>
            <a:r>
              <a:rPr lang="es-CO" b="1" dirty="0" smtClean="0"/>
              <a:t> ML </a:t>
            </a:r>
            <a:r>
              <a:rPr lang="es-CO" b="1" dirty="0" err="1" smtClean="0"/>
              <a:t>algorithms</a:t>
            </a:r>
            <a:r>
              <a:rPr lang="es-CO" b="1" dirty="0" smtClean="0"/>
              <a:t>. I </a:t>
            </a:r>
            <a:r>
              <a:rPr lang="es-CO" b="1" dirty="0" err="1" smtClean="0"/>
              <a:t>find</a:t>
            </a:r>
            <a:r>
              <a:rPr lang="es-CO" b="1" dirty="0" smtClean="0"/>
              <a:t> </a:t>
            </a:r>
            <a:r>
              <a:rPr lang="es-CO" b="1" dirty="0" err="1" smtClean="0"/>
              <a:t>is</a:t>
            </a:r>
            <a:r>
              <a:rPr lang="es-CO" b="1" dirty="0" smtClean="0"/>
              <a:t> </a:t>
            </a:r>
            <a:r>
              <a:rPr lang="es-CO" b="1" dirty="0" err="1" smtClean="0"/>
              <a:t>not</a:t>
            </a:r>
            <a:r>
              <a:rPr lang="es-CO" b="1" dirty="0" smtClean="0"/>
              <a:t> </a:t>
            </a:r>
            <a:r>
              <a:rPr lang="es-CO" b="1" dirty="0" err="1" smtClean="0"/>
              <a:t>straightforward</a:t>
            </a:r>
            <a:r>
              <a:rPr lang="es-CO" b="1" dirty="0" smtClean="0"/>
              <a:t> </a:t>
            </a:r>
            <a:r>
              <a:rPr lang="es-CO" b="1" dirty="0" err="1" smtClean="0"/>
              <a:t>for</a:t>
            </a:r>
            <a:r>
              <a:rPr lang="es-CO" b="1" dirty="0" smtClean="0"/>
              <a:t> </a:t>
            </a:r>
            <a:r>
              <a:rPr lang="es-CO" b="1" dirty="0" err="1" smtClean="0"/>
              <a:t>them</a:t>
            </a:r>
            <a:r>
              <a:rPr lang="es-CO" b="1" dirty="0" smtClean="0"/>
              <a:t> to </a:t>
            </a:r>
            <a:r>
              <a:rPr lang="es-CO" b="1" dirty="0" err="1" smtClean="0"/>
              <a:t>identify</a:t>
            </a:r>
            <a:r>
              <a:rPr lang="es-CO" b="1" dirty="0" smtClean="0"/>
              <a:t> </a:t>
            </a:r>
            <a:r>
              <a:rPr lang="es-CO" b="1" dirty="0" err="1" smtClean="0"/>
              <a:t>small</a:t>
            </a:r>
            <a:r>
              <a:rPr lang="es-CO" b="1" dirty="0" smtClean="0"/>
              <a:t> </a:t>
            </a:r>
            <a:r>
              <a:rPr lang="es-CO" b="1" dirty="0" err="1" smtClean="0"/>
              <a:t>differences</a:t>
            </a:r>
            <a:r>
              <a:rPr lang="es-CO" b="1" dirty="0" smtClean="0"/>
              <a:t>, </a:t>
            </a:r>
            <a:r>
              <a:rPr lang="es-CO" b="1" dirty="0" err="1" smtClean="0"/>
              <a:t>obtaining</a:t>
            </a:r>
            <a:r>
              <a:rPr lang="es-CO" b="1" dirty="0" smtClean="0"/>
              <a:t> </a:t>
            </a:r>
            <a:r>
              <a:rPr lang="es-CO" b="1" dirty="0" err="1" smtClean="0"/>
              <a:t>the</a:t>
            </a:r>
            <a:r>
              <a:rPr lang="es-CO" b="1" dirty="0" smtClean="0"/>
              <a:t> </a:t>
            </a:r>
            <a:r>
              <a:rPr lang="es-CO" b="1" dirty="0" err="1" smtClean="0"/>
              <a:t>accuracy</a:t>
            </a:r>
            <a:r>
              <a:rPr lang="es-CO" b="1" dirty="0" smtClean="0"/>
              <a:t> </a:t>
            </a:r>
            <a:r>
              <a:rPr lang="es-CO" b="1" dirty="0" err="1" smtClean="0"/>
              <a:t>power</a:t>
            </a:r>
            <a:r>
              <a:rPr lang="es-CO" b="1" dirty="0" smtClean="0"/>
              <a:t> </a:t>
            </a:r>
            <a:r>
              <a:rPr lang="es-CO" b="1" dirty="0" err="1" smtClean="0"/>
              <a:t>is</a:t>
            </a:r>
            <a:r>
              <a:rPr lang="es-CO" b="1" dirty="0" smtClean="0"/>
              <a:t> </a:t>
            </a:r>
            <a:r>
              <a:rPr lang="es-CO" b="1" dirty="0" err="1" smtClean="0"/>
              <a:t>not</a:t>
            </a:r>
            <a:r>
              <a:rPr lang="es-CO" b="1" dirty="0" smtClean="0"/>
              <a:t> </a:t>
            </a:r>
            <a:r>
              <a:rPr lang="es-CO" b="1" dirty="0" err="1" smtClean="0"/>
              <a:t>much</a:t>
            </a:r>
            <a:r>
              <a:rPr lang="es-CO" b="1" dirty="0" smtClean="0"/>
              <a:t> </a:t>
            </a:r>
            <a:r>
              <a:rPr lang="es-CO" b="1" dirty="0" err="1" smtClean="0"/>
              <a:t>better</a:t>
            </a:r>
            <a:r>
              <a:rPr lang="es-CO" b="1" dirty="0" smtClean="0"/>
              <a:t>. </a:t>
            </a:r>
            <a:r>
              <a:rPr lang="es-CO" dirty="0" err="1" smtClean="0"/>
              <a:t>Ensemble</a:t>
            </a:r>
            <a:r>
              <a:rPr lang="es-CO" dirty="0" smtClean="0"/>
              <a:t> </a:t>
            </a:r>
            <a:r>
              <a:rPr lang="es-CO" dirty="0" err="1" smtClean="0"/>
              <a:t>algorithms</a:t>
            </a:r>
            <a:r>
              <a:rPr lang="es-CO" dirty="0" smtClean="0"/>
              <a:t> </a:t>
            </a:r>
            <a:r>
              <a:rPr lang="es-CO" dirty="0" err="1" smtClean="0"/>
              <a:t>may</a:t>
            </a:r>
            <a:r>
              <a:rPr lang="es-CO" dirty="0" smtClean="0"/>
              <a:t> be </a:t>
            </a:r>
            <a:r>
              <a:rPr lang="es-CO" dirty="0" err="1" smtClean="0"/>
              <a:t>fruitful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calculating</a:t>
            </a:r>
            <a:r>
              <a:rPr lang="es-CO" dirty="0" smtClean="0"/>
              <a:t> </a:t>
            </a:r>
            <a:r>
              <a:rPr lang="es-CO" dirty="0" err="1" smtClean="0"/>
              <a:t>propensity</a:t>
            </a:r>
            <a:r>
              <a:rPr lang="es-CO" dirty="0" smtClean="0"/>
              <a:t> scores and </a:t>
            </a:r>
            <a:r>
              <a:rPr lang="es-CO" dirty="0" err="1" smtClean="0"/>
              <a:t>improve</a:t>
            </a:r>
            <a:r>
              <a:rPr lang="es-CO" dirty="0" smtClean="0"/>
              <a:t> </a:t>
            </a:r>
            <a:r>
              <a:rPr lang="es-CO" dirty="0" err="1" smtClean="0"/>
              <a:t>results</a:t>
            </a:r>
            <a:r>
              <a:rPr lang="es-C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Random</a:t>
            </a:r>
            <a:r>
              <a:rPr lang="es-CO" b="1" dirty="0" smtClean="0"/>
              <a:t> </a:t>
            </a:r>
            <a:r>
              <a:rPr lang="es-CO" b="1" dirty="0" err="1" smtClean="0"/>
              <a:t>Forests</a:t>
            </a:r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/>
              <a:t>(</a:t>
            </a:r>
            <a:r>
              <a:rPr lang="es-CO" b="1" dirty="0" err="1" smtClean="0"/>
              <a:t>with</a:t>
            </a:r>
            <a:r>
              <a:rPr lang="es-CO" b="1" dirty="0" smtClean="0"/>
              <a:t> </a:t>
            </a:r>
            <a:r>
              <a:rPr lang="es-CO" b="1" dirty="0" err="1" smtClean="0"/>
              <a:t>cross-validation</a:t>
            </a:r>
            <a:r>
              <a:rPr lang="es-CO" b="1" dirty="0" smtClean="0"/>
              <a:t> and </a:t>
            </a:r>
            <a:r>
              <a:rPr lang="es-CO" b="1" dirty="0" err="1" smtClean="0"/>
              <a:t>upsampling</a:t>
            </a:r>
            <a:r>
              <a:rPr lang="es-CO" b="1" dirty="0" smtClean="0"/>
              <a:t>)</a:t>
            </a:r>
            <a:endParaRPr lang="en-US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44040" y="2611165"/>
            <a:ext cx="9011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*TLMK:                                                * </a:t>
            </a:r>
            <a:r>
              <a:rPr lang="es-CO" dirty="0" err="1" smtClean="0"/>
              <a:t>Commercial</a:t>
            </a:r>
            <a:r>
              <a:rPr lang="es-CO" dirty="0" smtClean="0"/>
              <a:t> </a:t>
            </a:r>
            <a:r>
              <a:rPr lang="es-CO" dirty="0" err="1" smtClean="0"/>
              <a:t>Branches</a:t>
            </a:r>
            <a:r>
              <a:rPr lang="es-CO" dirty="0" smtClean="0"/>
              <a:t>:</a:t>
            </a:r>
          </a:p>
          <a:p>
            <a:pPr>
              <a:buFontTx/>
              <a:buChar char="-"/>
            </a:pPr>
            <a:r>
              <a:rPr lang="es-CO" dirty="0" smtClean="0"/>
              <a:t>S1: 81.74%                                       - S2: 22.89%</a:t>
            </a:r>
          </a:p>
          <a:p>
            <a:pPr>
              <a:buFontTx/>
              <a:buChar char="-"/>
            </a:pPr>
            <a:r>
              <a:rPr lang="es-CO" dirty="0" smtClean="0"/>
              <a:t>S2: 83.63%                                       - S5: 27.9%</a:t>
            </a:r>
          </a:p>
          <a:p>
            <a:pPr>
              <a:buFontTx/>
              <a:buChar char="-"/>
            </a:pPr>
            <a:r>
              <a:rPr lang="es-CO" dirty="0" smtClean="0"/>
              <a:t>S3: 4.74%                                         - S6: 0%</a:t>
            </a:r>
          </a:p>
          <a:p>
            <a:pPr>
              <a:buFontTx/>
              <a:buChar char="-"/>
            </a:pPr>
            <a:r>
              <a:rPr lang="es-CO" dirty="0" smtClean="0"/>
              <a:t>S4: 0%                                               - S7: 44.57%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50817" y="24421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 smtClean="0"/>
              <a:t>Business </a:t>
            </a:r>
            <a:r>
              <a:rPr lang="es-CO" sz="8000" b="1" dirty="0" err="1" smtClean="0"/>
              <a:t>Context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055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0818" y="3043645"/>
            <a:ext cx="10944496" cy="33702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err="1" smtClean="0"/>
              <a:t>You</a:t>
            </a:r>
            <a:r>
              <a:rPr lang="es-CO" dirty="0" smtClean="0"/>
              <a:t> are </a:t>
            </a:r>
            <a:r>
              <a:rPr lang="es-CO" dirty="0" err="1" smtClean="0"/>
              <a:t>hired</a:t>
            </a:r>
            <a:r>
              <a:rPr lang="es-CO" dirty="0" smtClean="0"/>
              <a:t> to </a:t>
            </a:r>
            <a:r>
              <a:rPr lang="es-CO" dirty="0" err="1" smtClean="0"/>
              <a:t>build</a:t>
            </a:r>
            <a:r>
              <a:rPr lang="es-CO" dirty="0" smtClean="0"/>
              <a:t> a </a:t>
            </a:r>
            <a:r>
              <a:rPr lang="es-CO" dirty="0" err="1" smtClean="0"/>
              <a:t>collaborative-filtering</a:t>
            </a:r>
            <a:r>
              <a:rPr lang="es-CO" dirty="0" smtClean="0"/>
              <a:t> </a:t>
            </a:r>
            <a:r>
              <a:rPr lang="es-CO" dirty="0" err="1" smtClean="0"/>
              <a:t>algorithm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a </a:t>
            </a:r>
            <a:r>
              <a:rPr lang="es-CO" dirty="0" err="1" smtClean="0"/>
              <a:t>life-insurance</a:t>
            </a:r>
            <a:r>
              <a:rPr lang="es-CO" dirty="0" smtClean="0"/>
              <a:t> </a:t>
            </a:r>
            <a:r>
              <a:rPr lang="es-CO" dirty="0" err="1" smtClean="0"/>
              <a:t>company</a:t>
            </a:r>
            <a:r>
              <a:rPr lang="es-CO" dirty="0" smtClean="0"/>
              <a:t> in </a:t>
            </a:r>
            <a:r>
              <a:rPr lang="es-CO" dirty="0" err="1" smtClean="0"/>
              <a:t>Latin</a:t>
            </a:r>
            <a:r>
              <a:rPr lang="es-CO" dirty="0" smtClean="0"/>
              <a:t> </a:t>
            </a:r>
            <a:r>
              <a:rPr lang="es-CO" dirty="0" err="1" smtClean="0"/>
              <a:t>America</a:t>
            </a:r>
            <a:r>
              <a:rPr lang="es-CO" dirty="0" smtClean="0"/>
              <a:t>, </a:t>
            </a:r>
            <a:r>
              <a:rPr lang="es-CO" dirty="0" err="1" smtClean="0"/>
              <a:t>but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market</a:t>
            </a:r>
            <a:r>
              <a:rPr lang="es-CO" dirty="0" smtClean="0"/>
              <a:t> </a:t>
            </a:r>
            <a:r>
              <a:rPr lang="es-CO" dirty="0" err="1" smtClean="0"/>
              <a:t>size</a:t>
            </a:r>
            <a:r>
              <a:rPr lang="es-CO" dirty="0" smtClean="0"/>
              <a:t> </a:t>
            </a:r>
            <a:r>
              <a:rPr lang="es-CO" dirty="0" err="1" smtClean="0"/>
              <a:t>is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big</a:t>
            </a:r>
            <a:r>
              <a:rPr lang="es-CO" dirty="0" smtClean="0"/>
              <a:t> and </a:t>
            </a:r>
            <a:r>
              <a:rPr lang="es-CO" dirty="0" err="1" smtClean="0"/>
              <a:t>you</a:t>
            </a:r>
            <a:r>
              <a:rPr lang="es-CO" dirty="0" smtClean="0"/>
              <a:t> </a:t>
            </a:r>
            <a:r>
              <a:rPr lang="es-CO" dirty="0" err="1" smtClean="0"/>
              <a:t>must</a:t>
            </a:r>
            <a:r>
              <a:rPr lang="es-CO" dirty="0" smtClean="0"/>
              <a:t> </a:t>
            </a:r>
            <a:r>
              <a:rPr lang="es-CO" dirty="0" err="1" smtClean="0"/>
              <a:t>allocate</a:t>
            </a:r>
            <a:r>
              <a:rPr lang="es-CO" dirty="0" smtClean="0"/>
              <a:t> 7 </a:t>
            </a:r>
            <a:r>
              <a:rPr lang="es-CO" dirty="0" err="1" smtClean="0"/>
              <a:t>products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few</a:t>
            </a:r>
            <a:r>
              <a:rPr lang="es-CO" dirty="0" smtClean="0"/>
              <a:t> </a:t>
            </a:r>
            <a:r>
              <a:rPr lang="es-CO" dirty="0" err="1" smtClean="0"/>
              <a:t>available</a:t>
            </a:r>
            <a:r>
              <a:rPr lang="es-CO" dirty="0" smtClean="0"/>
              <a:t> </a:t>
            </a:r>
            <a:r>
              <a:rPr lang="es-CO" dirty="0" err="1" smtClean="0"/>
              <a:t>infomation</a:t>
            </a:r>
            <a:r>
              <a:rPr lang="es-CO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Elipse 4"/>
          <p:cNvSpPr/>
          <p:nvPr/>
        </p:nvSpPr>
        <p:spPr>
          <a:xfrm>
            <a:off x="0" y="2325186"/>
            <a:ext cx="11704320" cy="2599509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696687" y="585098"/>
            <a:ext cx="1082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b="1" dirty="0" err="1" smtClean="0"/>
              <a:t>What</a:t>
            </a:r>
            <a:r>
              <a:rPr lang="es-CO" sz="7200" b="1" dirty="0" smtClean="0"/>
              <a:t> </a:t>
            </a:r>
            <a:r>
              <a:rPr lang="es-CO" sz="7200" b="1" dirty="0" err="1" smtClean="0"/>
              <a:t>is</a:t>
            </a:r>
            <a:r>
              <a:rPr lang="es-CO" sz="7200" b="1" dirty="0" smtClean="0"/>
              <a:t> </a:t>
            </a:r>
            <a:r>
              <a:rPr lang="es-CO" sz="7200" b="1" dirty="0" err="1" smtClean="0"/>
              <a:t>the</a:t>
            </a:r>
            <a:r>
              <a:rPr lang="es-CO" sz="7200" b="1" dirty="0" smtClean="0"/>
              <a:t> </a:t>
            </a:r>
            <a:r>
              <a:rPr lang="es-CO" sz="7200" b="1" dirty="0" err="1" smtClean="0"/>
              <a:t>next</a:t>
            </a:r>
            <a:r>
              <a:rPr lang="es-CO" sz="7200" b="1" dirty="0" smtClean="0"/>
              <a:t> </a:t>
            </a:r>
            <a:r>
              <a:rPr lang="es-CO" sz="7200" b="1" dirty="0" err="1" smtClean="0"/>
              <a:t>best</a:t>
            </a:r>
            <a:r>
              <a:rPr lang="es-CO" sz="7200" b="1" dirty="0" smtClean="0"/>
              <a:t> </a:t>
            </a:r>
            <a:r>
              <a:rPr lang="es-CO" sz="7200" b="1" dirty="0" err="1" smtClean="0"/>
              <a:t>offer</a:t>
            </a:r>
            <a:r>
              <a:rPr lang="es-CO" sz="7200" b="1" dirty="0" smtClean="0"/>
              <a:t>?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4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5814" y="2679483"/>
            <a:ext cx="11612880" cy="3670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61554" y="2810414"/>
            <a:ext cx="108116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CO" sz="2800" b="1" dirty="0" err="1" smtClean="0"/>
              <a:t>Channels</a:t>
            </a:r>
            <a:r>
              <a:rPr lang="es-CO" sz="2800" b="1" dirty="0" smtClean="0"/>
              <a:t>:</a:t>
            </a:r>
            <a:r>
              <a:rPr lang="es-CO" sz="2800" dirty="0" smtClean="0"/>
              <a:t> TLMK (</a:t>
            </a:r>
            <a:r>
              <a:rPr lang="es-CO" sz="2800" dirty="0" err="1" smtClean="0"/>
              <a:t>Call</a:t>
            </a:r>
            <a:r>
              <a:rPr lang="es-CO" sz="2800" dirty="0" smtClean="0"/>
              <a:t>-center) and </a:t>
            </a:r>
            <a:r>
              <a:rPr lang="es-CO" sz="2800" dirty="0" err="1" smtClean="0"/>
              <a:t>Commercial</a:t>
            </a:r>
            <a:r>
              <a:rPr lang="es-CO" sz="2800" dirty="0" smtClean="0"/>
              <a:t> </a:t>
            </a:r>
            <a:r>
              <a:rPr lang="es-CO" sz="2800" dirty="0" err="1" smtClean="0"/>
              <a:t>Branches</a:t>
            </a:r>
            <a:r>
              <a:rPr lang="es-CO" sz="2800" dirty="0" smtClean="0"/>
              <a:t>. </a:t>
            </a:r>
            <a:r>
              <a:rPr lang="es-CO" sz="2800" dirty="0" err="1" smtClean="0"/>
              <a:t>If</a:t>
            </a:r>
            <a:r>
              <a:rPr lang="es-CO" sz="2800" dirty="0" smtClean="0"/>
              <a:t>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customer</a:t>
            </a:r>
            <a:r>
              <a:rPr lang="es-CO" sz="2800" dirty="0" smtClean="0"/>
              <a:t> uses </a:t>
            </a:r>
            <a:r>
              <a:rPr lang="es-CO" sz="2800" dirty="0" err="1" smtClean="0"/>
              <a:t>both</a:t>
            </a:r>
            <a:r>
              <a:rPr lang="es-CO" sz="2800" dirty="0" smtClean="0"/>
              <a:t>, </a:t>
            </a:r>
            <a:r>
              <a:rPr lang="es-CO" sz="2800" dirty="0" err="1" smtClean="0"/>
              <a:t>you</a:t>
            </a:r>
            <a:r>
              <a:rPr lang="es-CO" sz="2800" dirty="0" smtClean="0"/>
              <a:t> can </a:t>
            </a:r>
            <a:r>
              <a:rPr lang="es-CO" sz="2800" dirty="0" err="1" smtClean="0"/>
              <a:t>offer</a:t>
            </a:r>
            <a:r>
              <a:rPr lang="es-CO" sz="2800" dirty="0" smtClean="0"/>
              <a:t> 2 </a:t>
            </a:r>
            <a:r>
              <a:rPr lang="es-CO" sz="2800" dirty="0" err="1" smtClean="0"/>
              <a:t>products</a:t>
            </a:r>
            <a:r>
              <a:rPr lang="es-CO" sz="2800" dirty="0" smtClean="0"/>
              <a:t> at </a:t>
            </a:r>
            <a:r>
              <a:rPr lang="es-CO" sz="2800" dirty="0" err="1" smtClean="0"/>
              <a:t>most</a:t>
            </a:r>
            <a:r>
              <a:rPr lang="es-CO" sz="2800" dirty="0" smtClean="0"/>
              <a:t>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CO" sz="2800" b="1" dirty="0" err="1" smtClean="0"/>
              <a:t>Features</a:t>
            </a:r>
            <a:r>
              <a:rPr lang="es-CO" sz="2800" b="1" dirty="0" smtClean="0"/>
              <a:t> (</a:t>
            </a:r>
            <a:r>
              <a:rPr lang="es-CO" sz="2800" b="1" dirty="0" err="1" smtClean="0"/>
              <a:t>almost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not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related</a:t>
            </a:r>
            <a:r>
              <a:rPr lang="es-CO" sz="2800" b="1" dirty="0" smtClean="0"/>
              <a:t>):</a:t>
            </a:r>
            <a:r>
              <a:rPr lang="es-CO" sz="2800" dirty="0" smtClean="0"/>
              <a:t> </a:t>
            </a:r>
            <a:r>
              <a:rPr lang="es-CO" sz="2800" dirty="0" err="1" smtClean="0"/>
              <a:t>Income</a:t>
            </a:r>
            <a:r>
              <a:rPr lang="es-CO" sz="2800" dirty="0" smtClean="0"/>
              <a:t>, total </a:t>
            </a:r>
            <a:r>
              <a:rPr lang="es-CO" sz="2800" dirty="0" err="1" smtClean="0"/>
              <a:t>wealth</a:t>
            </a:r>
            <a:r>
              <a:rPr lang="es-CO" sz="2800" dirty="0" smtClean="0"/>
              <a:t>, </a:t>
            </a:r>
            <a:r>
              <a:rPr lang="es-CO" sz="2800" dirty="0" err="1" smtClean="0"/>
              <a:t>age</a:t>
            </a:r>
            <a:r>
              <a:rPr lang="es-CO" sz="2800" dirty="0" smtClean="0"/>
              <a:t>, </a:t>
            </a:r>
            <a:r>
              <a:rPr lang="es-CO" sz="2800" dirty="0" err="1" smtClean="0"/>
              <a:t>economic</a:t>
            </a:r>
            <a:r>
              <a:rPr lang="es-CO" sz="2800" dirty="0" smtClean="0"/>
              <a:t> sector, </a:t>
            </a:r>
            <a:r>
              <a:rPr lang="es-CO" sz="2800" dirty="0" err="1" smtClean="0"/>
              <a:t>state</a:t>
            </a:r>
            <a:r>
              <a:rPr lang="es-CO" sz="2800" dirty="0" smtClean="0"/>
              <a:t>, </a:t>
            </a:r>
            <a:r>
              <a:rPr lang="es-CO" sz="2800" dirty="0" err="1" smtClean="0"/>
              <a:t>if</a:t>
            </a:r>
            <a:r>
              <a:rPr lang="es-CO" sz="2800" dirty="0" smtClean="0"/>
              <a:t> </a:t>
            </a:r>
            <a:r>
              <a:rPr lang="es-CO" sz="2800" dirty="0" err="1" smtClean="0"/>
              <a:t>is</a:t>
            </a:r>
            <a:r>
              <a:rPr lang="es-CO" sz="2800" dirty="0" smtClean="0"/>
              <a:t> </a:t>
            </a:r>
            <a:r>
              <a:rPr lang="es-CO" sz="2800" dirty="0" err="1" smtClean="0"/>
              <a:t>retired</a:t>
            </a:r>
            <a:r>
              <a:rPr lang="es-CO" sz="2800" dirty="0" smtClean="0"/>
              <a:t>, </a:t>
            </a:r>
            <a:r>
              <a:rPr lang="es-CO" sz="2800" dirty="0" err="1" smtClean="0"/>
              <a:t>skilled-degree</a:t>
            </a:r>
            <a:r>
              <a:rPr lang="es-CO" sz="2800" dirty="0" smtClean="0"/>
              <a:t> of </a:t>
            </a:r>
            <a:r>
              <a:rPr lang="es-CO" sz="2800" dirty="0" err="1" smtClean="0"/>
              <a:t>the</a:t>
            </a:r>
            <a:r>
              <a:rPr lang="es-CO" sz="2800" dirty="0" smtClean="0"/>
              <a:t> </a:t>
            </a:r>
            <a:r>
              <a:rPr lang="es-CO" sz="2800" dirty="0" err="1" smtClean="0"/>
              <a:t>job</a:t>
            </a:r>
            <a:r>
              <a:rPr lang="es-CO" sz="2800" dirty="0" smtClean="0"/>
              <a:t>, </a:t>
            </a:r>
            <a:r>
              <a:rPr lang="es-CO" sz="2800" dirty="0" err="1" smtClean="0"/>
              <a:t>type</a:t>
            </a:r>
            <a:r>
              <a:rPr lang="es-CO" sz="2800" dirty="0" smtClean="0"/>
              <a:t> of </a:t>
            </a:r>
            <a:r>
              <a:rPr lang="es-CO" sz="2800" dirty="0" err="1" smtClean="0"/>
              <a:t>job-contract</a:t>
            </a:r>
            <a:r>
              <a:rPr lang="es-CO" sz="2800" dirty="0" smtClean="0"/>
              <a:t>, </a:t>
            </a:r>
            <a:r>
              <a:rPr lang="es-CO" sz="2800" dirty="0" err="1" smtClean="0"/>
              <a:t>relationship</a:t>
            </a:r>
            <a:r>
              <a:rPr lang="es-CO" sz="2800" dirty="0" smtClean="0"/>
              <a:t> status, </a:t>
            </a:r>
            <a:r>
              <a:rPr lang="es-CO" sz="2800" dirty="0" err="1" smtClean="0"/>
              <a:t>if</a:t>
            </a:r>
            <a:r>
              <a:rPr lang="es-CO" sz="2800" dirty="0" smtClean="0"/>
              <a:t> has a </a:t>
            </a:r>
            <a:r>
              <a:rPr lang="es-CO" sz="2800" dirty="0" err="1" smtClean="0"/>
              <a:t>mortgage</a:t>
            </a:r>
            <a:r>
              <a:rPr lang="es-CO" sz="2800" dirty="0" smtClean="0"/>
              <a:t> </a:t>
            </a:r>
            <a:r>
              <a:rPr lang="es-CO" sz="2800" dirty="0" err="1" smtClean="0"/>
              <a:t>credit</a:t>
            </a:r>
            <a:r>
              <a:rPr lang="es-CO" sz="2800" dirty="0" smtClean="0"/>
              <a:t>, </a:t>
            </a:r>
            <a:r>
              <a:rPr lang="es-CO" sz="2800" dirty="0" err="1" smtClean="0"/>
              <a:t>if</a:t>
            </a:r>
            <a:r>
              <a:rPr lang="es-CO" sz="2800" dirty="0" smtClean="0"/>
              <a:t> has </a:t>
            </a:r>
            <a:r>
              <a:rPr lang="es-CO" sz="2800" dirty="0" err="1" smtClean="0"/>
              <a:t>an</a:t>
            </a:r>
            <a:r>
              <a:rPr lang="es-CO" sz="2800" dirty="0" smtClean="0"/>
              <a:t> </a:t>
            </a:r>
            <a:r>
              <a:rPr lang="es-CO" sz="2800" dirty="0" err="1" smtClean="0"/>
              <a:t>account</a:t>
            </a:r>
            <a:r>
              <a:rPr lang="es-CO" sz="2800" dirty="0" smtClean="0"/>
              <a:t> in </a:t>
            </a:r>
            <a:r>
              <a:rPr lang="es-CO" sz="2800" dirty="0" err="1" smtClean="0"/>
              <a:t>large</a:t>
            </a:r>
            <a:r>
              <a:rPr lang="es-CO" sz="2800" dirty="0" smtClean="0"/>
              <a:t> </a:t>
            </a:r>
            <a:r>
              <a:rPr lang="es-CO" sz="2800" dirty="0" err="1" smtClean="0"/>
              <a:t>banks</a:t>
            </a:r>
            <a:r>
              <a:rPr lang="es-CO" sz="2800" dirty="0" smtClean="0"/>
              <a:t> &amp; </a:t>
            </a:r>
            <a:r>
              <a:rPr lang="es-CO" sz="2800" dirty="0" err="1" smtClean="0"/>
              <a:t>employment</a:t>
            </a:r>
            <a:r>
              <a:rPr lang="es-CO" sz="2800" dirty="0" smtClean="0"/>
              <a:t> status.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s-CO" sz="2800" b="1" dirty="0" err="1" smtClean="0"/>
              <a:t>Observations</a:t>
            </a:r>
            <a:r>
              <a:rPr lang="es-CO" sz="2800" b="1" dirty="0" smtClean="0"/>
              <a:t>:</a:t>
            </a:r>
            <a:r>
              <a:rPr lang="es-CO" sz="2800" dirty="0" smtClean="0"/>
              <a:t> 88.000.</a:t>
            </a:r>
          </a:p>
        </p:txBody>
      </p:sp>
      <p:sp>
        <p:nvSpPr>
          <p:cNvPr id="6" name="Elipse 5"/>
          <p:cNvSpPr/>
          <p:nvPr/>
        </p:nvSpPr>
        <p:spPr>
          <a:xfrm>
            <a:off x="1789611" y="261257"/>
            <a:ext cx="8895806" cy="1580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b="1" dirty="0" err="1" smtClean="0"/>
              <a:t>Too</a:t>
            </a:r>
            <a:r>
              <a:rPr lang="es-CO" sz="4800" b="1" dirty="0" smtClean="0"/>
              <a:t> </a:t>
            </a:r>
            <a:r>
              <a:rPr lang="es-CO" sz="4800" b="1" dirty="0" err="1" smtClean="0"/>
              <a:t>limited</a:t>
            </a:r>
            <a:r>
              <a:rPr lang="es-CO" sz="4800" b="1" dirty="0" smtClean="0"/>
              <a:t> </a:t>
            </a:r>
            <a:r>
              <a:rPr lang="es-CO" sz="4800" b="1" dirty="0" err="1" smtClean="0"/>
              <a:t>information</a:t>
            </a:r>
            <a:r>
              <a:rPr lang="es-CO" sz="4800" b="1" dirty="0" smtClean="0"/>
              <a:t>: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5076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52696" y="1671093"/>
            <a:ext cx="4728754" cy="4631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6275611" y="1651499"/>
            <a:ext cx="4939937" cy="46709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4297680" y="3422469"/>
            <a:ext cx="2547257" cy="8882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S2</a:t>
            </a:r>
            <a:endParaRPr lang="en-US" b="1" dirty="0"/>
          </a:p>
        </p:txBody>
      </p:sp>
      <p:sp>
        <p:nvSpPr>
          <p:cNvPr id="7" name="Elipse 6"/>
          <p:cNvSpPr/>
          <p:nvPr/>
        </p:nvSpPr>
        <p:spPr>
          <a:xfrm>
            <a:off x="2076993" y="2069261"/>
            <a:ext cx="1728649" cy="126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S1</a:t>
            </a:r>
            <a:endParaRPr lang="en-US" sz="2800" b="1" dirty="0"/>
          </a:p>
        </p:txBody>
      </p:sp>
      <p:sp>
        <p:nvSpPr>
          <p:cNvPr id="8" name="Elipse 7"/>
          <p:cNvSpPr/>
          <p:nvPr/>
        </p:nvSpPr>
        <p:spPr>
          <a:xfrm>
            <a:off x="1005839" y="3332298"/>
            <a:ext cx="1567544" cy="14617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/>
              <a:t>S3</a:t>
            </a:r>
          </a:p>
        </p:txBody>
      </p:sp>
      <p:sp>
        <p:nvSpPr>
          <p:cNvPr id="9" name="Elipse 8"/>
          <p:cNvSpPr/>
          <p:nvPr/>
        </p:nvSpPr>
        <p:spPr>
          <a:xfrm>
            <a:off x="2795451" y="4089309"/>
            <a:ext cx="1502229" cy="14362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S4</a:t>
            </a:r>
            <a:endParaRPr lang="en-US" b="1" dirty="0"/>
          </a:p>
        </p:txBody>
      </p:sp>
      <p:sp>
        <p:nvSpPr>
          <p:cNvPr id="10" name="Elipse 9"/>
          <p:cNvSpPr/>
          <p:nvPr/>
        </p:nvSpPr>
        <p:spPr>
          <a:xfrm>
            <a:off x="7680959" y="2390503"/>
            <a:ext cx="1384663" cy="1293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/>
              <a:t>S5</a:t>
            </a:r>
          </a:p>
        </p:txBody>
      </p:sp>
      <p:sp>
        <p:nvSpPr>
          <p:cNvPr id="11" name="Elipse 10"/>
          <p:cNvSpPr/>
          <p:nvPr/>
        </p:nvSpPr>
        <p:spPr>
          <a:xfrm>
            <a:off x="9296400" y="3277508"/>
            <a:ext cx="1064620" cy="941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S6</a:t>
            </a:r>
            <a:endParaRPr lang="en-US" b="1" dirty="0"/>
          </a:p>
        </p:txBody>
      </p:sp>
      <p:sp>
        <p:nvSpPr>
          <p:cNvPr id="12" name="Elipse 11"/>
          <p:cNvSpPr/>
          <p:nvPr/>
        </p:nvSpPr>
        <p:spPr>
          <a:xfrm>
            <a:off x="7854045" y="4386582"/>
            <a:ext cx="1064620" cy="9417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S7</a:t>
            </a:r>
            <a:endParaRPr lang="en-US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263830" y="406787"/>
            <a:ext cx="2906487" cy="979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/>
              <a:t>I. TLMK</a:t>
            </a:r>
            <a:endParaRPr lang="en-US" sz="3200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628534" y="440396"/>
            <a:ext cx="4234089" cy="979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/>
              <a:t>II. </a:t>
            </a:r>
            <a:r>
              <a:rPr lang="es-CO" sz="3200" b="1" dirty="0" err="1" smtClean="0"/>
              <a:t>Commercial</a:t>
            </a:r>
            <a:r>
              <a:rPr lang="es-CO" sz="3200" b="1" dirty="0" smtClean="0"/>
              <a:t> </a:t>
            </a:r>
            <a:r>
              <a:rPr lang="es-CO" sz="3200" b="1" dirty="0" err="1" smtClean="0"/>
              <a:t>Branches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660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7" y="24421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8000" b="1" dirty="0" err="1" smtClean="0"/>
              <a:t>Statistical</a:t>
            </a:r>
            <a:r>
              <a:rPr lang="es-CO" sz="8000" b="1" dirty="0" smtClean="0"/>
              <a:t> </a:t>
            </a:r>
            <a:r>
              <a:rPr lang="es-CO" sz="8000" b="1" dirty="0" err="1" smtClean="0"/>
              <a:t>Facts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06901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635" y="-248829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Association</a:t>
            </a:r>
            <a:r>
              <a:rPr lang="es-CO" b="1" dirty="0" smtClean="0"/>
              <a:t> Rules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635" y="150780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CO" b="1" dirty="0" smtClean="0"/>
              <a:t>TLMK</a:t>
            </a:r>
            <a:endParaRPr lang="en-US" b="1" dirty="0" smtClean="0"/>
          </a:p>
          <a:p>
            <a:pPr marL="0" indent="0">
              <a:buNone/>
            </a:pPr>
            <a:endParaRPr lang="es-CO" dirty="0"/>
          </a:p>
          <a:p>
            <a:pPr algn="just"/>
            <a:r>
              <a:rPr lang="es-CO" dirty="0" smtClean="0"/>
              <a:t>81.6% (6.255) of </a:t>
            </a:r>
            <a:r>
              <a:rPr lang="es-CO" dirty="0" err="1" smtClean="0"/>
              <a:t>educational</a:t>
            </a:r>
            <a:r>
              <a:rPr lang="es-CO" dirty="0" smtClean="0"/>
              <a:t> sector-</a:t>
            </a:r>
            <a:r>
              <a:rPr lang="es-CO" dirty="0" err="1" smtClean="0"/>
              <a:t>workers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S1. 24.02% of total S1 </a:t>
            </a:r>
            <a:r>
              <a:rPr lang="es-CO" dirty="0" err="1" smtClean="0"/>
              <a:t>costumers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67.5% (3.648) of </a:t>
            </a:r>
            <a:r>
              <a:rPr lang="es-CO" dirty="0" err="1" smtClean="0"/>
              <a:t>armed-forces</a:t>
            </a:r>
            <a:r>
              <a:rPr lang="es-CO" dirty="0" smtClean="0"/>
              <a:t> </a:t>
            </a:r>
            <a:r>
              <a:rPr lang="es-CO" dirty="0" err="1" smtClean="0"/>
              <a:t>listed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S2. 22.66% of total S2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47.2% (233) of </a:t>
            </a:r>
            <a:r>
              <a:rPr lang="es-CO" dirty="0" err="1" smtClean="0"/>
              <a:t>retired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and living in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coastal</a:t>
            </a:r>
            <a:r>
              <a:rPr lang="es-CO" dirty="0" smtClean="0"/>
              <a:t>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S3. 2.5% of S3 </a:t>
            </a:r>
            <a:r>
              <a:rPr lang="es-CO" dirty="0" err="1" smtClean="0"/>
              <a:t>customers</a:t>
            </a:r>
            <a:r>
              <a:rPr lang="es-CO" dirty="0" smtClean="0"/>
              <a:t>;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rest</a:t>
            </a:r>
            <a:r>
              <a:rPr lang="es-CO" dirty="0" smtClean="0"/>
              <a:t> of </a:t>
            </a:r>
            <a:r>
              <a:rPr lang="es-CO" dirty="0" err="1" smtClean="0"/>
              <a:t>retired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</a:t>
            </a:r>
            <a:r>
              <a:rPr lang="es-CO" dirty="0" err="1" smtClean="0"/>
              <a:t>mostly</a:t>
            </a:r>
            <a:r>
              <a:rPr lang="es-CO" dirty="0" smtClean="0"/>
              <a:t> S1 (80.1%, 3.646), </a:t>
            </a:r>
            <a:r>
              <a:rPr lang="es-CO" dirty="0" err="1" smtClean="0"/>
              <a:t>being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14% of total S1 </a:t>
            </a:r>
            <a:r>
              <a:rPr lang="es-CO" dirty="0" err="1" smtClean="0"/>
              <a:t>customers</a:t>
            </a:r>
            <a:r>
              <a:rPr lang="es-CO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11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0816" y="1351054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b="1" dirty="0" smtClean="0"/>
              <a:t>2. </a:t>
            </a:r>
            <a:r>
              <a:rPr lang="es-CO" b="1" dirty="0" err="1" smtClean="0"/>
              <a:t>Commercial</a:t>
            </a:r>
            <a:r>
              <a:rPr lang="es-CO" b="1" dirty="0" smtClean="0"/>
              <a:t> </a:t>
            </a:r>
            <a:r>
              <a:rPr lang="es-CO" b="1" dirty="0" err="1" smtClean="0"/>
              <a:t>Branches</a:t>
            </a:r>
            <a:r>
              <a:rPr lang="es-CO" b="1" dirty="0" smtClean="0"/>
              <a:t>:</a:t>
            </a:r>
          </a:p>
          <a:p>
            <a:pPr marL="0" indent="0">
              <a:buNone/>
            </a:pPr>
            <a:endParaRPr lang="es-CO" b="1" dirty="0"/>
          </a:p>
          <a:p>
            <a:pPr algn="just"/>
            <a:r>
              <a:rPr lang="es-CO" dirty="0" smtClean="0"/>
              <a:t>66.7% (4.614) of </a:t>
            </a:r>
            <a:r>
              <a:rPr lang="es-CO" dirty="0" err="1" smtClean="0"/>
              <a:t>retired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S5. 49.7% of total S5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71.2% (10.767) </a:t>
            </a:r>
            <a:r>
              <a:rPr lang="es-CO" dirty="0" err="1" smtClean="0"/>
              <a:t>customers</a:t>
            </a:r>
            <a:r>
              <a:rPr lang="es-CO" dirty="0" smtClean="0"/>
              <a:t> </a:t>
            </a:r>
            <a:r>
              <a:rPr lang="es-CO" dirty="0" err="1" smtClean="0"/>
              <a:t>working</a:t>
            </a:r>
            <a:r>
              <a:rPr lang="es-CO" dirty="0" smtClean="0"/>
              <a:t> in </a:t>
            </a:r>
            <a:r>
              <a:rPr lang="es-CO" dirty="0" err="1" smtClean="0"/>
              <a:t>health</a:t>
            </a:r>
            <a:r>
              <a:rPr lang="es-CO" dirty="0" smtClean="0"/>
              <a:t>, </a:t>
            </a:r>
            <a:r>
              <a:rPr lang="es-CO" dirty="0" err="1" smtClean="0"/>
              <a:t>construction</a:t>
            </a:r>
            <a:r>
              <a:rPr lang="es-CO" dirty="0" smtClean="0"/>
              <a:t>, social </a:t>
            </a:r>
            <a:r>
              <a:rPr lang="es-CO" dirty="0" err="1" smtClean="0"/>
              <a:t>services</a:t>
            </a:r>
            <a:r>
              <a:rPr lang="es-CO" dirty="0" smtClean="0"/>
              <a:t>, </a:t>
            </a:r>
            <a:r>
              <a:rPr lang="es-CO" dirty="0" err="1" smtClean="0"/>
              <a:t>public</a:t>
            </a:r>
            <a:r>
              <a:rPr lang="es-CO" dirty="0" smtClean="0"/>
              <a:t> </a:t>
            </a:r>
            <a:r>
              <a:rPr lang="es-CO" dirty="0" err="1" smtClean="0"/>
              <a:t>administration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specialized</a:t>
            </a:r>
            <a:r>
              <a:rPr lang="es-CO" dirty="0" smtClean="0"/>
              <a:t> </a:t>
            </a:r>
            <a:r>
              <a:rPr lang="es-CO" dirty="0" err="1" smtClean="0"/>
              <a:t>professionals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having</a:t>
            </a:r>
            <a:r>
              <a:rPr lang="es-CO" dirty="0" smtClean="0"/>
              <a:t> </a:t>
            </a:r>
            <a:r>
              <a:rPr lang="es-CO" dirty="0" err="1" smtClean="0"/>
              <a:t>an</a:t>
            </a:r>
            <a:r>
              <a:rPr lang="es-CO" dirty="0" smtClean="0"/>
              <a:t> active </a:t>
            </a:r>
            <a:r>
              <a:rPr lang="es-CO" dirty="0" err="1" smtClean="0"/>
              <a:t>mortgage</a:t>
            </a:r>
            <a:r>
              <a:rPr lang="es-CO" dirty="0" smtClean="0"/>
              <a:t> </a:t>
            </a:r>
            <a:r>
              <a:rPr lang="es-CO" dirty="0" err="1" smtClean="0"/>
              <a:t>credit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receiving</a:t>
            </a:r>
            <a:r>
              <a:rPr lang="es-CO" dirty="0" smtClean="0"/>
              <a:t> </a:t>
            </a:r>
            <a:r>
              <a:rPr lang="es-CO" dirty="0" err="1" smtClean="0"/>
              <a:t>monthly</a:t>
            </a:r>
            <a:r>
              <a:rPr lang="es-CO" dirty="0" smtClean="0"/>
              <a:t> </a:t>
            </a:r>
            <a:r>
              <a:rPr lang="es-CO" dirty="0" err="1" smtClean="0"/>
              <a:t>wages</a:t>
            </a:r>
            <a:r>
              <a:rPr lang="es-CO" dirty="0" smtClean="0"/>
              <a:t> in </a:t>
            </a:r>
            <a:r>
              <a:rPr lang="es-CO" dirty="0" err="1" smtClean="0"/>
              <a:t>large</a:t>
            </a:r>
            <a:r>
              <a:rPr lang="es-CO" dirty="0" smtClean="0"/>
              <a:t> </a:t>
            </a:r>
            <a:r>
              <a:rPr lang="es-CO" dirty="0" err="1" smtClean="0"/>
              <a:t>bank</a:t>
            </a:r>
            <a:r>
              <a:rPr lang="es-CO" dirty="0" smtClean="0"/>
              <a:t> </a:t>
            </a:r>
            <a:r>
              <a:rPr lang="es-CO" dirty="0" err="1" smtClean="0"/>
              <a:t>accounts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temporary-contract</a:t>
            </a:r>
            <a:r>
              <a:rPr lang="es-CO" dirty="0" smtClean="0"/>
              <a:t> </a:t>
            </a:r>
            <a:r>
              <a:rPr lang="es-CO" dirty="0" err="1" smtClean="0"/>
              <a:t>jobs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in a free </a:t>
            </a:r>
            <a:r>
              <a:rPr lang="es-CO" dirty="0" err="1" smtClean="0"/>
              <a:t>union</a:t>
            </a:r>
            <a:r>
              <a:rPr lang="es-CO" dirty="0" smtClean="0"/>
              <a:t> </a:t>
            </a:r>
            <a:r>
              <a:rPr lang="es-CO" dirty="0" err="1" smtClean="0"/>
              <a:t>relationship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 S7. 35.61% of total S7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</a:p>
          <a:p>
            <a:pPr algn="just"/>
            <a:r>
              <a:rPr lang="es-CO" dirty="0" smtClean="0"/>
              <a:t>70.5% (508) of </a:t>
            </a:r>
            <a:r>
              <a:rPr lang="es-CO" dirty="0" err="1" smtClean="0"/>
              <a:t>armed-forces</a:t>
            </a:r>
            <a:r>
              <a:rPr lang="es-CO" dirty="0" smtClean="0"/>
              <a:t> </a:t>
            </a:r>
            <a:r>
              <a:rPr lang="es-CO" dirty="0" err="1" smtClean="0"/>
              <a:t>listed</a:t>
            </a:r>
            <a:r>
              <a:rPr lang="es-CO" dirty="0" smtClean="0"/>
              <a:t> </a:t>
            </a:r>
            <a:r>
              <a:rPr lang="es-CO" dirty="0" err="1" smtClean="0"/>
              <a:t>people</a:t>
            </a:r>
            <a:r>
              <a:rPr lang="es-CO" dirty="0" smtClean="0"/>
              <a:t> </a:t>
            </a:r>
            <a:r>
              <a:rPr lang="es-CO" dirty="0" err="1" smtClean="0"/>
              <a:t>bought</a:t>
            </a:r>
            <a:r>
              <a:rPr lang="es-CO" dirty="0" smtClean="0"/>
              <a:t> S2. 21.47% of total S2 </a:t>
            </a:r>
            <a:r>
              <a:rPr lang="es-CO" dirty="0" err="1" smtClean="0"/>
              <a:t>customers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20635" y="-248829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Statistical</a:t>
            </a:r>
            <a:r>
              <a:rPr lang="es-CO" b="1" dirty="0" smtClean="0"/>
              <a:t> </a:t>
            </a:r>
            <a:r>
              <a:rPr lang="es-CO" b="1" dirty="0" err="1" smtClean="0"/>
              <a:t>Facts</a:t>
            </a:r>
            <a:r>
              <a:rPr lang="es-CO" b="1" dirty="0" smtClean="0"/>
              <a:t>: </a:t>
            </a:r>
            <a:r>
              <a:rPr lang="es-CO" b="1" dirty="0" err="1" smtClean="0"/>
              <a:t>Association</a:t>
            </a:r>
            <a:r>
              <a:rPr lang="es-CO" b="1" dirty="0" smtClean="0"/>
              <a:t>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483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777</Words>
  <Application>Microsoft Office PowerPoint</Application>
  <PresentationFormat>Panorámica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Tema de Office</vt:lpstr>
      <vt:lpstr>Collaborative Filtering for Life Insurance Products</vt:lpstr>
      <vt:lpstr>Philosophy</vt:lpstr>
      <vt:lpstr>Business Context</vt:lpstr>
      <vt:lpstr>Presentación de PowerPoint</vt:lpstr>
      <vt:lpstr>Presentación de PowerPoint</vt:lpstr>
      <vt:lpstr>Presentación de PowerPoint</vt:lpstr>
      <vt:lpstr>Statistical Facts</vt:lpstr>
      <vt:lpstr>Statistical Facts: Association Rules</vt:lpstr>
      <vt:lpstr>Statistical Facts: Association Rules</vt:lpstr>
      <vt:lpstr>Statistical Facts: Empirical Distributions</vt:lpstr>
      <vt:lpstr>Statistical Facts: Empirical Distributions</vt:lpstr>
      <vt:lpstr>Statistical Facts: Empirical Distributions</vt:lpstr>
      <vt:lpstr>Statistical Facts: Empirical Distributions</vt:lpstr>
      <vt:lpstr>Presentación de PowerPoint</vt:lpstr>
      <vt:lpstr>Presentación de PowerPoint</vt:lpstr>
      <vt:lpstr>Results: Heuristical Decision Trees</vt:lpstr>
      <vt:lpstr>Presentación de PowerPoint</vt:lpstr>
      <vt:lpstr>Presentación de PowerPoint</vt:lpstr>
      <vt:lpstr>Overall accuracy:  Low-medium overall accuracy, medium-high accuracy within clusters identified.</vt:lpstr>
      <vt:lpstr>Comparing other methods</vt:lpstr>
      <vt:lpstr>Random Forests (with cross-validation and upsampling)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51</cp:revision>
  <dcterms:created xsi:type="dcterms:W3CDTF">2020-05-16T05:54:09Z</dcterms:created>
  <dcterms:modified xsi:type="dcterms:W3CDTF">2020-05-16T21:31:39Z</dcterms:modified>
</cp:coreProperties>
</file>