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72"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69926be0c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69926be0c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0247f50e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0247f50e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0247f50e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b0247f50e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69926be0c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769926be0c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0247f50e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0247f50e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69926be0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69926be0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69926be0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69926be0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a9f069b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a9f069b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69926be0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769926be0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69926be0c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69926be0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69926be0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69926be0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69926be0c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69926be0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69926be0c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69926be0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69926be0c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69926be0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0247f50e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0247f50e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0247f50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b0247f50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b0247f50e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b0247f50e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0247f50e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0247f50e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06/10/2025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9639945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06/10/2025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6005759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06/10/2025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50135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7021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2DA69-F865-40BD-BB5F-1D84F0763CEB}" type="datetimeFigureOut">
              <a:rPr lang="en-IE" smtClean="0"/>
              <a:t>06/10/2025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7641584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C2DA69-F865-40BD-BB5F-1D84F0763CEB}" type="datetimeFigureOut">
              <a:rPr lang="en-IE" smtClean="0"/>
              <a:t>06/10/2025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1951575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2DA69-F865-40BD-BB5F-1D84F0763CEB}" type="datetimeFigureOut">
              <a:rPr lang="en-IE" smtClean="0"/>
              <a:t>06/10/2025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001518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2DA69-F865-40BD-BB5F-1D84F0763CEB}" type="datetimeFigureOut">
              <a:rPr lang="en-IE" smtClean="0"/>
              <a:t>06/10/2025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1323662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C2DA69-F865-40BD-BB5F-1D84F0763CEB}" type="datetimeFigureOut">
              <a:rPr lang="en-IE" smtClean="0"/>
              <a:t>06/10/2025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8924230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2DA69-F865-40BD-BB5F-1D84F0763CEB}" type="datetimeFigureOut">
              <a:rPr lang="en-IE" smtClean="0"/>
              <a:t>06/10/2025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3089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C2DA69-F865-40BD-BB5F-1D84F0763CEB}" type="datetimeFigureOut">
              <a:rPr lang="en-IE" smtClean="0"/>
              <a:t>06/10/2025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296845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EC2DA69-F865-40BD-BB5F-1D84F0763CEB}" type="datetimeFigureOut">
              <a:rPr lang="en-IE" smtClean="0"/>
              <a:t>06/10/2025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1507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logo for a college&#10;&#10;AI-generated content may be incorrect.">
            <a:extLst>
              <a:ext uri="{FF2B5EF4-FFF2-40B4-BE49-F238E27FC236}">
                <a16:creationId xmlns:a16="http://schemas.microsoft.com/office/drawing/2014/main" id="{1C360B2B-5A98-7E0F-8727-8E4EBE3EB668}"/>
              </a:ext>
            </a:extLst>
          </p:cNvPr>
          <p:cNvPicPr>
            <a:picLocks noChangeAspect="1"/>
          </p:cNvPicPr>
          <p:nvPr/>
        </p:nvPicPr>
        <p:blipFill>
          <a:blip r:embed="rId14">
            <a:extLst>
              <a:ext uri="{28A0092B-C50C-407E-A947-70E740481C1C}">
                <a14:useLocalDpi xmlns:a14="http://schemas.microsoft.com/office/drawing/2010/main" val="0"/>
              </a:ext>
            </a:extLst>
          </a:blip>
          <a:srcRect l="13219" t="10376" r="14368" b="17519"/>
          <a:stretch/>
        </p:blipFill>
        <p:spPr>
          <a:xfrm>
            <a:off x="7917874" y="139304"/>
            <a:ext cx="1033895" cy="1029472"/>
          </a:xfrm>
          <a:prstGeom prst="rect">
            <a:avLst/>
          </a:prstGeom>
        </p:spPr>
      </p:pic>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FEC2DA69-F865-40BD-BB5F-1D84F0763CEB}" type="datetimeFigureOut">
              <a:rPr lang="en-IE" smtClean="0"/>
              <a:t>06/10/2025</a:t>
            </a:fld>
            <a:endParaRPr lang="en-IE"/>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09191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www.brighthubpm.com/monitoring-projects/104432-software-testing-a-simple-five-stage-model/"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Testing</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Unit Testing v Integration Testing</a:t>
            </a:r>
            <a:endParaRPr/>
          </a:p>
        </p:txBody>
      </p:sp>
      <p:sp>
        <p:nvSpPr>
          <p:cNvPr id="111" name="Google Shape;111;p2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1"/>
                </a:solidFill>
              </a:rPr>
              <a:t>Unit testing </a:t>
            </a:r>
            <a:r>
              <a:rPr lang="en-GB">
                <a:solidFill>
                  <a:schemeClr val="dk1"/>
                </a:solidFill>
              </a:rPr>
              <a:t>tests the smallest element of the system.  It could be testing a single function.</a:t>
            </a:r>
            <a:endParaRPr>
              <a:solidFill>
                <a:schemeClr val="dk1"/>
              </a:solidFill>
            </a:endParaRPr>
          </a:p>
          <a:p>
            <a:pPr marL="0" lvl="0" indent="0" algn="l" rtl="0">
              <a:spcBef>
                <a:spcPts val="1600"/>
              </a:spcBef>
              <a:spcAft>
                <a:spcPts val="0"/>
              </a:spcAft>
              <a:buNone/>
            </a:pPr>
            <a:r>
              <a:rPr lang="en-GB" b="1">
                <a:solidFill>
                  <a:schemeClr val="dk1"/>
                </a:solidFill>
              </a:rPr>
              <a:t>Integration testing</a:t>
            </a:r>
            <a:r>
              <a:rPr lang="en-GB">
                <a:solidFill>
                  <a:schemeClr val="dk1"/>
                </a:solidFill>
              </a:rPr>
              <a:t> is meant to show that the system’s components work with one another.  </a:t>
            </a:r>
            <a:endParaRPr>
              <a:solidFill>
                <a:schemeClr val="dk1"/>
              </a:solidFill>
            </a:endParaRPr>
          </a:p>
          <a:p>
            <a:pPr marL="0" lvl="0" indent="0" algn="l" rtl="0">
              <a:spcBef>
                <a:spcPts val="1600"/>
              </a:spcBef>
              <a:spcAft>
                <a:spcPts val="1600"/>
              </a:spcAft>
              <a:buNone/>
            </a:pPr>
            <a:r>
              <a:rPr lang="en-GB">
                <a:solidFill>
                  <a:schemeClr val="dk1"/>
                </a:solidFill>
              </a:rPr>
              <a:t>The goal is to find problems when components that work correctly are put together.</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Functional Testing</a:t>
            </a:r>
            <a:endParaRPr/>
          </a:p>
        </p:txBody>
      </p:sp>
      <p:sp>
        <p:nvSpPr>
          <p:cNvPr id="117" name="Google Shape;117;p2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Functional testing involves testing each of the functions or features of the system.  It includes:</a:t>
            </a:r>
            <a:endParaRPr>
              <a:solidFill>
                <a:schemeClr val="dk1"/>
              </a:solidFill>
            </a:endParaRPr>
          </a:p>
          <a:p>
            <a:pPr marL="457200" lvl="0" indent="-342900" algn="l" rtl="0">
              <a:spcBef>
                <a:spcPts val="1600"/>
              </a:spcBef>
              <a:spcAft>
                <a:spcPts val="0"/>
              </a:spcAft>
              <a:buClr>
                <a:schemeClr val="dk1"/>
              </a:buClr>
              <a:buSzPts val="1800"/>
              <a:buChar char="●"/>
            </a:pPr>
            <a:r>
              <a:rPr lang="en-GB">
                <a:solidFill>
                  <a:schemeClr val="dk1"/>
                </a:solidFill>
              </a:rPr>
              <a:t>Whether the function produces the expected result</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Usability - how easy it is for the user to navigate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Accessibility - how easily a user can access the function</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Error handling - whether appropriate error messages are displayed when they are needed.</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Security - if the function is as secure as it is meant to be.</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Functional Testing</a:t>
            </a:r>
            <a:endParaRPr/>
          </a:p>
        </p:txBody>
      </p:sp>
      <p:sp>
        <p:nvSpPr>
          <p:cNvPr id="123" name="Google Shape;123;p2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Functional Testing begins with identifying the functions in the system and then for each function:</a:t>
            </a:r>
            <a:endParaRPr>
              <a:solidFill>
                <a:schemeClr val="dk1"/>
              </a:solidFill>
            </a:endParaRPr>
          </a:p>
          <a:p>
            <a:pPr marL="457200" lvl="0" indent="-342900" algn="l" rtl="0">
              <a:spcBef>
                <a:spcPts val="1600"/>
              </a:spcBef>
              <a:spcAft>
                <a:spcPts val="0"/>
              </a:spcAft>
              <a:buClr>
                <a:schemeClr val="dk1"/>
              </a:buClr>
              <a:buSzPts val="1800"/>
              <a:buChar char="●"/>
            </a:pPr>
            <a:r>
              <a:rPr lang="en-GB">
                <a:solidFill>
                  <a:schemeClr val="dk1"/>
                </a:solidFill>
              </a:rPr>
              <a:t>Creating test data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Determining the expected output from test data</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Carrying out the test</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Comparing actual result with expected result</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Checking if the function worked correctly</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Documenting results of the test</a:t>
            </a:r>
            <a:endParaRPr>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Functional / Non Functional Testing</a:t>
            </a:r>
            <a:endParaRPr/>
          </a:p>
        </p:txBody>
      </p:sp>
      <p:sp>
        <p:nvSpPr>
          <p:cNvPr id="129" name="Google Shape;129;p25"/>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1"/>
                </a:solidFill>
              </a:rPr>
              <a:t>Functional testing </a:t>
            </a:r>
            <a:r>
              <a:rPr lang="en-GB">
                <a:solidFill>
                  <a:schemeClr val="dk1"/>
                </a:solidFill>
              </a:rPr>
              <a:t>tests the system’s functionality and behaviour.</a:t>
            </a:r>
            <a:endParaRPr>
              <a:solidFill>
                <a:schemeClr val="dk1"/>
              </a:solidFill>
            </a:endParaRPr>
          </a:p>
          <a:p>
            <a:pPr marL="0" lvl="0" indent="0" algn="l" rtl="0">
              <a:spcBef>
                <a:spcPts val="1600"/>
              </a:spcBef>
              <a:spcAft>
                <a:spcPts val="1600"/>
              </a:spcAft>
              <a:buNone/>
            </a:pPr>
            <a:r>
              <a:rPr lang="en-GB" b="1">
                <a:solidFill>
                  <a:schemeClr val="dk1"/>
                </a:solidFill>
              </a:rPr>
              <a:t>Non - functional testing </a:t>
            </a:r>
            <a:r>
              <a:rPr lang="en-GB">
                <a:solidFill>
                  <a:schemeClr val="dk1"/>
                </a:solidFill>
              </a:rPr>
              <a:t>tests aspects of the system such as usability, reliability, maintainability and performance.</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System Testing</a:t>
            </a:r>
            <a:endParaRPr/>
          </a:p>
        </p:txBody>
      </p:sp>
      <p:sp>
        <p:nvSpPr>
          <p:cNvPr id="135" name="Google Shape;135;p2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System testing tests the entire system.  The aim of system testing is to ensure that the software meets the specification agreed with the client and the users.</a:t>
            </a:r>
            <a:endParaRPr>
              <a:solidFill>
                <a:schemeClr val="dk1"/>
              </a:solidFill>
            </a:endParaRPr>
          </a:p>
          <a:p>
            <a:pPr marL="0" lvl="0" indent="0" algn="l" rtl="0">
              <a:spcBef>
                <a:spcPts val="1600"/>
              </a:spcBef>
              <a:spcAft>
                <a:spcPts val="0"/>
              </a:spcAft>
              <a:buNone/>
            </a:pPr>
            <a:r>
              <a:rPr lang="en-GB">
                <a:solidFill>
                  <a:schemeClr val="dk1"/>
                </a:solidFill>
              </a:rPr>
              <a:t>System testing can be broken into alpha testing and beta testing.</a:t>
            </a:r>
            <a:endParaRPr>
              <a:solidFill>
                <a:schemeClr val="dk1"/>
              </a:solidFill>
            </a:endParaRPr>
          </a:p>
          <a:p>
            <a:pPr marL="0" lvl="0" indent="0" algn="l" rtl="0">
              <a:spcBef>
                <a:spcPts val="1600"/>
              </a:spcBef>
              <a:spcAft>
                <a:spcPts val="0"/>
              </a:spcAft>
              <a:buNone/>
            </a:pPr>
            <a:r>
              <a:rPr lang="en-GB" b="1">
                <a:solidFill>
                  <a:schemeClr val="dk1"/>
                </a:solidFill>
              </a:rPr>
              <a:t>Alpha testing </a:t>
            </a:r>
            <a:r>
              <a:rPr lang="en-GB">
                <a:solidFill>
                  <a:schemeClr val="dk1"/>
                </a:solidFill>
              </a:rPr>
              <a:t>is carried out by a test team in house.  It aims to test as many paths through the system as possible.  The purpose is to discover and fix problems before the system is tested by users.</a:t>
            </a:r>
            <a:endParaRPr>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System Testing</a:t>
            </a:r>
            <a:endParaRPr/>
          </a:p>
        </p:txBody>
      </p:sp>
      <p:sp>
        <p:nvSpPr>
          <p:cNvPr id="141" name="Google Shape;141;p2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1"/>
                </a:solidFill>
              </a:rPr>
              <a:t>Beta testing </a:t>
            </a:r>
            <a:r>
              <a:rPr lang="en-GB">
                <a:solidFill>
                  <a:schemeClr val="dk1"/>
                </a:solidFill>
              </a:rPr>
              <a:t>is when an early (beta version) version of the software is sent to potential users who agree to use the software and report any faults.</a:t>
            </a:r>
            <a:endParaRPr>
              <a:solidFill>
                <a:schemeClr val="dk1"/>
              </a:solidFill>
            </a:endParaRPr>
          </a:p>
          <a:p>
            <a:pPr marL="0" lvl="0" indent="0" algn="l" rtl="0">
              <a:spcBef>
                <a:spcPts val="1600"/>
              </a:spcBef>
              <a:spcAft>
                <a:spcPts val="0"/>
              </a:spcAft>
              <a:buNone/>
            </a:pPr>
            <a:r>
              <a:rPr lang="en-GB">
                <a:solidFill>
                  <a:schemeClr val="dk1"/>
                </a:solidFill>
              </a:rPr>
              <a:t>Users perform tests that are typical of what would take place in real life conditions.  They record problems and notify the developers so that they can be fixed.</a:t>
            </a:r>
            <a:endParaRPr>
              <a:solidFill>
                <a:schemeClr val="dk1"/>
              </a:solidFill>
            </a:endParaRPr>
          </a:p>
          <a:p>
            <a:pPr marL="0" lvl="0" indent="0" algn="l" rtl="0">
              <a:spcBef>
                <a:spcPts val="1600"/>
              </a:spcBef>
              <a:spcAft>
                <a:spcPts val="0"/>
              </a:spcAft>
              <a:buNone/>
            </a:pPr>
            <a:r>
              <a:rPr lang="en-GB">
                <a:solidFill>
                  <a:schemeClr val="dk1"/>
                </a:solidFill>
              </a:rPr>
              <a:t>Real users may try to do something that a developer did not anticipate.</a:t>
            </a:r>
            <a:endParaRPr>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Black box v White box Testing</a:t>
            </a:r>
            <a:endParaRPr/>
          </a:p>
        </p:txBody>
      </p:sp>
      <p:sp>
        <p:nvSpPr>
          <p:cNvPr id="147" name="Google Shape;147;p2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chemeClr val="dk1"/>
                </a:solidFill>
              </a:rPr>
              <a:t>Black box</a:t>
            </a:r>
            <a:r>
              <a:rPr lang="en-GB">
                <a:solidFill>
                  <a:schemeClr val="dk1"/>
                </a:solidFill>
              </a:rPr>
              <a:t> testing is carried out independently of the code used in the program.</a:t>
            </a:r>
            <a:endParaRPr>
              <a:solidFill>
                <a:schemeClr val="dk1"/>
              </a:solidFill>
            </a:endParaRPr>
          </a:p>
          <a:p>
            <a:pPr marL="0" lvl="0" indent="0" algn="l" rtl="0">
              <a:spcBef>
                <a:spcPts val="1600"/>
              </a:spcBef>
              <a:spcAft>
                <a:spcPts val="0"/>
              </a:spcAft>
              <a:buNone/>
            </a:pPr>
            <a:r>
              <a:rPr lang="en-GB">
                <a:solidFill>
                  <a:schemeClr val="dk1"/>
                </a:solidFill>
              </a:rPr>
              <a:t>It looks at the program specification and creates a set of test data that covers all the inputs, outputs and program functions.</a:t>
            </a:r>
            <a:endParaRPr>
              <a:solidFill>
                <a:schemeClr val="dk1"/>
              </a:solidFill>
            </a:endParaRPr>
          </a:p>
          <a:p>
            <a:pPr marL="0" lvl="0" indent="0" algn="l" rtl="0">
              <a:spcBef>
                <a:spcPts val="1600"/>
              </a:spcBef>
              <a:spcAft>
                <a:spcPts val="0"/>
              </a:spcAft>
              <a:buNone/>
            </a:pPr>
            <a:r>
              <a:rPr lang="en-GB">
                <a:solidFill>
                  <a:schemeClr val="dk1"/>
                </a:solidFill>
              </a:rPr>
              <a:t>It basically checks if the program works or doesn’t.</a:t>
            </a:r>
            <a:endParaRPr>
              <a:solidFill>
                <a:schemeClr val="dk1"/>
              </a:solidFill>
            </a:endParaRPr>
          </a:p>
          <a:p>
            <a:pPr marL="0" lvl="0" indent="0" algn="l" rtl="0">
              <a:spcBef>
                <a:spcPts val="1600"/>
              </a:spcBef>
              <a:spcAft>
                <a:spcPts val="0"/>
              </a:spcAft>
              <a:buNone/>
            </a:pPr>
            <a:r>
              <a:rPr lang="en-GB">
                <a:solidFill>
                  <a:schemeClr val="dk1"/>
                </a:solidFill>
              </a:rPr>
              <a:t>System testing is a form of Black box testing.</a:t>
            </a:r>
            <a:endParaRPr>
              <a:solidFill>
                <a:schemeClr val="dk1"/>
              </a:solidFill>
            </a:endParaRPr>
          </a:p>
          <a:p>
            <a:pPr marL="0" lvl="0" indent="0" algn="l" rtl="0">
              <a:spcBef>
                <a:spcPts val="1600"/>
              </a:spcBef>
              <a:spcAft>
                <a:spcPts val="0"/>
              </a:spcAft>
              <a:buNone/>
            </a:pPr>
            <a:r>
              <a:rPr lang="en-GB" b="1">
                <a:solidFill>
                  <a:schemeClr val="dk1"/>
                </a:solidFill>
              </a:rPr>
              <a:t>White box</a:t>
            </a:r>
            <a:r>
              <a:rPr lang="en-GB">
                <a:solidFill>
                  <a:schemeClr val="dk1"/>
                </a:solidFill>
              </a:rPr>
              <a:t> testing depends on the code logic.  </a:t>
            </a:r>
            <a:endParaRPr>
              <a:solidFill>
                <a:schemeClr val="dk1"/>
              </a:solidFill>
            </a:endParaRPr>
          </a:p>
          <a:p>
            <a:pPr marL="0" lvl="0" indent="0" algn="l" rtl="0">
              <a:spcBef>
                <a:spcPts val="1600"/>
              </a:spcBef>
              <a:spcAft>
                <a:spcPts val="0"/>
              </a:spcAft>
              <a:buNone/>
            </a:pPr>
            <a:r>
              <a:rPr lang="en-GB">
                <a:solidFill>
                  <a:schemeClr val="dk1"/>
                </a:solidFill>
              </a:rPr>
              <a:t>Tests are devised which test each path through the code at least once.</a:t>
            </a:r>
            <a:endParaRPr>
              <a:solidFill>
                <a:schemeClr val="dk1"/>
              </a:solidFill>
            </a:endParaRPr>
          </a:p>
          <a:p>
            <a:pPr marL="0" lvl="0" indent="0" algn="l" rtl="0">
              <a:spcBef>
                <a:spcPts val="1600"/>
              </a:spcBef>
              <a:spcAft>
                <a:spcPts val="1600"/>
              </a:spcAft>
              <a:buNone/>
            </a:pPr>
            <a:r>
              <a:rPr lang="en-GB">
                <a:solidFill>
                  <a:schemeClr val="dk1"/>
                </a:solidFill>
              </a:rPr>
              <a:t>Unit Testing is a form of White box testing.</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Regression Testing</a:t>
            </a:r>
            <a:endParaRPr/>
          </a:p>
        </p:txBody>
      </p:sp>
      <p:sp>
        <p:nvSpPr>
          <p:cNvPr id="153" name="Google Shape;153;p2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latin typeface="Source Sans Pro"/>
                <a:ea typeface="Source Sans Pro"/>
                <a:cs typeface="Source Sans Pro"/>
                <a:sym typeface="Source Sans Pro"/>
              </a:rPr>
              <a:t>Regression Testing is testing to confirm that code changes have not affecting existing features.</a:t>
            </a: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GB">
                <a:solidFill>
                  <a:schemeClr val="dk1"/>
                </a:solidFill>
                <a:latin typeface="Source Sans Pro"/>
                <a:ea typeface="Source Sans Pro"/>
                <a:cs typeface="Source Sans Pro"/>
                <a:sym typeface="Source Sans Pro"/>
              </a:rPr>
              <a:t>It is carried out using test cases that worked before the changes to ensure existing functionality still works as expected.</a:t>
            </a: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r>
              <a:rPr lang="en-GB">
                <a:solidFill>
                  <a:schemeClr val="dk1"/>
                </a:solidFill>
                <a:latin typeface="Source Sans Pro"/>
                <a:ea typeface="Source Sans Pro"/>
                <a:cs typeface="Source Sans Pro"/>
                <a:sym typeface="Source Sans Pro"/>
              </a:rPr>
              <a:t>This type of testing is done to make sure that new code changes should not have side effects on the existing functionalities.  It ensures that the old code still works after changes are made.</a:t>
            </a:r>
            <a:endParaRPr>
              <a:solidFill>
                <a:schemeClr val="dk1"/>
              </a:solidFill>
              <a:latin typeface="Source Sans Pro"/>
              <a:ea typeface="Source Sans Pro"/>
              <a:cs typeface="Source Sans Pro"/>
              <a:sym typeface="Source Sans Pro"/>
            </a:endParaRPr>
          </a:p>
          <a:p>
            <a:pPr marL="0" lvl="0" indent="0" algn="l" rtl="0">
              <a:spcBef>
                <a:spcPts val="0"/>
              </a:spcBef>
              <a:spcAft>
                <a:spcPts val="0"/>
              </a:spcAft>
              <a:buNone/>
            </a:pPr>
            <a:endParaRPr sz="1350" b="1">
              <a:solidFill>
                <a:srgbClr val="222222"/>
              </a:solidFill>
              <a:highlight>
                <a:srgbClr val="FFFFFF"/>
              </a:highlight>
              <a:latin typeface="Source Sans Pro"/>
              <a:ea typeface="Source Sans Pro"/>
              <a:cs typeface="Source Sans Pro"/>
              <a:sym typeface="Source Sans Pro"/>
            </a:endParaRPr>
          </a:p>
          <a:p>
            <a:pPr marL="0" lvl="0" indent="0" algn="l" rtl="0">
              <a:spcBef>
                <a:spcPts val="0"/>
              </a:spcBef>
              <a:spcAft>
                <a:spcPts val="16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Evaluation</a:t>
            </a:r>
            <a:endParaRPr/>
          </a:p>
        </p:txBody>
      </p:sp>
      <p:sp>
        <p:nvSpPr>
          <p:cNvPr id="159" name="Google Shape;159;p3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Once a project is completed, the user now needs to test every aspect of the software to make sure it does what it is supposed to do.</a:t>
            </a:r>
            <a:endParaRPr>
              <a:solidFill>
                <a:schemeClr val="dk1"/>
              </a:solidFill>
            </a:endParaRPr>
          </a:p>
          <a:p>
            <a:pPr marL="0" lvl="0" indent="0" algn="l" rtl="0">
              <a:spcBef>
                <a:spcPts val="1600"/>
              </a:spcBef>
              <a:spcAft>
                <a:spcPts val="0"/>
              </a:spcAft>
              <a:buNone/>
            </a:pPr>
            <a:r>
              <a:rPr lang="en-GB">
                <a:solidFill>
                  <a:schemeClr val="dk1"/>
                </a:solidFill>
              </a:rPr>
              <a:t>It will be evaluated against the original specification document</a:t>
            </a:r>
            <a:endParaRPr>
              <a:solidFill>
                <a:schemeClr val="dk1"/>
              </a:solidFill>
            </a:endParaRPr>
          </a:p>
          <a:p>
            <a:pPr marL="0" lvl="0" indent="0" algn="l" rtl="0">
              <a:spcBef>
                <a:spcPts val="1600"/>
              </a:spcBef>
              <a:spcAft>
                <a:spcPts val="1600"/>
              </a:spcAft>
              <a:buNone/>
            </a:pPr>
            <a:r>
              <a:rPr lang="en-GB">
                <a:solidFill>
                  <a:schemeClr val="dk1"/>
                </a:solidFill>
              </a:rPr>
              <a:t>This stage can be called </a:t>
            </a:r>
            <a:r>
              <a:rPr lang="en-GB" b="1">
                <a:solidFill>
                  <a:schemeClr val="dk1"/>
                </a:solidFill>
              </a:rPr>
              <a:t>Acceptance Testing.</a:t>
            </a:r>
            <a:endParaRPr b="1">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Worth a read</a:t>
            </a:r>
            <a:endParaRPr/>
          </a:p>
        </p:txBody>
      </p:sp>
      <p:sp>
        <p:nvSpPr>
          <p:cNvPr id="165" name="Google Shape;165;p31"/>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GB" sz="2400" u="sng">
                <a:solidFill>
                  <a:srgbClr val="1155CC"/>
                </a:solidFill>
                <a:highlight>
                  <a:srgbClr val="FFFFFF"/>
                </a:highlight>
                <a:hlinkClick r:id="rId3">
                  <a:extLst>
                    <a:ext uri="{A12FA001-AC4F-418D-AE19-62706E023703}">
                      <ahyp:hlinkClr xmlns:ahyp="http://schemas.microsoft.com/office/drawing/2018/hyperlinkcolor" val="tx"/>
                    </a:ext>
                  </a:extLst>
                </a:hlinkClick>
              </a:rPr>
              <a:t>https://www.brighthubpm.com/monitoring-projects/104432-software-testing-a-simple-five-stage-model/</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Software Testing</a:t>
            </a:r>
            <a:endParaRPr/>
          </a:p>
        </p:txBody>
      </p:sp>
      <p:sp>
        <p:nvSpPr>
          <p:cNvPr id="61" name="Google Shape;61;p14"/>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Software Testing involves much more than just a check on whether something works or not.</a:t>
            </a:r>
            <a:endParaRPr>
              <a:solidFill>
                <a:schemeClr val="dk1"/>
              </a:solidFill>
            </a:endParaRPr>
          </a:p>
          <a:p>
            <a:pPr marL="0" lvl="0" indent="0" algn="l" rtl="0">
              <a:spcBef>
                <a:spcPts val="1600"/>
              </a:spcBef>
              <a:spcAft>
                <a:spcPts val="0"/>
              </a:spcAft>
              <a:buNone/>
            </a:pPr>
            <a:r>
              <a:rPr lang="en-GB">
                <a:solidFill>
                  <a:schemeClr val="dk1"/>
                </a:solidFill>
              </a:rPr>
              <a:t>The testing process can involve</a:t>
            </a:r>
            <a:endParaRPr>
              <a:solidFill>
                <a:schemeClr val="dk1"/>
              </a:solidFill>
            </a:endParaRPr>
          </a:p>
          <a:p>
            <a:pPr marL="457200" lvl="0" indent="-342900" algn="l" rtl="0">
              <a:spcBef>
                <a:spcPts val="1600"/>
              </a:spcBef>
              <a:spcAft>
                <a:spcPts val="0"/>
              </a:spcAft>
              <a:buClr>
                <a:schemeClr val="dk1"/>
              </a:buClr>
              <a:buSzPts val="1800"/>
              <a:buChar char="●"/>
            </a:pPr>
            <a:r>
              <a:rPr lang="en-GB">
                <a:solidFill>
                  <a:schemeClr val="dk1"/>
                </a:solidFill>
              </a:rPr>
              <a:t>Evaluating software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Making suggestions for future design</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Finding inefficiencies in code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Discovering unusual situations where code doesn’t work</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Considering the user’s experience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Making suggestions for look and feel of a program or app</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Software Testing</a:t>
            </a:r>
            <a:endParaRPr/>
          </a:p>
        </p:txBody>
      </p:sp>
      <p:sp>
        <p:nvSpPr>
          <p:cNvPr id="67" name="Google Shape;67;p15"/>
          <p:cNvSpPr txBox="1">
            <a:spLocks noGrp="1"/>
          </p:cNvSpPr>
          <p:nvPr>
            <p:ph type="body" idx="1"/>
          </p:nvPr>
        </p:nvSpPr>
        <p:spPr>
          <a:xfrm>
            <a:off x="311700" y="1152475"/>
            <a:ext cx="4095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The software tester has a lot of responsibility.</a:t>
            </a:r>
            <a:endParaRPr>
              <a:solidFill>
                <a:schemeClr val="dk1"/>
              </a:solidFill>
            </a:endParaRPr>
          </a:p>
          <a:p>
            <a:pPr marL="0" lvl="0" indent="0" algn="l" rtl="0">
              <a:spcBef>
                <a:spcPts val="1600"/>
              </a:spcBef>
              <a:spcAft>
                <a:spcPts val="1600"/>
              </a:spcAft>
              <a:buNone/>
            </a:pPr>
            <a:r>
              <a:rPr lang="en-GB">
                <a:solidFill>
                  <a:schemeClr val="dk1"/>
                </a:solidFill>
              </a:rPr>
              <a:t>The cost of fixing bugs increases hugely depending on the stage of software development</a:t>
            </a:r>
            <a:endParaRPr>
              <a:solidFill>
                <a:schemeClr val="dk1"/>
              </a:solidFill>
            </a:endParaRPr>
          </a:p>
        </p:txBody>
      </p:sp>
      <p:pic>
        <p:nvPicPr>
          <p:cNvPr id="68" name="Google Shape;68;p15"/>
          <p:cNvPicPr preferRelativeResize="0"/>
          <p:nvPr/>
        </p:nvPicPr>
        <p:blipFill>
          <a:blip r:embed="rId3">
            <a:alphaModFix/>
          </a:blip>
          <a:stretch>
            <a:fillRect/>
          </a:stretch>
        </p:blipFill>
        <p:spPr>
          <a:xfrm>
            <a:off x="4407300" y="1017725"/>
            <a:ext cx="4428366" cy="341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Software Testing</a:t>
            </a:r>
            <a:endParaRPr/>
          </a:p>
        </p:txBody>
      </p:sp>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Recent changes to software development methodologies are reflected in a changing role for software testers.</a:t>
            </a:r>
            <a:endParaRPr>
              <a:solidFill>
                <a:schemeClr val="dk1"/>
              </a:solidFill>
            </a:endParaRPr>
          </a:p>
          <a:p>
            <a:pPr marL="0" lvl="0" indent="0" algn="l" rtl="0">
              <a:spcBef>
                <a:spcPts val="1600"/>
              </a:spcBef>
              <a:spcAft>
                <a:spcPts val="0"/>
              </a:spcAft>
              <a:buNone/>
            </a:pPr>
            <a:r>
              <a:rPr lang="en-GB">
                <a:solidFill>
                  <a:schemeClr val="dk1"/>
                </a:solidFill>
              </a:rPr>
              <a:t>In the traditional Waterfall model the testing process takes place at a particular point in the software development cycle.</a:t>
            </a:r>
            <a:endParaRPr>
              <a:solidFill>
                <a:schemeClr val="dk1"/>
              </a:solidFill>
            </a:endParaRPr>
          </a:p>
          <a:p>
            <a:pPr marL="0" lvl="0" indent="0" algn="l" rtl="0">
              <a:spcBef>
                <a:spcPts val="1600"/>
              </a:spcBef>
              <a:spcAft>
                <a:spcPts val="0"/>
              </a:spcAft>
              <a:buNone/>
            </a:pPr>
            <a:r>
              <a:rPr lang="en-GB">
                <a:solidFill>
                  <a:schemeClr val="dk1"/>
                </a:solidFill>
              </a:rPr>
              <a:t>In Agile development testers are involved from the start, in constant dialogue with clients, designers and project managers.  </a:t>
            </a:r>
            <a:endParaRPr>
              <a:solidFill>
                <a:schemeClr val="dk1"/>
              </a:solidFill>
            </a:endParaRPr>
          </a:p>
          <a:p>
            <a:pPr marL="0" lvl="0" indent="0" algn="l" rtl="0">
              <a:spcBef>
                <a:spcPts val="1600"/>
              </a:spcBef>
              <a:spcAft>
                <a:spcPts val="0"/>
              </a:spcAft>
              <a:buNone/>
            </a:pPr>
            <a:r>
              <a:rPr lang="en-GB">
                <a:solidFill>
                  <a:schemeClr val="dk1"/>
                </a:solidFill>
              </a:rPr>
              <a:t>Unit testing is often carried out during the create stage of the development process.  Other tests must be carried out after the software has been completed.</a:t>
            </a:r>
            <a:endParaRPr>
              <a:solidFill>
                <a:schemeClr val="dk1"/>
              </a:solidFill>
            </a:endParaRPr>
          </a:p>
          <a:p>
            <a:pPr marL="0" lvl="0" indent="0" algn="l" rtl="0">
              <a:spcBef>
                <a:spcPts val="1600"/>
              </a:spcBef>
              <a:spcAft>
                <a:spcPts val="0"/>
              </a:spcAft>
              <a:buNone/>
            </a:pPr>
            <a:r>
              <a:rPr lang="en-GB">
                <a:solidFill>
                  <a:schemeClr val="dk1"/>
                </a:solidFill>
              </a:rPr>
              <a:t>There is also Test Driven Development (TDD) where test cases are written before any code.</a:t>
            </a:r>
            <a:endParaRPr>
              <a:solidFill>
                <a:schemeClr val="dk1"/>
              </a:solidFill>
            </a:endParaRPr>
          </a:p>
          <a:p>
            <a:pPr marL="0" lvl="0" indent="0" algn="l" rtl="0">
              <a:spcBef>
                <a:spcPts val="160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p17"/>
          <p:cNvSpPr txBox="1">
            <a:spLocks noGrp="1"/>
          </p:cNvSpPr>
          <p:nvPr>
            <p:ph type="body" idx="1"/>
          </p:nvPr>
        </p:nvSpPr>
        <p:spPr>
          <a:xfrm>
            <a:off x="311700" y="11654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Windows XP - there were 65,000 bugs found before the product went to market</a:t>
            </a:r>
            <a:endParaRPr>
              <a:solidFill>
                <a:schemeClr val="dk1"/>
              </a:solidFill>
            </a:endParaRPr>
          </a:p>
          <a:p>
            <a:pPr marL="0" lvl="0" indent="0" algn="l" rtl="0">
              <a:spcBef>
                <a:spcPts val="1600"/>
              </a:spcBef>
              <a:spcAft>
                <a:spcPts val="0"/>
              </a:spcAft>
              <a:buNone/>
            </a:pPr>
            <a:r>
              <a:rPr lang="en-GB">
                <a:solidFill>
                  <a:schemeClr val="dk1"/>
                </a:solidFill>
              </a:rPr>
              <a:t>Boeing - problem where nose of aircraft went to high was overcorrected in a solution which was not properly tested.  Two planes crashed.</a:t>
            </a:r>
            <a:endParaRPr>
              <a:solidFill>
                <a:schemeClr val="dk1"/>
              </a:solidFill>
            </a:endParaRPr>
          </a:p>
          <a:p>
            <a:pPr marL="0" lvl="0" indent="0" algn="l" rtl="0">
              <a:spcBef>
                <a:spcPts val="1600"/>
              </a:spcBef>
              <a:spcAft>
                <a:spcPts val="1600"/>
              </a:spcAft>
              <a:buNone/>
            </a:pPr>
            <a:endParaRPr/>
          </a:p>
        </p:txBody>
      </p:sp>
      <p:pic>
        <p:nvPicPr>
          <p:cNvPr id="81" name="Google Shape;81;p17"/>
          <p:cNvPicPr preferRelativeResize="0"/>
          <p:nvPr/>
        </p:nvPicPr>
        <p:blipFill>
          <a:blip r:embed="rId3">
            <a:alphaModFix/>
          </a:blip>
          <a:stretch>
            <a:fillRect/>
          </a:stretch>
        </p:blipFill>
        <p:spPr>
          <a:xfrm>
            <a:off x="2906175" y="3197413"/>
            <a:ext cx="5657850" cy="79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Test Data</a:t>
            </a: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Test data are conditions/inputs that produce a known result and will be used to test each part of the software.</a:t>
            </a:r>
            <a:endParaRPr>
              <a:solidFill>
                <a:schemeClr val="dk1"/>
              </a:solidFill>
            </a:endParaRPr>
          </a:p>
          <a:p>
            <a:pPr marL="0" lvl="0" indent="0" algn="l" rtl="0">
              <a:spcBef>
                <a:spcPts val="1600"/>
              </a:spcBef>
              <a:spcAft>
                <a:spcPts val="0"/>
              </a:spcAft>
              <a:buNone/>
            </a:pPr>
            <a:r>
              <a:rPr lang="en-GB">
                <a:solidFill>
                  <a:schemeClr val="dk1"/>
                </a:solidFill>
              </a:rPr>
              <a:t>Test data is prepared in advance of testing and includes normal, incorrect, extreme and boundary values.</a:t>
            </a:r>
            <a:endParaRPr>
              <a:solidFill>
                <a:schemeClr val="dk1"/>
              </a:solidFill>
            </a:endParaRPr>
          </a:p>
          <a:p>
            <a:pPr marL="0" lvl="0" indent="0" algn="l" rtl="0">
              <a:spcBef>
                <a:spcPts val="1600"/>
              </a:spcBef>
              <a:spcAft>
                <a:spcPts val="1600"/>
              </a:spcAft>
              <a:buNone/>
            </a:pPr>
            <a:r>
              <a:rPr lang="en-GB">
                <a:solidFill>
                  <a:schemeClr val="dk1"/>
                </a:solidFill>
              </a:rPr>
              <a:t>The software must be tested to ensure that it responds correctly to these types of test data.</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Unit Testing	</a:t>
            </a:r>
            <a:endParaRPr/>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A unit refers to the smallest component of a program that can be tested e.g. a loop or a function.</a:t>
            </a:r>
            <a:endParaRPr>
              <a:solidFill>
                <a:schemeClr val="dk1"/>
              </a:solidFill>
            </a:endParaRPr>
          </a:p>
          <a:p>
            <a:pPr marL="0" lvl="0" indent="0" algn="l" rtl="0">
              <a:spcBef>
                <a:spcPts val="1600"/>
              </a:spcBef>
              <a:spcAft>
                <a:spcPts val="0"/>
              </a:spcAft>
              <a:buNone/>
            </a:pPr>
            <a:r>
              <a:rPr lang="en-GB">
                <a:solidFill>
                  <a:schemeClr val="dk1"/>
                </a:solidFill>
              </a:rPr>
              <a:t>Unit tests are typically automated tests written and run by software developers.  Automated testing is a much faster process than manually testing and so more tests can be carried out.</a:t>
            </a:r>
            <a:endParaRPr>
              <a:solidFill>
                <a:schemeClr val="dk1"/>
              </a:solidFill>
            </a:endParaRPr>
          </a:p>
          <a:p>
            <a:pPr marL="0" lvl="0" indent="0" algn="l" rtl="0">
              <a:spcBef>
                <a:spcPts val="1600"/>
              </a:spcBef>
              <a:spcAft>
                <a:spcPts val="0"/>
              </a:spcAft>
              <a:buNone/>
            </a:pPr>
            <a:r>
              <a:rPr lang="en-GB">
                <a:solidFill>
                  <a:schemeClr val="dk1"/>
                </a:solidFill>
              </a:rPr>
              <a:t>Unit tests use test cases (similar to those you looked at in Evaluating Models).</a:t>
            </a:r>
            <a:endParaRPr>
              <a:solidFill>
                <a:schemeClr val="dk1"/>
              </a:solidFill>
            </a:endParaRPr>
          </a:p>
          <a:p>
            <a:pPr marL="0" lvl="0" indent="0" algn="l" rtl="0">
              <a:spcBef>
                <a:spcPts val="1600"/>
              </a:spcBef>
              <a:spcAft>
                <a:spcPts val="1600"/>
              </a:spcAft>
              <a:buNone/>
            </a:pP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Unit Testing</a:t>
            </a:r>
            <a:endParaRPr/>
          </a:p>
        </p:txBody>
      </p:sp>
      <p:sp>
        <p:nvSpPr>
          <p:cNvPr id="99" name="Google Shape;99;p20"/>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A unit test is another piece of code (usually a function itself), which passes  arguments to the function to be tested.  The unit test calculates the value that the function expected to return, the “expected” value.  The function returns the “actual” value.  The unit test then checks whether the actual value is equal to the expected value and records the result.</a:t>
            </a:r>
            <a:endParaRPr>
              <a:solidFill>
                <a:schemeClr val="dk1"/>
              </a:solidFill>
            </a:endParaRPr>
          </a:p>
          <a:p>
            <a:pPr marL="0" lvl="0" indent="0" algn="l" rtl="0">
              <a:spcBef>
                <a:spcPts val="1600"/>
              </a:spcBef>
              <a:spcAft>
                <a:spcPts val="1600"/>
              </a:spcAft>
              <a:buNone/>
            </a:pPr>
            <a:r>
              <a:rPr lang="en-GB">
                <a:solidFill>
                  <a:schemeClr val="dk1"/>
                </a:solidFill>
              </a:rPr>
              <a:t>Code from the function should never be copied and pasted into the unit test.  The code in the unit test should be written independently.  This is to ensure errors in the code are identified using the test.</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Benefits of Unit Testing</a:t>
            </a:r>
            <a:endParaRPr/>
          </a:p>
        </p:txBody>
      </p:sp>
      <p:sp>
        <p:nvSpPr>
          <p:cNvPr id="105" name="Google Shape;105;p21"/>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t>
            </a:r>
            <a:r>
              <a:rPr lang="en-GB">
                <a:solidFill>
                  <a:schemeClr val="dk1"/>
                </a:solidFill>
              </a:rPr>
              <a:t>ompared to manual testing, the benefits of unit testing include:</a:t>
            </a:r>
            <a:endParaRPr>
              <a:solidFill>
                <a:schemeClr val="dk1"/>
              </a:solidFill>
            </a:endParaRPr>
          </a:p>
          <a:p>
            <a:pPr marL="457200" lvl="0" indent="-342900" algn="l" rtl="0">
              <a:spcBef>
                <a:spcPts val="1600"/>
              </a:spcBef>
              <a:spcAft>
                <a:spcPts val="0"/>
              </a:spcAft>
              <a:buClr>
                <a:schemeClr val="dk1"/>
              </a:buClr>
              <a:buSzPts val="1800"/>
              <a:buChar char="●"/>
            </a:pPr>
            <a:r>
              <a:rPr lang="en-GB">
                <a:solidFill>
                  <a:schemeClr val="dk1"/>
                </a:solidFill>
              </a:rPr>
              <a:t>It is fast</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It allows errors to be identified easily</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It makes it easy for members of a team to check each others code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It provides documentation</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It provides confidence that the code works correctly</a:t>
            </a:r>
            <a:endParaRPr>
              <a:solidFill>
                <a:schemeClr val="dk1"/>
              </a:solidFill>
            </a:endParaRPr>
          </a:p>
          <a:p>
            <a:pPr marL="45720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ACC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 Theme" id="{5315FB66-9AB4-496F-8BD7-119135D3DC10}" vid="{A8CBE559-2296-4199-8F36-6EE5C831187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ACC Theme</Template>
  <TotalTime>0</TotalTime>
  <Words>1133</Words>
  <Application>Microsoft Office PowerPoint</Application>
  <PresentationFormat>On-screen Show (16:9)</PresentationFormat>
  <Paragraphs>89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Franklin Gothic Book</vt:lpstr>
      <vt:lpstr>Franklin Gothic Medium</vt:lpstr>
      <vt:lpstr>Source Sans Pro</vt:lpstr>
      <vt:lpstr>ACC Theme</vt:lpstr>
      <vt:lpstr>Testing</vt:lpstr>
      <vt:lpstr>Software Testing</vt:lpstr>
      <vt:lpstr>Software Testing</vt:lpstr>
      <vt:lpstr>Software Testing</vt:lpstr>
      <vt:lpstr>PowerPoint Presentation</vt:lpstr>
      <vt:lpstr>Test Data</vt:lpstr>
      <vt:lpstr>Unit Testing </vt:lpstr>
      <vt:lpstr>Unit Testing</vt:lpstr>
      <vt:lpstr>Benefits of Unit Testing</vt:lpstr>
      <vt:lpstr>Unit Testing v Integration Testing</vt:lpstr>
      <vt:lpstr>Functional Testing</vt:lpstr>
      <vt:lpstr>Functional Testing</vt:lpstr>
      <vt:lpstr>Functional / Non Functional Testing</vt:lpstr>
      <vt:lpstr>System Testing</vt:lpstr>
      <vt:lpstr>System Testing</vt:lpstr>
      <vt:lpstr>Black box v White box Testing</vt:lpstr>
      <vt:lpstr>Regression Testing</vt:lpstr>
      <vt:lpstr>Evaluation</vt:lpstr>
      <vt:lpstr>Worth a read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Jim Finn (Adamstown CC)</cp:lastModifiedBy>
  <cp:revision>1</cp:revision>
  <dcterms:modified xsi:type="dcterms:W3CDTF">2025-10-06T14:04:16Z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b170d26-a298-4fcb-93e8-f72c55c78d0a_Enabled">
    <vt:lpwstr>true</vt:lpwstr>
  </property>
  <property fmtid="{D5CDD505-2E9C-101B-9397-08002B2CF9AE}" pid="3" name="MSIP_Label_bb170d26-a298-4fcb-93e8-f72c55c78d0a_SetDate">
    <vt:lpwstr>2025-10-06T14:04:16Z</vt:lpwstr>
  </property>
  <property fmtid="{D5CDD505-2E9C-101B-9397-08002B2CF9AE}" pid="4" name="MSIP_Label_bb170d26-a298-4fcb-93e8-f72c55c78d0a_Method">
    <vt:lpwstr>Standard</vt:lpwstr>
  </property>
  <property fmtid="{D5CDD505-2E9C-101B-9397-08002B2CF9AE}" pid="5" name="MSIP_Label_bb170d26-a298-4fcb-93e8-f72c55c78d0a_Name">
    <vt:lpwstr>defa4170-0d19-0005-0004-bc88714345d2</vt:lpwstr>
  </property>
  <property fmtid="{D5CDD505-2E9C-101B-9397-08002B2CF9AE}" pid="6" name="MSIP_Label_bb170d26-a298-4fcb-93e8-f72c55c78d0a_SiteId">
    <vt:lpwstr>3ed6c8f5-4c16-44ad-9eed-60f851834a84</vt:lpwstr>
  </property>
  <property fmtid="{D5CDD505-2E9C-101B-9397-08002B2CF9AE}" pid="7" name="MSIP_Label_bb170d26-a298-4fcb-93e8-f72c55c78d0a_ActionId">
    <vt:lpwstr>d4370ad8-19ff-4f35-ace8-32f32ad3a5a0</vt:lpwstr>
  </property>
  <property fmtid="{D5CDD505-2E9C-101B-9397-08002B2CF9AE}" pid="8" name="MSIP_Label_bb170d26-a298-4fcb-93e8-f72c55c78d0a_ContentBits">
    <vt:lpwstr>0</vt:lpwstr>
  </property>
  <property fmtid="{D5CDD505-2E9C-101B-9397-08002B2CF9AE}" pid="9" name="MSIP_Label_bb170d26-a298-4fcb-93e8-f72c55c78d0a_Tag">
    <vt:lpwstr>10, 3, 0, 1</vt:lpwstr>
  </property>
</Properties>
</file>