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b87dc26c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b87dc26c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b87dc26c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b87dc26c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016c6f06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016c6f06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016c6f06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016c6f06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016c6f06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16c6f06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73d45c4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73d45c4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0104264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0104264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73d45c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73d45c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73d45c4b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73d45c4b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73d45c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73d45c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73d45c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73d45c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73d45c4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73d45c4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73d45c4b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73d45c4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73d45c4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73d45c4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73d45c4b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73d45c4b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016c6f06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016c6f06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016c6f06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016c6f06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016c6f0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016c6f0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016c6f06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016c6f06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016c6f06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016c6f06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016c6f06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016c6f06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b87dc26c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b87dc26c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b87dc26c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b87dc26c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b87dc26c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b87dc26c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versaldesign.ie/What-is-Universal-Design/The-7-Principl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quorumlanguag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medium.com/@polkuijken/pet-adoption-8798b14af11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google.com/document/d/1r1c9k3jR7BN406ICUIitZXr6IE55Rf9E-XE1OuQ2c5U/edit?usp=sharing" TargetMode="External"/><Relationship Id="rId4" Type="http://schemas.openxmlformats.org/officeDocument/2006/relationships/hyperlink" Target="https://docs.google.com/document/d/1n8W6birUuLZI1fpDa1grszj7SmbEBnFG3LqkE66Or5c/edit?usp=sharing" TargetMode="External"/><Relationship Id="rId5" Type="http://schemas.openxmlformats.org/officeDocument/2006/relationships/hyperlink" Target="https://docs.google.com/document/d/1KUpcFHWUG2k-6GH0Nfb-5RIQv-F2YAhWjGQEhegFaPM/edit?usp=sharing" TargetMode="External"/><Relationship Id="rId6" Type="http://schemas.openxmlformats.org/officeDocument/2006/relationships/hyperlink" Target="https://docs.google.com/document/d/1HH_FeOtJSUmvwQ0GdiK3Weqm__BDRs7Hc5UsuxUalBI/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t>User Experience/Universal Design</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Ryanair’s booking platform</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2"/>
          <p:cNvPicPr preferRelativeResize="0"/>
          <p:nvPr/>
        </p:nvPicPr>
        <p:blipFill>
          <a:blip r:embed="rId3">
            <a:alphaModFix/>
          </a:blip>
          <a:stretch>
            <a:fillRect/>
          </a:stretch>
        </p:blipFill>
        <p:spPr>
          <a:xfrm>
            <a:off x="729450" y="1973925"/>
            <a:ext cx="4471375" cy="303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Apple’s storage management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877299" y="1934324"/>
            <a:ext cx="4586099" cy="299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User Interface (UI)</a:t>
            </a:r>
            <a:endParaRPr b="1"/>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For software, the User Interface (UI) is normally a graphical interface.</a:t>
            </a:r>
            <a:endParaRPr>
              <a:solidFill>
                <a:srgbClr val="000000"/>
              </a:solidFill>
            </a:endParaRPr>
          </a:p>
          <a:p>
            <a:pPr indent="0" lvl="0" marL="0" rtl="0" algn="l">
              <a:spcBef>
                <a:spcPts val="1600"/>
              </a:spcBef>
              <a:spcAft>
                <a:spcPts val="0"/>
              </a:spcAft>
              <a:buNone/>
            </a:pPr>
            <a:r>
              <a:rPr lang="en-GB">
                <a:solidFill>
                  <a:srgbClr val="000000"/>
                </a:solidFill>
              </a:rPr>
              <a:t>This can be the Operating System on your device or a website.</a:t>
            </a:r>
            <a:endParaRPr>
              <a:solidFill>
                <a:srgbClr val="000000"/>
              </a:solidFill>
            </a:endParaRPr>
          </a:p>
          <a:p>
            <a:pPr indent="0" lvl="0" marL="0" rtl="0" algn="l">
              <a:spcBef>
                <a:spcPts val="1600"/>
              </a:spcBef>
              <a:spcAft>
                <a:spcPts val="0"/>
              </a:spcAft>
              <a:buNone/>
            </a:pPr>
            <a:r>
              <a:rPr lang="en-GB">
                <a:solidFill>
                  <a:srgbClr val="000000"/>
                </a:solidFill>
              </a:rPr>
              <a:t>UX is the users experience of using the product.</a:t>
            </a:r>
            <a:endParaRPr>
              <a:solidFill>
                <a:srgbClr val="000000"/>
              </a:solidFill>
            </a:endParaRPr>
          </a:p>
          <a:p>
            <a:pPr indent="0" lvl="0" marL="0" rtl="0" algn="l">
              <a:spcBef>
                <a:spcPts val="1600"/>
              </a:spcBef>
              <a:spcAft>
                <a:spcPts val="0"/>
              </a:spcAft>
              <a:buNone/>
            </a:pPr>
            <a:r>
              <a:rPr lang="en-GB">
                <a:solidFill>
                  <a:srgbClr val="000000"/>
                </a:solidFill>
              </a:rPr>
              <a:t>The UI is the interface through which that experience takes place.</a:t>
            </a:r>
            <a:endParaRPr>
              <a:solidFill>
                <a:srgbClr val="000000"/>
              </a:solidFill>
            </a:endParaRPr>
          </a:p>
          <a:p>
            <a:pPr indent="0" lvl="0" marL="0" rtl="0" algn="l">
              <a:spcBef>
                <a:spcPts val="1600"/>
              </a:spcBef>
              <a:spcAft>
                <a:spcPts val="0"/>
              </a:spcAft>
              <a:buNone/>
            </a:pPr>
            <a:r>
              <a:rPr lang="en-GB">
                <a:solidFill>
                  <a:srgbClr val="000000"/>
                </a:solidFill>
              </a:rPr>
              <a:t>User Interfaces are necessary for people to use computers.  They can take different forms depending on the design decisions involved.</a:t>
            </a:r>
            <a:endParaRPr>
              <a:solidFill>
                <a:srgbClr val="000000"/>
              </a:solidFill>
            </a:endParaRPr>
          </a:p>
          <a:p>
            <a:pPr indent="0" lvl="0" marL="0" rtl="0" algn="l">
              <a:spcBef>
                <a:spcPts val="1600"/>
              </a:spcBef>
              <a:spcAft>
                <a:spcPts val="1600"/>
              </a:spcAft>
              <a:buNone/>
            </a:pPr>
            <a:r>
              <a:rPr lang="en-GB">
                <a:solidFill>
                  <a:srgbClr val="000000"/>
                </a:solidFill>
              </a:rPr>
              <a:t>The design team need to carefully consider their users, their users requirements and the requirements of the client in order to make the right design decisions.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363128" y="527525"/>
            <a:ext cx="8073525" cy="311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6"/>
          <p:cNvPicPr preferRelativeResize="0"/>
          <p:nvPr/>
        </p:nvPicPr>
        <p:blipFill>
          <a:blip r:embed="rId3">
            <a:alphaModFix/>
          </a:blip>
          <a:stretch>
            <a:fillRect/>
          </a:stretch>
        </p:blipFill>
        <p:spPr>
          <a:xfrm>
            <a:off x="767400" y="384875"/>
            <a:ext cx="7510338" cy="418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Universal Design</a:t>
            </a:r>
            <a:endParaRPr b="1"/>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Universal design is the process of designing a product so that everyone can understand, access and use it, regardless of their age, size and ability.</a:t>
            </a:r>
            <a:endParaRPr>
              <a:solidFill>
                <a:srgbClr val="000000"/>
              </a:solidFill>
            </a:endParaRPr>
          </a:p>
          <a:p>
            <a:pPr indent="0" lvl="0" marL="0" rtl="0" algn="l">
              <a:spcBef>
                <a:spcPts val="1600"/>
              </a:spcBef>
              <a:spcAft>
                <a:spcPts val="0"/>
              </a:spcAft>
              <a:buNone/>
            </a:pPr>
            <a:r>
              <a:rPr lang="en-GB">
                <a:solidFill>
                  <a:srgbClr val="000000"/>
                </a:solidFill>
              </a:rPr>
              <a:t>This may not always be achievable but it is a worthy goal.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48" name="Google Shape;148;p27"/>
          <p:cNvPicPr preferRelativeResize="0"/>
          <p:nvPr/>
        </p:nvPicPr>
        <p:blipFill>
          <a:blip r:embed="rId3">
            <a:alphaModFix/>
          </a:blip>
          <a:stretch>
            <a:fillRect/>
          </a:stretch>
        </p:blipFill>
        <p:spPr>
          <a:xfrm>
            <a:off x="1808413" y="2511313"/>
            <a:ext cx="5724525" cy="246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Universal Design Principles</a:t>
            </a:r>
            <a:endParaRPr b="1"/>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Universal design has seven generally agreed principles that were developed in 1997 by a group of architects, product designers, engineers and environmental design researchers.</a:t>
            </a:r>
            <a:endParaRPr>
              <a:solidFill>
                <a:schemeClr val="dk1"/>
              </a:solidFill>
            </a:endParaRPr>
          </a:p>
          <a:p>
            <a:pPr indent="0" lvl="0" marL="0" rtl="0" algn="l">
              <a:spcBef>
                <a:spcPts val="1600"/>
              </a:spcBef>
              <a:spcAft>
                <a:spcPts val="0"/>
              </a:spcAft>
              <a:buNone/>
            </a:pPr>
            <a:r>
              <a:rPr lang="en-GB">
                <a:solidFill>
                  <a:schemeClr val="dk1"/>
                </a:solidFill>
              </a:rPr>
              <a:t>Most of these principles apply to most software, web pages etc.</a:t>
            </a:r>
            <a:endParaRPr>
              <a:solidFill>
                <a:schemeClr val="dk1"/>
              </a:solidFill>
            </a:endParaRPr>
          </a:p>
          <a:p>
            <a:pPr indent="0" lvl="0" marL="0" rtl="0" algn="l">
              <a:spcBef>
                <a:spcPts val="1600"/>
              </a:spcBef>
              <a:spcAft>
                <a:spcPts val="0"/>
              </a:spcAft>
              <a:buNone/>
            </a:pPr>
            <a:r>
              <a:rPr lang="en-GB">
                <a:solidFill>
                  <a:schemeClr val="dk1"/>
                </a:solidFill>
              </a:rPr>
              <a:t>The seven principles of Universal Design can be found here:</a:t>
            </a:r>
            <a:endParaRPr>
              <a:solidFill>
                <a:schemeClr val="dk1"/>
              </a:solidFill>
            </a:endParaRPr>
          </a:p>
          <a:p>
            <a:pPr indent="0" lvl="0" marL="0" rtl="0" algn="l">
              <a:spcBef>
                <a:spcPts val="1600"/>
              </a:spcBef>
              <a:spcAft>
                <a:spcPts val="0"/>
              </a:spcAft>
              <a:buClr>
                <a:schemeClr val="dk1"/>
              </a:buClr>
              <a:buSzPts val="1100"/>
              <a:buFont typeface="Arial"/>
              <a:buNone/>
            </a:pPr>
            <a:r>
              <a:rPr lang="en-GB" u="sng">
                <a:solidFill>
                  <a:schemeClr val="hlink"/>
                </a:solidFill>
                <a:hlinkClick r:id="rId3"/>
              </a:rPr>
              <a:t>http://universaldesign.ie/What-is-Universal-Design/The-7-Principles/</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Example of Universal Design</a:t>
            </a:r>
            <a:endParaRPr b="1"/>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Quorum Programming Language - </a:t>
            </a:r>
            <a:r>
              <a:rPr lang="en-GB" u="sng">
                <a:solidFill>
                  <a:schemeClr val="hlink"/>
                </a:solidFill>
                <a:hlinkClick r:id="rId3"/>
              </a:rPr>
              <a:t>https://quorumlanguage.com/</a:t>
            </a:r>
            <a:r>
              <a:rPr lang="en-GB">
                <a:solidFill>
                  <a:srgbClr val="000000"/>
                </a:solidFill>
              </a:rPr>
              <a:t> is an evidence based programming language which means that the decisions made in designing and refining the language are based on evidence.</a:t>
            </a:r>
            <a:endParaRPr>
              <a:solidFill>
                <a:srgbClr val="000000"/>
              </a:solidFill>
            </a:endParaRPr>
          </a:p>
          <a:p>
            <a:pPr indent="0" lvl="0" marL="0" rtl="0" algn="l">
              <a:spcBef>
                <a:spcPts val="1600"/>
              </a:spcBef>
              <a:spcAft>
                <a:spcPts val="1600"/>
              </a:spcAft>
              <a:buNone/>
            </a:pPr>
            <a:r>
              <a:rPr lang="en-GB">
                <a:solidFill>
                  <a:srgbClr val="000000"/>
                </a:solidFill>
              </a:rPr>
              <a:t>The following slides will go through the 7 Principles of Universal Design and how they are applied to Quorum.</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308875"/>
            <a:ext cx="8520600" cy="467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b="1" lang="en-GB">
                <a:solidFill>
                  <a:srgbClr val="000000"/>
                </a:solidFill>
              </a:rPr>
              <a:t>Equitable Use</a:t>
            </a:r>
            <a:endParaRPr b="1">
              <a:solidFill>
                <a:srgbClr val="000000"/>
              </a:solidFill>
            </a:endParaRPr>
          </a:p>
          <a:p>
            <a:pPr indent="0" lvl="0" marL="0" rtl="0" algn="l">
              <a:spcBef>
                <a:spcPts val="1600"/>
              </a:spcBef>
              <a:spcAft>
                <a:spcPts val="0"/>
              </a:spcAft>
              <a:buNone/>
            </a:pPr>
            <a:r>
              <a:rPr b="1" lang="en-GB">
                <a:solidFill>
                  <a:srgbClr val="000000"/>
                </a:solidFill>
              </a:rPr>
              <a:t>	</a:t>
            </a:r>
            <a:r>
              <a:rPr lang="en-GB">
                <a:solidFill>
                  <a:srgbClr val="000000"/>
                </a:solidFill>
              </a:rPr>
              <a:t>Quorum is suited for screen readers because the syntax of the language is 		designed to be simple and doesn’t contain unnecessary words or punctuation. 	It is used by many blind or visually impaired programmers.</a:t>
            </a:r>
            <a:endParaRPr>
              <a:solidFill>
                <a:srgbClr val="000000"/>
              </a:solidFill>
            </a:endParaRPr>
          </a:p>
          <a:p>
            <a:pPr indent="-342900" lvl="0" marL="457200" rtl="0" algn="l">
              <a:spcBef>
                <a:spcPts val="1600"/>
              </a:spcBef>
              <a:spcAft>
                <a:spcPts val="0"/>
              </a:spcAft>
              <a:buClr>
                <a:srgbClr val="000000"/>
              </a:buClr>
              <a:buSzPts val="1800"/>
              <a:buAutoNum type="arabicPeriod"/>
            </a:pPr>
            <a:r>
              <a:rPr b="1" lang="en-GB">
                <a:solidFill>
                  <a:srgbClr val="000000"/>
                </a:solidFill>
              </a:rPr>
              <a:t>Flexibility</a:t>
            </a:r>
            <a:endParaRPr b="1">
              <a:solidFill>
                <a:srgbClr val="000000"/>
              </a:solidFill>
            </a:endParaRPr>
          </a:p>
          <a:p>
            <a:pPr indent="0" lvl="0" marL="457200" rtl="0" algn="l">
              <a:spcBef>
                <a:spcPts val="1600"/>
              </a:spcBef>
              <a:spcAft>
                <a:spcPts val="0"/>
              </a:spcAft>
              <a:buNone/>
            </a:pPr>
            <a:r>
              <a:rPr lang="en-GB">
                <a:solidFill>
                  <a:srgbClr val="000000"/>
                </a:solidFill>
              </a:rPr>
              <a:t>It is available through a web interface and a stand alone IDE.  It has a visual editor that is designed to be used by many with disabilities.</a:t>
            </a:r>
            <a:endParaRPr>
              <a:solidFill>
                <a:srgbClr val="000000"/>
              </a:solidFill>
            </a:endParaRPr>
          </a:p>
          <a:p>
            <a:pPr indent="-342900" lvl="0" marL="457200" rtl="0" algn="l">
              <a:spcBef>
                <a:spcPts val="1600"/>
              </a:spcBef>
              <a:spcAft>
                <a:spcPts val="0"/>
              </a:spcAft>
              <a:buClr>
                <a:srgbClr val="000000"/>
              </a:buClr>
              <a:buSzPts val="1800"/>
              <a:buAutoNum type="arabicPeriod"/>
            </a:pPr>
            <a:r>
              <a:rPr b="1" lang="en-GB">
                <a:solidFill>
                  <a:srgbClr val="000000"/>
                </a:solidFill>
              </a:rPr>
              <a:t>Simple and intuitive use</a:t>
            </a:r>
            <a:endParaRPr b="1">
              <a:solidFill>
                <a:srgbClr val="000000"/>
              </a:solidFill>
            </a:endParaRPr>
          </a:p>
          <a:p>
            <a:pPr indent="0" lvl="0" marL="457200" rtl="0" algn="l">
              <a:spcBef>
                <a:spcPts val="1600"/>
              </a:spcBef>
              <a:spcAft>
                <a:spcPts val="1600"/>
              </a:spcAft>
              <a:buNone/>
            </a:pPr>
            <a:r>
              <a:rPr lang="en-GB">
                <a:solidFill>
                  <a:srgbClr val="000000"/>
                </a:solidFill>
              </a:rPr>
              <a:t>The syntax was designed to be simple which means that the language is better for screen readers, captioning and for those with and without learning disabilities.  Example code for a </a:t>
            </a:r>
            <a:r>
              <a:rPr lang="en-GB">
                <a:solidFill>
                  <a:srgbClr val="000000"/>
                </a:solidFill>
                <a:latin typeface="Consolas"/>
                <a:ea typeface="Consolas"/>
                <a:cs typeface="Consolas"/>
                <a:sym typeface="Consolas"/>
              </a:rPr>
              <a:t>for </a:t>
            </a:r>
            <a:r>
              <a:rPr lang="en-GB">
                <a:solidFill>
                  <a:srgbClr val="000000"/>
                </a:solidFill>
              </a:rPr>
              <a:t>loop in Quorum is </a:t>
            </a:r>
            <a:r>
              <a:rPr lang="en-GB">
                <a:solidFill>
                  <a:srgbClr val="000000"/>
                </a:solidFill>
                <a:latin typeface="Consolas"/>
                <a:ea typeface="Consolas"/>
                <a:cs typeface="Consolas"/>
                <a:sym typeface="Consolas"/>
              </a:rPr>
              <a:t>repeat 5 times</a:t>
            </a:r>
            <a:endParaRPr>
              <a:solidFill>
                <a:srgbClr val="000000"/>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311700" y="389450"/>
            <a:ext cx="8520600" cy="41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4. 	Perceptible Information</a:t>
            </a:r>
            <a:endParaRPr b="1">
              <a:solidFill>
                <a:srgbClr val="000000"/>
              </a:solidFill>
            </a:endParaRPr>
          </a:p>
          <a:p>
            <a:pPr indent="0" lvl="0" marL="457200" rtl="0" algn="l">
              <a:spcBef>
                <a:spcPts val="1600"/>
              </a:spcBef>
              <a:spcAft>
                <a:spcPts val="0"/>
              </a:spcAft>
              <a:buNone/>
            </a:pPr>
            <a:r>
              <a:rPr lang="en-GB">
                <a:solidFill>
                  <a:srgbClr val="000000"/>
                </a:solidFill>
              </a:rPr>
              <a:t>Quorum interfaces with the operating system to give very specific information about what is happening on the screen.  This allows the operating system to feed this information to other devices and programs eg screen readers.  If Quorum didn’t provide this information to the operating system, such devices wouldn’t work.</a:t>
            </a:r>
            <a:endParaRPr>
              <a:solidFill>
                <a:srgbClr val="000000"/>
              </a:solidFill>
            </a:endParaRPr>
          </a:p>
          <a:p>
            <a:pPr indent="0" lvl="0" marL="0" rtl="0" algn="l">
              <a:spcBef>
                <a:spcPts val="1600"/>
              </a:spcBef>
              <a:spcAft>
                <a:spcPts val="0"/>
              </a:spcAft>
              <a:buNone/>
            </a:pPr>
            <a:r>
              <a:rPr b="1" lang="en-GB">
                <a:solidFill>
                  <a:srgbClr val="000000"/>
                </a:solidFill>
              </a:rPr>
              <a:t>5. 	Tolerance for Error</a:t>
            </a:r>
            <a:endParaRPr b="1">
              <a:solidFill>
                <a:srgbClr val="000000"/>
              </a:solidFill>
            </a:endParaRPr>
          </a:p>
          <a:p>
            <a:pPr indent="0" lvl="0" marL="457200" rtl="0" algn="l">
              <a:spcBef>
                <a:spcPts val="1600"/>
              </a:spcBef>
              <a:spcAft>
                <a:spcPts val="1600"/>
              </a:spcAft>
              <a:buNone/>
            </a:pPr>
            <a:r>
              <a:rPr lang="en-GB">
                <a:solidFill>
                  <a:srgbClr val="000000"/>
                </a:solidFill>
              </a:rPr>
              <a:t>Quorums error messages are designed to provide clear, actionable information when errors occur.</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User centred design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This is part of the Design Stage of the Software Development cycle.</a:t>
            </a:r>
            <a:endParaRPr>
              <a:solidFill>
                <a:srgbClr val="000000"/>
              </a:solidFill>
            </a:endParaRPr>
          </a:p>
          <a:p>
            <a:pPr indent="0" lvl="0" marL="0" rtl="0" algn="l">
              <a:spcBef>
                <a:spcPts val="1600"/>
              </a:spcBef>
              <a:spcAft>
                <a:spcPts val="0"/>
              </a:spcAft>
              <a:buNone/>
            </a:pPr>
            <a:r>
              <a:rPr lang="en-GB">
                <a:solidFill>
                  <a:srgbClr val="000000"/>
                </a:solidFill>
              </a:rPr>
              <a:t>User centred design prioritises the needs of the user.</a:t>
            </a:r>
            <a:endParaRPr>
              <a:solidFill>
                <a:srgbClr val="000000"/>
              </a:solidFill>
            </a:endParaRPr>
          </a:p>
          <a:p>
            <a:pPr indent="0" lvl="0" marL="0" rtl="0" algn="l">
              <a:spcBef>
                <a:spcPts val="1600"/>
              </a:spcBef>
              <a:spcAft>
                <a:spcPts val="0"/>
              </a:spcAft>
              <a:buNone/>
            </a:pPr>
            <a:r>
              <a:rPr lang="en-GB">
                <a:solidFill>
                  <a:srgbClr val="000000"/>
                </a:solidFill>
              </a:rPr>
              <a:t>A design team should always consider the user and involve them in the process.</a:t>
            </a:r>
            <a:endParaRPr>
              <a:solidFill>
                <a:srgbClr val="000000"/>
              </a:solidFill>
            </a:endParaRPr>
          </a:p>
          <a:p>
            <a:pPr indent="0" lvl="0" marL="0" rtl="0" algn="l">
              <a:spcBef>
                <a:spcPts val="1600"/>
              </a:spcBef>
              <a:spcAft>
                <a:spcPts val="0"/>
              </a:spcAft>
              <a:buNone/>
            </a:pPr>
            <a:r>
              <a:rPr lang="en-GB">
                <a:solidFill>
                  <a:srgbClr val="000000"/>
                </a:solidFill>
              </a:rPr>
              <a:t>A design team will work with a list of user requirements and always be considering</a:t>
            </a:r>
            <a:endParaRPr>
              <a:solidFill>
                <a:srgbClr val="000000"/>
              </a:solidFill>
            </a:endParaRPr>
          </a:p>
          <a:p>
            <a:pPr indent="-342900" lvl="0" marL="457200" rtl="0" algn="l">
              <a:spcBef>
                <a:spcPts val="1600"/>
              </a:spcBef>
              <a:spcAft>
                <a:spcPts val="0"/>
              </a:spcAft>
              <a:buClr>
                <a:srgbClr val="000000"/>
              </a:buClr>
              <a:buSzPts val="1800"/>
              <a:buChar char="●"/>
            </a:pPr>
            <a:r>
              <a:rPr lang="en-GB">
                <a:solidFill>
                  <a:srgbClr val="000000"/>
                </a:solidFill>
              </a:rPr>
              <a:t>w</a:t>
            </a:r>
            <a:r>
              <a:rPr lang="en-GB">
                <a:solidFill>
                  <a:srgbClr val="000000"/>
                </a:solidFill>
              </a:rPr>
              <a:t>ho the users of the software will be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h</a:t>
            </a:r>
            <a:r>
              <a:rPr lang="en-GB">
                <a:solidFill>
                  <a:srgbClr val="000000"/>
                </a:solidFill>
              </a:rPr>
              <a:t>ow to make the software optimal for all</a:t>
            </a:r>
            <a:endParaRPr>
              <a:solidFill>
                <a:srgbClr val="000000"/>
              </a:solidFill>
            </a:endParaRPr>
          </a:p>
          <a:p>
            <a:pPr indent="0" lvl="0" marL="0" rtl="0" algn="l">
              <a:spcBef>
                <a:spcPts val="1600"/>
              </a:spcBef>
              <a:spcAft>
                <a:spcPts val="1600"/>
              </a:spcAft>
              <a:buNone/>
            </a:pPr>
            <a:r>
              <a:rPr lang="en-GB">
                <a:solidFill>
                  <a:srgbClr val="000000"/>
                </a:solidFill>
              </a:rPr>
              <a:t>Two considerations for user centred design are</a:t>
            </a:r>
            <a:r>
              <a:rPr b="1" lang="en-GB">
                <a:solidFill>
                  <a:srgbClr val="000000"/>
                </a:solidFill>
              </a:rPr>
              <a:t> user experience (UX) and universal design (UD)</a:t>
            </a:r>
            <a:endParaRPr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idx="1" type="body"/>
          </p:nvPr>
        </p:nvSpPr>
        <p:spPr>
          <a:xfrm>
            <a:off x="311700" y="255150"/>
            <a:ext cx="8520600" cy="43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6.	Low physical effort</a:t>
            </a:r>
            <a:endParaRPr b="1">
              <a:solidFill>
                <a:srgbClr val="000000"/>
              </a:solidFill>
            </a:endParaRPr>
          </a:p>
          <a:p>
            <a:pPr indent="0" lvl="0" marL="457200" rtl="0" algn="l">
              <a:spcBef>
                <a:spcPts val="1600"/>
              </a:spcBef>
              <a:spcAft>
                <a:spcPts val="0"/>
              </a:spcAft>
              <a:buNone/>
            </a:pPr>
            <a:r>
              <a:rPr lang="en-GB">
                <a:solidFill>
                  <a:srgbClr val="000000"/>
                </a:solidFill>
              </a:rPr>
              <a:t>Simple syntax and clear error messages mean less effort is required to read, speak and listen to commands and errors.  There is also a magnify feature to help the visually impaired.</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b="1" lang="en-GB">
                <a:solidFill>
                  <a:srgbClr val="000000"/>
                </a:solidFill>
              </a:rPr>
              <a:t>7.	Size and space for approach and use</a:t>
            </a:r>
            <a:endParaRPr b="1">
              <a:solidFill>
                <a:srgbClr val="000000"/>
              </a:solidFill>
            </a:endParaRPr>
          </a:p>
          <a:p>
            <a:pPr indent="0" lvl="0" marL="457200" rtl="0" algn="l">
              <a:spcBef>
                <a:spcPts val="1600"/>
              </a:spcBef>
              <a:spcAft>
                <a:spcPts val="1600"/>
              </a:spcAft>
              <a:buNone/>
            </a:pPr>
            <a:r>
              <a:rPr lang="en-GB">
                <a:solidFill>
                  <a:srgbClr val="000000"/>
                </a:solidFill>
              </a:rPr>
              <a:t>Quorum has shortcut keys for users with mobility impairments - for example if a user only has the use of one hand, the layout of the keyboard can be remapped.</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Adaptive technology</a:t>
            </a:r>
            <a:endParaRPr b="1"/>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Adaptive technologies provide features or feature enhancements to existing technologies to aid their use for people with impairments and disabilities.</a:t>
            </a:r>
            <a:endParaRPr>
              <a:solidFill>
                <a:srgbClr val="000000"/>
              </a:solidFill>
            </a:endParaRPr>
          </a:p>
          <a:p>
            <a:pPr indent="0" lvl="0" marL="0" rtl="0" algn="l">
              <a:spcBef>
                <a:spcPts val="1600"/>
              </a:spcBef>
              <a:spcAft>
                <a:spcPts val="0"/>
              </a:spcAft>
              <a:buNone/>
            </a:pPr>
            <a:r>
              <a:rPr lang="en-GB">
                <a:solidFill>
                  <a:srgbClr val="000000"/>
                </a:solidFill>
              </a:rPr>
              <a:t>User centred design and universal design are very closely related to the concept of adaptive technology.</a:t>
            </a:r>
            <a:endParaRPr>
              <a:solidFill>
                <a:srgbClr val="000000"/>
              </a:solidFill>
            </a:endParaRPr>
          </a:p>
          <a:p>
            <a:pPr indent="0" lvl="0" marL="0" rtl="0" algn="l">
              <a:spcBef>
                <a:spcPts val="1600"/>
              </a:spcBef>
              <a:spcAft>
                <a:spcPts val="0"/>
              </a:spcAft>
              <a:buNone/>
            </a:pPr>
            <a:r>
              <a:rPr lang="en-GB">
                <a:solidFill>
                  <a:srgbClr val="000000"/>
                </a:solidFill>
              </a:rPr>
              <a:t>Examples of adaptive technology are screen readers, alternative keyboards, text to speech tools.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Assistive technology</a:t>
            </a:r>
            <a:endParaRPr b="1"/>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Assistive technology is similar to adaptive technology.  It refers to something that can help people with disabilities - to assist in using the technology.</a:t>
            </a:r>
            <a:endParaRPr>
              <a:solidFill>
                <a:srgbClr val="000000"/>
              </a:solidFill>
            </a:endParaRPr>
          </a:p>
          <a:p>
            <a:pPr indent="0" lvl="0" marL="0" rtl="0" algn="l">
              <a:spcBef>
                <a:spcPts val="1600"/>
              </a:spcBef>
              <a:spcAft>
                <a:spcPts val="0"/>
              </a:spcAft>
              <a:buNone/>
            </a:pPr>
            <a:r>
              <a:rPr lang="en-GB">
                <a:solidFill>
                  <a:srgbClr val="000000"/>
                </a:solidFill>
              </a:rPr>
              <a:t>An example is a Magnifier app which allows users to magnify anything that is on their screen.</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Designing for accessibility</a:t>
            </a:r>
            <a:endParaRPr b="1"/>
          </a:p>
          <a:p>
            <a:pPr indent="0" lvl="0" marL="0" rtl="0" algn="l">
              <a:spcBef>
                <a:spcPts val="0"/>
              </a:spcBef>
              <a:spcAft>
                <a:spcPts val="0"/>
              </a:spcAft>
              <a:buNone/>
            </a:pPr>
            <a:r>
              <a:rPr lang="en-GB"/>
              <a:t>	</a:t>
            </a:r>
            <a:endParaRPr/>
          </a:p>
        </p:txBody>
      </p:sp>
      <p:sp>
        <p:nvSpPr>
          <p:cNvPr id="193" name="Google Shape;193;p35"/>
          <p:cNvSpPr txBox="1"/>
          <p:nvPr>
            <p:ph idx="1" type="body"/>
          </p:nvPr>
        </p:nvSpPr>
        <p:spPr>
          <a:xfrm>
            <a:off x="311700" y="1152475"/>
            <a:ext cx="8520600" cy="38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It can be challenging to design for accessibility but it is important to realise that making software accessible for one group can make it better for other groups too.</a:t>
            </a:r>
            <a:endParaRPr>
              <a:solidFill>
                <a:srgbClr val="000000"/>
              </a:solidFill>
            </a:endParaRPr>
          </a:p>
          <a:p>
            <a:pPr indent="0" lvl="0" marL="0" rtl="0" algn="l">
              <a:spcBef>
                <a:spcPts val="1600"/>
              </a:spcBef>
              <a:spcAft>
                <a:spcPts val="0"/>
              </a:spcAft>
              <a:buNone/>
            </a:pPr>
            <a:r>
              <a:rPr lang="en-GB">
                <a:solidFill>
                  <a:srgbClr val="000000"/>
                </a:solidFill>
              </a:rPr>
              <a:t>Examples:</a:t>
            </a:r>
            <a:endParaRPr>
              <a:solidFill>
                <a:srgbClr val="000000"/>
              </a:solidFill>
            </a:endParaRPr>
          </a:p>
          <a:p>
            <a:pPr indent="0" lvl="0" marL="0" rtl="0" algn="l">
              <a:spcBef>
                <a:spcPts val="1600"/>
              </a:spcBef>
              <a:spcAft>
                <a:spcPts val="0"/>
              </a:spcAft>
              <a:buNone/>
            </a:pPr>
            <a:r>
              <a:rPr lang="en-GB">
                <a:solidFill>
                  <a:srgbClr val="000000"/>
                </a:solidFill>
              </a:rPr>
              <a:t>Captioning provides text description of a video  soundtrack including background noises and dialogue.  These were originally designed for people with a hearing impairment.  This data can also be inputted to screen readers to help those that are visually impaired.</a:t>
            </a:r>
            <a:endParaRPr>
              <a:solidFill>
                <a:srgbClr val="000000"/>
              </a:solidFill>
            </a:endParaRPr>
          </a:p>
          <a:p>
            <a:pPr indent="0" lvl="0" marL="0" rtl="0" algn="l">
              <a:spcBef>
                <a:spcPts val="1600"/>
              </a:spcBef>
              <a:spcAft>
                <a:spcPts val="0"/>
              </a:spcAft>
              <a:buNone/>
            </a:pPr>
            <a:r>
              <a:rPr lang="en-GB">
                <a:solidFill>
                  <a:srgbClr val="000000"/>
                </a:solidFill>
              </a:rPr>
              <a:t>People with learning disabilities may also use screen readers.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Extra Reading: </a:t>
            </a:r>
            <a:r>
              <a:rPr b="1" lang="en-GB"/>
              <a:t>Case Study</a:t>
            </a:r>
            <a:endParaRPr b="1"/>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 Kuijken’s case study on his “Google Design Exercise: Solving the shelter” problem when he was applying for a position at Google.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u="sng">
                <a:solidFill>
                  <a:schemeClr val="hlink"/>
                </a:solidFill>
                <a:hlinkClick r:id="rId3"/>
              </a:rPr>
              <a:t>https://medium.com/@polkuijken/pet-adoption-8798b14af117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Extra Reading: </a:t>
            </a:r>
            <a:r>
              <a:rPr b="1" lang="en-GB"/>
              <a:t>UX Process</a:t>
            </a:r>
            <a:endParaRPr b="1"/>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Robert Dumitru</a:t>
            </a:r>
            <a:endParaRPr/>
          </a:p>
          <a:p>
            <a:pPr indent="0" lvl="0" marL="0" rtl="0" algn="l">
              <a:spcBef>
                <a:spcPts val="1600"/>
              </a:spcBef>
              <a:spcAft>
                <a:spcPts val="0"/>
              </a:spcAft>
              <a:buNone/>
            </a:pPr>
            <a:r>
              <a:rPr lang="en-GB" u="sng">
                <a:solidFill>
                  <a:schemeClr val="hlink"/>
                </a:solidFill>
                <a:hlinkClick r:id="rId4"/>
              </a:rPr>
              <a:t>Don Norman</a:t>
            </a:r>
            <a:endParaRPr/>
          </a:p>
          <a:p>
            <a:pPr indent="0" lvl="0" marL="0" rtl="0" algn="l">
              <a:spcBef>
                <a:spcPts val="1600"/>
              </a:spcBef>
              <a:spcAft>
                <a:spcPts val="0"/>
              </a:spcAft>
              <a:buNone/>
            </a:pPr>
            <a:r>
              <a:rPr lang="en-GB" u="sng">
                <a:solidFill>
                  <a:schemeClr val="hlink"/>
                </a:solidFill>
                <a:hlinkClick r:id="rId5"/>
              </a:rPr>
              <a:t>Jakob Nielsen</a:t>
            </a:r>
            <a:endParaRPr/>
          </a:p>
          <a:p>
            <a:pPr indent="0" lvl="0" marL="0" rtl="0" algn="l">
              <a:spcBef>
                <a:spcPts val="1600"/>
              </a:spcBef>
              <a:spcAft>
                <a:spcPts val="1600"/>
              </a:spcAft>
              <a:buNone/>
            </a:pPr>
            <a:r>
              <a:rPr lang="en-GB" u="sng">
                <a:solidFill>
                  <a:schemeClr val="hlink"/>
                </a:solidFill>
                <a:hlinkClick r:id="rId6"/>
              </a:rPr>
              <a:t>Ben Shneiderman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User Experience (UX) Design</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UX Design is the process of creating products that provide meaningful and relevant experiences to users.  This involves the design of the entire process of acquiring and integrating the product, including aspects of branding, design, usability and function.</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3657600" rtl="0" algn="l">
              <a:spcBef>
                <a:spcPts val="1600"/>
              </a:spcBef>
              <a:spcAft>
                <a:spcPts val="1600"/>
              </a:spcAft>
              <a:buNone/>
            </a:pPr>
            <a:r>
              <a:rPr lang="en-GB"/>
              <a:t>													(www.Interaction-Design.org)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UX Design</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Products that provide great user experience (eg iPhone) are designed with not only the products consumption or use in mind but also the entire process of acquiring, owning and even troubleshooting it.</a:t>
            </a:r>
            <a:endParaRPr>
              <a:solidFill>
                <a:srgbClr val="000000"/>
              </a:solidFill>
            </a:endParaRPr>
          </a:p>
          <a:p>
            <a:pPr indent="0" lvl="0" marL="0" rtl="0" algn="l">
              <a:spcBef>
                <a:spcPts val="1600"/>
              </a:spcBef>
              <a:spcAft>
                <a:spcPts val="0"/>
              </a:spcAft>
              <a:buNone/>
            </a:pPr>
            <a:r>
              <a:rPr lang="en-GB">
                <a:solidFill>
                  <a:srgbClr val="000000"/>
                </a:solidFill>
              </a:rPr>
              <a:t>Similarly, UX designers don’t just focus on creating products that are usable, they concentrate on other aspects of the user experience such as pleasure, emotion, efficiency and fun before during and after use.</a:t>
            </a:r>
            <a:endParaRPr>
              <a:solidFill>
                <a:srgbClr val="000000"/>
              </a:solidFill>
            </a:endParaRPr>
          </a:p>
          <a:p>
            <a:pPr indent="0" lvl="0" marL="0" rtl="0" algn="l">
              <a:spcBef>
                <a:spcPts val="1600"/>
              </a:spcBef>
              <a:spcAft>
                <a:spcPts val="1600"/>
              </a:spcAft>
              <a:buNone/>
            </a:pPr>
            <a:r>
              <a:rPr lang="en-GB">
                <a:solidFill>
                  <a:srgbClr val="000000"/>
                </a:solidFill>
              </a:rPr>
              <a:t>Consequently, there is no single definition of a good user experience.  Instead, a good user experience is one that meets a particular user’s needs in the context where they use the product.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793829" y="1428129"/>
            <a:ext cx="7712925" cy="17499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561225" y="438229"/>
            <a:ext cx="7838000" cy="426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 the best get it wrong!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Whatsapp delete message feature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729450" y="1938738"/>
            <a:ext cx="5772150" cy="313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Netflix hover auto play</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1"/>
          <p:cNvPicPr preferRelativeResize="0"/>
          <p:nvPr/>
        </p:nvPicPr>
        <p:blipFill>
          <a:blip r:embed="rId3">
            <a:alphaModFix/>
          </a:blip>
          <a:stretch>
            <a:fillRect/>
          </a:stretch>
        </p:blipFill>
        <p:spPr>
          <a:xfrm>
            <a:off x="729449" y="1853850"/>
            <a:ext cx="5441876" cy="319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