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7f93296f8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7f93296f8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f93296f8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f93296f8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f93296f8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f93296f8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4d71667b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4d71667b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f93296f8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f93296f8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f93296f8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f93296f8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f93296f8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f93296f8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f93296f8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f93296f8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f93296f8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f93296f8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f93296f8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f93296f8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2ed9638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2ed9638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d6b14373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d6b14373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d6b1437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d6b1437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d6b1437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d6b1437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d6b1437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d6b1437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d6b1437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d6b1437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f93296f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f93296f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4d71667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4d71667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f93296f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f93296f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f93296f8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f93296f8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f93296f8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f93296f8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f93296f8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f93296f8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7f93296f8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7f93296f8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hyperlink" Target="https://repl.it/@suzannelinnane/Linear-Search-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8RPkQvkBBnQ" TargetMode="External"/><Relationship Id="rId4" Type="http://schemas.openxmlformats.org/officeDocument/2006/relationships/image" Target="../media/image4.jpg"/><Relationship Id="rId5" Type="http://schemas.openxmlformats.org/officeDocument/2006/relationships/hyperlink" Target="https://www.youtube.com/watch?v=8RPkQvkBBnQ"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repl.it/@suzannelinnane/Binary-Search"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mce2XxIVkVU" TargetMode="External"/><Relationship Id="rId4" Type="http://schemas.openxmlformats.org/officeDocument/2006/relationships/image" Target="../media/image7.jpg"/><Relationship Id="rId5" Type="http://schemas.openxmlformats.org/officeDocument/2006/relationships/hyperlink" Target="https://www.youtube.com/watch?v=mce2XxIVkV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epl.it/@suzannelinnane/Linear-Search-1" TargetMode="Externa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Searching Algorithms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Linear Search - item not found</a:t>
            </a:r>
            <a:endParaRPr b="1"/>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would the output be if the searched item had a value of 117?</a:t>
            </a:r>
            <a:endParaRPr/>
          </a:p>
          <a:p>
            <a:pPr indent="0" lvl="0" marL="0" rtl="0" algn="l">
              <a:spcBef>
                <a:spcPts val="1600"/>
              </a:spcBef>
              <a:spcAft>
                <a:spcPts val="0"/>
              </a:spcAft>
              <a:buNone/>
            </a:pPr>
            <a:r>
              <a:rPr lang="en-GB"/>
              <a:t>You can try it using the same code as before (in the Repl link) but change the search to 117.</a:t>
            </a:r>
            <a:endParaRPr/>
          </a:p>
          <a:p>
            <a:pPr indent="0" lvl="0" marL="0" rtl="0" algn="l">
              <a:spcBef>
                <a:spcPts val="1600"/>
              </a:spcBef>
              <a:spcAft>
                <a:spcPts val="1600"/>
              </a:spcAft>
              <a:buNone/>
            </a:pPr>
            <a:r>
              <a:t/>
            </a:r>
            <a:endParaRPr/>
          </a:p>
        </p:txBody>
      </p:sp>
      <p:pic>
        <p:nvPicPr>
          <p:cNvPr id="115" name="Google Shape;115;p22"/>
          <p:cNvPicPr preferRelativeResize="0"/>
          <p:nvPr/>
        </p:nvPicPr>
        <p:blipFill>
          <a:blip r:embed="rId3">
            <a:alphaModFix/>
          </a:blip>
          <a:stretch>
            <a:fillRect/>
          </a:stretch>
        </p:blipFill>
        <p:spPr>
          <a:xfrm>
            <a:off x="311706" y="2474531"/>
            <a:ext cx="4029400" cy="2214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Linear Search - item not found</a:t>
            </a:r>
            <a:endParaRPr b="1"/>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reason for the error is that the conditional statement (if myList[index] == search)  was never entered because the item to be searched for was not present in the list.  Therefore the location variable was never created.</a:t>
            </a:r>
            <a:endParaRPr/>
          </a:p>
          <a:p>
            <a:pPr indent="0" lvl="0" marL="0" rtl="0" algn="l">
              <a:spcBef>
                <a:spcPts val="1600"/>
              </a:spcBef>
              <a:spcAft>
                <a:spcPts val="0"/>
              </a:spcAft>
              <a:buNone/>
            </a:pPr>
            <a:r>
              <a:rPr lang="en-GB"/>
              <a:t>In many other programming languages, instead of an error, you get an index of -1.  This is because the lowest index in a list is 0, so -1 represents an index that does not exist.</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Linear Search</a:t>
            </a:r>
            <a:endParaRPr b="1"/>
          </a:p>
        </p:txBody>
      </p:sp>
      <p:sp>
        <p:nvSpPr>
          <p:cNvPr id="127" name="Google Shape;127;p24"/>
          <p:cNvSpPr txBox="1"/>
          <p:nvPr>
            <p:ph idx="1" type="body"/>
          </p:nvPr>
        </p:nvSpPr>
        <p:spPr>
          <a:xfrm>
            <a:off x="311700" y="1152475"/>
            <a:ext cx="3706200" cy="27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following code solves our issues by using return to return the first index of the searched item as soon as it is found. </a:t>
            </a:r>
            <a:endParaRPr/>
          </a:p>
          <a:p>
            <a:pPr indent="0" lvl="0" marL="0" rtl="0" algn="l">
              <a:spcBef>
                <a:spcPts val="1600"/>
              </a:spcBef>
              <a:spcAft>
                <a:spcPts val="0"/>
              </a:spcAft>
              <a:buNone/>
            </a:pPr>
            <a:r>
              <a:rPr lang="en-GB"/>
              <a:t>If the item to be searched is not present in the list, and the loop has finished, the function returns -1.</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28" name="Google Shape;128;p24"/>
          <p:cNvPicPr preferRelativeResize="0"/>
          <p:nvPr/>
        </p:nvPicPr>
        <p:blipFill>
          <a:blip r:embed="rId3">
            <a:alphaModFix/>
          </a:blip>
          <a:stretch>
            <a:fillRect/>
          </a:stretch>
        </p:blipFill>
        <p:spPr>
          <a:xfrm>
            <a:off x="4572000" y="1152479"/>
            <a:ext cx="4437025" cy="2962275"/>
          </a:xfrm>
          <a:prstGeom prst="rect">
            <a:avLst/>
          </a:prstGeom>
          <a:noFill/>
          <a:ln>
            <a:noFill/>
          </a:ln>
        </p:spPr>
      </p:pic>
      <p:sp>
        <p:nvSpPr>
          <p:cNvPr id="129" name="Google Shape;129;p24"/>
          <p:cNvSpPr txBox="1"/>
          <p:nvPr/>
        </p:nvSpPr>
        <p:spPr>
          <a:xfrm>
            <a:off x="306600" y="4439950"/>
            <a:ext cx="8149200" cy="47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GB" sz="1800">
                <a:solidFill>
                  <a:schemeClr val="dk2"/>
                </a:solidFill>
              </a:rPr>
              <a:t>Try the code: </a:t>
            </a:r>
            <a:r>
              <a:rPr lang="en-GB" sz="1800" u="sng">
                <a:solidFill>
                  <a:schemeClr val="hlink"/>
                </a:solidFill>
                <a:hlinkClick r:id="rId4"/>
              </a:rPr>
              <a:t>https://repl.it/@suzannelinnane/Linear-Search-2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Binary Search</a:t>
            </a:r>
            <a:endParaRPr b="1"/>
          </a:p>
        </p:txBody>
      </p:sp>
      <p:sp>
        <p:nvSpPr>
          <p:cNvPr id="135" name="Google Shape;135;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EDEXCEL 1CP2 Specification Reference&#10;Topic 1A: 1.1.1 - 1.2.7&#10;&#10;Why do we disable comments? &#10;&#10;We want to ensure these videos are always appropriate to use in the classroom. However, we value your feedback, and are happy to consider amendments due to inaccuracies. &#10;&#10;Please get in touch with us directly at: admin@craigndave.co.uk" id="136" name="Google Shape;136;p25" title="EDEXCEL GCSE (1CP2) Binary search">
            <a:hlinkClick r:id="rId3"/>
          </p:cNvPr>
          <p:cNvPicPr preferRelativeResize="0"/>
          <p:nvPr/>
        </p:nvPicPr>
        <p:blipFill>
          <a:blip r:embed="rId4">
            <a:alphaModFix/>
          </a:blip>
          <a:stretch>
            <a:fillRect/>
          </a:stretch>
        </p:blipFill>
        <p:spPr>
          <a:xfrm>
            <a:off x="2354275" y="1152475"/>
            <a:ext cx="4572000" cy="3429000"/>
          </a:xfrm>
          <a:prstGeom prst="rect">
            <a:avLst/>
          </a:prstGeom>
          <a:noFill/>
          <a:ln>
            <a:noFill/>
          </a:ln>
        </p:spPr>
      </p:pic>
      <p:sp>
        <p:nvSpPr>
          <p:cNvPr id="137" name="Google Shape;137;p25"/>
          <p:cNvSpPr txBox="1"/>
          <p:nvPr/>
        </p:nvSpPr>
        <p:spPr>
          <a:xfrm>
            <a:off x="159300" y="4703625"/>
            <a:ext cx="3892200" cy="2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5"/>
              </a:rPr>
              <a:t>https://www.youtube.com/watch?v=8RPkQvkBBnQ</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Binary Search</a:t>
            </a:r>
            <a:endParaRPr b="1"/>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binary search firstly assumes that the list is already sorted.</a:t>
            </a:r>
            <a:endParaRPr/>
          </a:p>
          <a:p>
            <a:pPr indent="0" lvl="0" marL="0" rtl="0" algn="l">
              <a:spcBef>
                <a:spcPts val="1600"/>
              </a:spcBef>
              <a:spcAft>
                <a:spcPts val="0"/>
              </a:spcAft>
              <a:buNone/>
            </a:pPr>
            <a:r>
              <a:rPr lang="en-GB"/>
              <a:t>We can use the Python inbuilt sort() function to do this.</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44" name="Google Shape;144;p26"/>
          <p:cNvPicPr preferRelativeResize="0"/>
          <p:nvPr/>
        </p:nvPicPr>
        <p:blipFill>
          <a:blip r:embed="rId3">
            <a:alphaModFix/>
          </a:blip>
          <a:stretch>
            <a:fillRect/>
          </a:stretch>
        </p:blipFill>
        <p:spPr>
          <a:xfrm>
            <a:off x="311706" y="2154500"/>
            <a:ext cx="5007250" cy="255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Binary Search</a:t>
            </a:r>
            <a:endParaRPr b="1"/>
          </a:p>
        </p:txBody>
      </p:sp>
      <p:sp>
        <p:nvSpPr>
          <p:cNvPr id="150" name="Google Shape;15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Once the list is sorted, we will look at the algorithm.</a:t>
            </a:r>
            <a:endParaRPr/>
          </a:p>
          <a:p>
            <a:pPr indent="0" lvl="0" marL="0" rtl="0" algn="l">
              <a:spcBef>
                <a:spcPts val="1600"/>
              </a:spcBef>
              <a:spcAft>
                <a:spcPts val="0"/>
              </a:spcAft>
              <a:buNone/>
            </a:pPr>
            <a:r>
              <a:rPr lang="en-GB"/>
              <a:t>The binary search is often referred to as the half-interval search.</a:t>
            </a:r>
            <a:endParaRPr/>
          </a:p>
          <a:p>
            <a:pPr indent="0" lvl="0" marL="0" rtl="0" algn="l">
              <a:spcBef>
                <a:spcPts val="1600"/>
              </a:spcBef>
              <a:spcAft>
                <a:spcPts val="1600"/>
              </a:spcAft>
              <a:buNone/>
            </a:pPr>
            <a:r>
              <a:rPr lang="en-GB"/>
              <a:t>The algorithm employed is similar to how you might search through a deck of sorted cards.  If you were searching for an 8 for example, you would select the middle card.  If you card, 8 was the middle card, you found it. Otherwise, if your card was less than the middle card, you would focus your next search on the set of cards lower than the middle card.  The same would apply if your card was larger than the middle card, you would focus on the cards greater than the middle card.  This is repeated until either your card is found or it’s not in the list.  This is how the binary search works.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Binary Search</a:t>
            </a:r>
            <a:endParaRPr b="1"/>
          </a:p>
        </p:txBody>
      </p:sp>
      <p:sp>
        <p:nvSpPr>
          <p:cNvPr id="156" name="Google Shape;15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writing this program in python, there are several things we need to keep track of.  </a:t>
            </a:r>
            <a:endParaRPr/>
          </a:p>
          <a:p>
            <a:pPr indent="-342900" lvl="0" marL="457200" rtl="0" algn="l">
              <a:spcBef>
                <a:spcPts val="1600"/>
              </a:spcBef>
              <a:spcAft>
                <a:spcPts val="0"/>
              </a:spcAft>
              <a:buSzPts val="1800"/>
              <a:buChar char="●"/>
            </a:pPr>
            <a:r>
              <a:rPr lang="en-GB"/>
              <a:t>First and last index of where we are looking (to start off this will be the first and last index of the list).  These will change as we focus on different parts of the list.</a:t>
            </a:r>
            <a:endParaRPr/>
          </a:p>
          <a:p>
            <a:pPr indent="-342900" lvl="0" marL="457200" rtl="0" algn="l">
              <a:spcBef>
                <a:spcPts val="0"/>
              </a:spcBef>
              <a:spcAft>
                <a:spcPts val="0"/>
              </a:spcAft>
              <a:buSzPts val="1800"/>
              <a:buChar char="●"/>
            </a:pPr>
            <a:r>
              <a:rPr lang="en-GB"/>
              <a:t>Half interval index (middle index between first and last index).</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3" name="Google Shape;163;p29"/>
          <p:cNvPicPr preferRelativeResize="0"/>
          <p:nvPr/>
        </p:nvPicPr>
        <p:blipFill>
          <a:blip r:embed="rId3">
            <a:alphaModFix/>
          </a:blip>
          <a:stretch>
            <a:fillRect/>
          </a:stretch>
        </p:blipFill>
        <p:spPr>
          <a:xfrm>
            <a:off x="311708" y="272400"/>
            <a:ext cx="5927650" cy="4511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0" name="Google Shape;170;p30"/>
          <p:cNvPicPr preferRelativeResize="0"/>
          <p:nvPr/>
        </p:nvPicPr>
        <p:blipFill>
          <a:blip r:embed="rId3">
            <a:alphaModFix/>
          </a:blip>
          <a:stretch>
            <a:fillRect/>
          </a:stretch>
        </p:blipFill>
        <p:spPr>
          <a:xfrm>
            <a:off x="93775" y="2"/>
            <a:ext cx="43444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Binary</a:t>
            </a:r>
            <a:r>
              <a:rPr b="1" lang="en-GB"/>
              <a:t> Search - Python Code</a:t>
            </a:r>
            <a:endParaRPr b="1"/>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Try the code: </a:t>
            </a:r>
            <a:r>
              <a:rPr lang="en-GB" u="sng">
                <a:solidFill>
                  <a:schemeClr val="hlink"/>
                </a:solidFill>
                <a:hlinkClick r:id="rId3"/>
              </a:rPr>
              <a:t>https://repl.it/@suzannelinnane/Binary-Search</a:t>
            </a:r>
            <a:endParaRPr/>
          </a:p>
        </p:txBody>
      </p:sp>
      <p:pic>
        <p:nvPicPr>
          <p:cNvPr id="177" name="Google Shape;177;p31"/>
          <p:cNvPicPr preferRelativeResize="0"/>
          <p:nvPr/>
        </p:nvPicPr>
        <p:blipFill>
          <a:blip r:embed="rId4">
            <a:alphaModFix/>
          </a:blip>
          <a:stretch>
            <a:fillRect/>
          </a:stretch>
        </p:blipFill>
        <p:spPr>
          <a:xfrm>
            <a:off x="311688" y="949888"/>
            <a:ext cx="3457575" cy="3457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Algorithms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 algorithm is a step by step procedure to solve a problem.</a:t>
            </a:r>
            <a:endParaRPr/>
          </a:p>
          <a:p>
            <a:pPr indent="0" lvl="0" marL="0" rtl="0" algn="l">
              <a:spcBef>
                <a:spcPts val="1600"/>
              </a:spcBef>
              <a:spcAft>
                <a:spcPts val="0"/>
              </a:spcAft>
              <a:buNone/>
            </a:pPr>
            <a:r>
              <a:rPr lang="en-GB"/>
              <a:t>A successful Algorithm must </a:t>
            </a:r>
            <a:endParaRPr/>
          </a:p>
          <a:p>
            <a:pPr indent="-342900" lvl="0" marL="457200" rtl="0" algn="l">
              <a:spcBef>
                <a:spcPts val="1600"/>
              </a:spcBef>
              <a:spcAft>
                <a:spcPts val="0"/>
              </a:spcAft>
              <a:buSzPts val="1800"/>
              <a:buChar char="●"/>
            </a:pPr>
            <a:r>
              <a:rPr lang="en-GB"/>
              <a:t>Successfully solve the problem</a:t>
            </a:r>
            <a:endParaRPr/>
          </a:p>
          <a:p>
            <a:pPr indent="-342900" lvl="0" marL="457200" rtl="0" algn="l">
              <a:spcBef>
                <a:spcPts val="0"/>
              </a:spcBef>
              <a:spcAft>
                <a:spcPts val="0"/>
              </a:spcAft>
              <a:buSzPts val="1800"/>
              <a:buChar char="●"/>
            </a:pPr>
            <a:r>
              <a:rPr lang="en-GB"/>
              <a:t>Be efficient - solve the problem in the least possible time.</a:t>
            </a:r>
            <a:endParaRPr/>
          </a:p>
          <a:p>
            <a:pPr indent="0" lvl="0" marL="0" rtl="0" algn="l">
              <a:spcBef>
                <a:spcPts val="1600"/>
              </a:spcBef>
              <a:spcAft>
                <a:spcPts val="1600"/>
              </a:spcAft>
              <a:buNone/>
            </a:pPr>
            <a:r>
              <a:rPr lang="en-GB"/>
              <a:t>It also should be finite i.e. It should stop when it is done.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14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Searching Algorithms</a:t>
            </a:r>
            <a:endParaRPr/>
          </a:p>
        </p:txBody>
      </p:sp>
      <p:sp>
        <p:nvSpPr>
          <p:cNvPr id="183" name="Google Shape;183;p32"/>
          <p:cNvSpPr txBox="1"/>
          <p:nvPr>
            <p:ph idx="1" type="body"/>
          </p:nvPr>
        </p:nvSpPr>
        <p:spPr>
          <a:xfrm>
            <a:off x="311700" y="605125"/>
            <a:ext cx="8520600" cy="396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GB"/>
              <a:t>Linear Search</a:t>
            </a:r>
            <a:endParaRPr b="1"/>
          </a:p>
          <a:p>
            <a:pPr indent="-342900" lvl="0" marL="457200" rtl="0" algn="l">
              <a:spcBef>
                <a:spcPts val="0"/>
              </a:spcBef>
              <a:spcAft>
                <a:spcPts val="0"/>
              </a:spcAft>
              <a:buSzPts val="1800"/>
              <a:buChar char="-"/>
            </a:pPr>
            <a:r>
              <a:rPr lang="en-GB"/>
              <a:t>Straightforward and easy to understand</a:t>
            </a:r>
            <a:endParaRPr/>
          </a:p>
          <a:p>
            <a:pPr indent="-342900" lvl="0" marL="457200" rtl="0" algn="l">
              <a:spcBef>
                <a:spcPts val="0"/>
              </a:spcBef>
              <a:spcAft>
                <a:spcPts val="0"/>
              </a:spcAft>
              <a:buSzPts val="1800"/>
              <a:buChar char="-"/>
            </a:pPr>
            <a:r>
              <a:rPr lang="en-GB"/>
              <a:t>Data does not have to be sorted</a:t>
            </a:r>
            <a:endParaRPr/>
          </a:p>
          <a:p>
            <a:pPr indent="-342900" lvl="0" marL="457200" rtl="0" algn="l">
              <a:spcBef>
                <a:spcPts val="0"/>
              </a:spcBef>
              <a:spcAft>
                <a:spcPts val="0"/>
              </a:spcAft>
              <a:buSzPts val="1800"/>
              <a:buChar char="-"/>
            </a:pPr>
            <a:r>
              <a:rPr lang="en-GB"/>
              <a:t>Only suitable for very small datasets</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AutoNum type="arabicPeriod"/>
            </a:pPr>
            <a:r>
              <a:rPr b="1" lang="en-GB"/>
              <a:t>Binary Search</a:t>
            </a:r>
            <a:endParaRPr b="1"/>
          </a:p>
          <a:p>
            <a:pPr indent="-342900" lvl="0" marL="457200" rtl="0" algn="l">
              <a:spcBef>
                <a:spcPts val="0"/>
              </a:spcBef>
              <a:spcAft>
                <a:spcPts val="0"/>
              </a:spcAft>
              <a:buSzPts val="1800"/>
              <a:buChar char="-"/>
            </a:pPr>
            <a:r>
              <a:rPr lang="en-GB"/>
              <a:t>Data must be sorted</a:t>
            </a:r>
            <a:endParaRPr/>
          </a:p>
          <a:p>
            <a:pPr indent="-342900" lvl="0" marL="457200" rtl="0" algn="l">
              <a:spcBef>
                <a:spcPts val="0"/>
              </a:spcBef>
              <a:spcAft>
                <a:spcPts val="0"/>
              </a:spcAft>
              <a:buSzPts val="1800"/>
              <a:buChar char="-"/>
            </a:pPr>
            <a:r>
              <a:rPr lang="en-GB"/>
              <a:t>More efficient than Linear Search on large datasets</a:t>
            </a:r>
            <a:endParaRPr/>
          </a:p>
          <a:p>
            <a:pPr indent="0" lvl="0" marL="0" rtl="0" algn="l">
              <a:spcBef>
                <a:spcPts val="1600"/>
              </a:spcBef>
              <a:spcAft>
                <a:spcPts val="1600"/>
              </a:spcAft>
              <a:buNone/>
            </a:pPr>
            <a:r>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127750" y="147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Example: Step through how the binary search algorithm would find 99 in the following list.</a:t>
            </a:r>
            <a:endParaRPr sz="1600"/>
          </a:p>
        </p:txBody>
      </p:sp>
      <p:sp>
        <p:nvSpPr>
          <p:cNvPr id="189" name="Google Shape;189;p33"/>
          <p:cNvSpPr txBox="1"/>
          <p:nvPr>
            <p:ph idx="1" type="body"/>
          </p:nvPr>
        </p:nvSpPr>
        <p:spPr>
          <a:xfrm>
            <a:off x="311700" y="551850"/>
            <a:ext cx="8520600" cy="401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chemeClr val="dk1"/>
                </a:solidFill>
              </a:rPr>
              <a:t>7,   21,   52   ,59   ,68   ,92   ,94   ,99   ,133</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127750" y="147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Example: Step through how the binary search algorithm would find </a:t>
            </a:r>
            <a:r>
              <a:rPr b="1" lang="en-GB" sz="1600"/>
              <a:t>cherry</a:t>
            </a:r>
            <a:r>
              <a:rPr lang="en-GB" sz="1600"/>
              <a:t> in the following list.</a:t>
            </a:r>
            <a:endParaRPr sz="1600"/>
          </a:p>
        </p:txBody>
      </p:sp>
      <p:sp>
        <p:nvSpPr>
          <p:cNvPr id="195" name="Google Shape;195;p34"/>
          <p:cNvSpPr txBox="1"/>
          <p:nvPr>
            <p:ph idx="1" type="body"/>
          </p:nvPr>
        </p:nvSpPr>
        <p:spPr>
          <a:xfrm>
            <a:off x="311700" y="551850"/>
            <a:ext cx="8520600" cy="4017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GB">
                <a:solidFill>
                  <a:schemeClr val="dk1"/>
                </a:solidFill>
              </a:rPr>
              <a:t>apple	cherry	fig	grape	kale		mango	pear	tomato</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127750" y="147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Example: Step through how the linear search algorithm would find </a:t>
            </a:r>
            <a:r>
              <a:rPr b="1" lang="en-GB" sz="1600"/>
              <a:t>13</a:t>
            </a:r>
            <a:r>
              <a:rPr lang="en-GB" sz="1600"/>
              <a:t> in the following list.</a:t>
            </a:r>
            <a:endParaRPr sz="1600"/>
          </a:p>
        </p:txBody>
      </p:sp>
      <p:sp>
        <p:nvSpPr>
          <p:cNvPr id="201" name="Google Shape;201;p35"/>
          <p:cNvSpPr txBox="1"/>
          <p:nvPr>
            <p:ph idx="1" type="body"/>
          </p:nvPr>
        </p:nvSpPr>
        <p:spPr>
          <a:xfrm>
            <a:off x="311700" y="551850"/>
            <a:ext cx="8520600" cy="4017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solidFill>
                <a:schemeClr val="dk1"/>
              </a:solidFill>
            </a:endParaRPr>
          </a:p>
          <a:p>
            <a:pPr indent="0" lvl="0" marL="0" rtl="0" algn="ctr">
              <a:spcBef>
                <a:spcPts val="1600"/>
              </a:spcBef>
              <a:spcAft>
                <a:spcPts val="0"/>
              </a:spcAft>
              <a:buNone/>
            </a:pPr>
            <a:r>
              <a:rPr lang="en-GB" sz="2000">
                <a:solidFill>
                  <a:schemeClr val="dk1"/>
                </a:solidFill>
              </a:rPr>
              <a:t>2	3	7	5	13	11</a:t>
            </a:r>
            <a:endParaRPr sz="2000">
              <a:solidFill>
                <a:schemeClr val="dk1"/>
              </a:solidFill>
            </a:endParaRPr>
          </a:p>
          <a:p>
            <a:pPr indent="0" lvl="0" marL="0" rtl="0" algn="l">
              <a:spcBef>
                <a:spcPts val="1600"/>
              </a:spcBef>
              <a:spcAft>
                <a:spcPts val="1600"/>
              </a:spcAft>
              <a:buNone/>
            </a:pPr>
            <a:r>
              <a:t/>
            </a:r>
            <a:endParaRPr sz="20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Searching Algorithms</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are many ways to search a list.</a:t>
            </a:r>
            <a:endParaRPr/>
          </a:p>
          <a:p>
            <a:pPr indent="0" lvl="0" marL="0" rtl="0" algn="l">
              <a:spcBef>
                <a:spcPts val="1600"/>
              </a:spcBef>
              <a:spcAft>
                <a:spcPts val="0"/>
              </a:spcAft>
              <a:buNone/>
            </a:pPr>
            <a:r>
              <a:rPr lang="en-GB"/>
              <a:t>The two searching algorithms we will look at are:</a:t>
            </a:r>
            <a:endParaRPr/>
          </a:p>
          <a:p>
            <a:pPr indent="-342900" lvl="0" marL="457200" rtl="0" algn="l">
              <a:spcBef>
                <a:spcPts val="1600"/>
              </a:spcBef>
              <a:spcAft>
                <a:spcPts val="0"/>
              </a:spcAft>
              <a:buSzPts val="1800"/>
              <a:buChar char="●"/>
            </a:pPr>
            <a:r>
              <a:rPr lang="en-GB"/>
              <a:t>Linear search</a:t>
            </a:r>
            <a:endParaRPr/>
          </a:p>
          <a:p>
            <a:pPr indent="-342900" lvl="0" marL="457200" rtl="0" algn="l">
              <a:spcBef>
                <a:spcPts val="0"/>
              </a:spcBef>
              <a:spcAft>
                <a:spcPts val="0"/>
              </a:spcAft>
              <a:buSzPts val="1800"/>
              <a:buChar char="●"/>
            </a:pPr>
            <a:r>
              <a:rPr lang="en-GB"/>
              <a:t>Binary search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Linear Search</a:t>
            </a:r>
            <a:endParaRPr b="1"/>
          </a:p>
        </p:txBody>
      </p:sp>
      <p:pic>
        <p:nvPicPr>
          <p:cNvPr descr="OCR Specification Reference&#10;Section 2.1&#10;&#10;Why do we disable comments? We want to ensure these videos are always appropriate to use in the classroom. However, we value your feedback, and are happy to consider amendments due to inaccuracies. Please get in touch with us directly at: admin@craigndave.co.uk" id="73" name="Google Shape;73;p16" title="OCR GCSE 2.1 Linear search">
            <a:hlinkClick r:id="rId3"/>
          </p:cNvPr>
          <p:cNvPicPr preferRelativeResize="0"/>
          <p:nvPr/>
        </p:nvPicPr>
        <p:blipFill>
          <a:blip r:embed="rId4">
            <a:alphaModFix/>
          </a:blip>
          <a:stretch>
            <a:fillRect/>
          </a:stretch>
        </p:blipFill>
        <p:spPr>
          <a:xfrm>
            <a:off x="385625" y="1017725"/>
            <a:ext cx="4572000" cy="3429000"/>
          </a:xfrm>
          <a:prstGeom prst="rect">
            <a:avLst/>
          </a:prstGeom>
          <a:noFill/>
          <a:ln>
            <a:noFill/>
          </a:ln>
        </p:spPr>
      </p:pic>
      <p:sp>
        <p:nvSpPr>
          <p:cNvPr id="74" name="Google Shape;74;p16"/>
          <p:cNvSpPr txBox="1"/>
          <p:nvPr/>
        </p:nvSpPr>
        <p:spPr>
          <a:xfrm>
            <a:off x="5207100" y="4446725"/>
            <a:ext cx="3936900" cy="49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5"/>
              </a:rPr>
              <a:t>https://www.youtube.com/watch?v=mce2XxIVkVU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Linear Search</a:t>
            </a:r>
            <a:endParaRPr b="1"/>
          </a:p>
        </p:txBody>
      </p:sp>
      <p:sp>
        <p:nvSpPr>
          <p:cNvPr id="80" name="Google Shape;80;p17"/>
          <p:cNvSpPr txBox="1"/>
          <p:nvPr>
            <p:ph idx="1" type="body"/>
          </p:nvPr>
        </p:nvSpPr>
        <p:spPr>
          <a:xfrm>
            <a:off x="311700" y="1152475"/>
            <a:ext cx="4394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linear search is an algorithm that iterates through each item in the list, comparing it to the item to be searched for.</a:t>
            </a:r>
            <a:endParaRPr/>
          </a:p>
          <a:p>
            <a:pPr indent="0" lvl="0" marL="0" rtl="0" algn="l">
              <a:spcBef>
                <a:spcPts val="1600"/>
              </a:spcBef>
              <a:spcAft>
                <a:spcPts val="0"/>
              </a:spcAft>
              <a:buNone/>
            </a:pPr>
            <a:r>
              <a:rPr lang="en-GB"/>
              <a:t>First the algorithm starts at the first index (zero).</a:t>
            </a:r>
            <a:endParaRPr/>
          </a:p>
          <a:p>
            <a:pPr indent="0" lvl="0" marL="0" rtl="0" algn="l">
              <a:spcBef>
                <a:spcPts val="1600"/>
              </a:spcBef>
              <a:spcAft>
                <a:spcPts val="0"/>
              </a:spcAft>
              <a:buNone/>
            </a:pPr>
            <a:r>
              <a:rPr lang="en-GB"/>
              <a:t>The algorithm tells the user the location (index) of the item in the list.</a:t>
            </a:r>
            <a:endParaRPr/>
          </a:p>
          <a:p>
            <a:pPr indent="0" lvl="0" marL="0" rtl="0" algn="l">
              <a:spcBef>
                <a:spcPts val="1600"/>
              </a:spcBef>
              <a:spcAft>
                <a:spcPts val="0"/>
              </a:spcAft>
              <a:buNone/>
            </a:pPr>
            <a:r>
              <a:rPr lang="en-GB"/>
              <a:t>In this case 17 has an index of 4.</a:t>
            </a:r>
            <a:endParaRPr/>
          </a:p>
          <a:p>
            <a:pPr indent="0" lvl="0" marL="0" rtl="0" algn="l">
              <a:spcBef>
                <a:spcPts val="1600"/>
              </a:spcBef>
              <a:spcAft>
                <a:spcPts val="1600"/>
              </a:spcAft>
              <a:buNone/>
            </a:pPr>
            <a:r>
              <a:t/>
            </a:r>
            <a:endParaRPr/>
          </a:p>
        </p:txBody>
      </p:sp>
      <p:pic>
        <p:nvPicPr>
          <p:cNvPr id="81" name="Google Shape;81;p17"/>
          <p:cNvPicPr preferRelativeResize="0"/>
          <p:nvPr/>
        </p:nvPicPr>
        <p:blipFill>
          <a:blip r:embed="rId3">
            <a:alphaModFix/>
          </a:blip>
          <a:stretch>
            <a:fillRect/>
          </a:stretch>
        </p:blipFill>
        <p:spPr>
          <a:xfrm>
            <a:off x="4572000" y="1216775"/>
            <a:ext cx="4432200"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Linear Search</a:t>
            </a:r>
            <a:endParaRPr b="1"/>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write this in Python (you can run the code via the link below).</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Clr>
                <a:schemeClr val="dk1"/>
              </a:buClr>
              <a:buSzPts val="1100"/>
              <a:buFont typeface="Arial"/>
              <a:buNone/>
            </a:pPr>
            <a:r>
              <a:rPr lang="en-GB" u="sng">
                <a:solidFill>
                  <a:schemeClr val="accent5"/>
                </a:solidFill>
                <a:hlinkClick r:id="rId3">
                  <a:extLst>
                    <a:ext uri="{A12FA001-AC4F-418D-AE19-62706E023703}">
                      <ahyp:hlinkClr val="tx"/>
                    </a:ext>
                  </a:extLst>
                </a:hlinkClick>
              </a:rPr>
              <a:t>https://repl.it/@suzannelinnane/Linear-Search-1</a:t>
            </a:r>
            <a:endParaRPr/>
          </a:p>
        </p:txBody>
      </p:sp>
      <p:pic>
        <p:nvPicPr>
          <p:cNvPr id="88" name="Google Shape;88;p18"/>
          <p:cNvPicPr preferRelativeResize="0"/>
          <p:nvPr/>
        </p:nvPicPr>
        <p:blipFill>
          <a:blip r:embed="rId4">
            <a:alphaModFix/>
          </a:blip>
          <a:stretch>
            <a:fillRect/>
          </a:stretch>
        </p:blipFill>
        <p:spPr>
          <a:xfrm>
            <a:off x="311688" y="1925725"/>
            <a:ext cx="3476625" cy="209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Linear Search</a:t>
            </a:r>
            <a:endParaRPr b="1"/>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works but it does not take into account some unpredicted outcomes.</a:t>
            </a:r>
            <a:endParaRPr/>
          </a:p>
          <a:p>
            <a:pPr indent="0" lvl="0" marL="0" rtl="0" algn="l">
              <a:spcBef>
                <a:spcPts val="1600"/>
              </a:spcBef>
              <a:spcAft>
                <a:spcPts val="1600"/>
              </a:spcAft>
              <a:buNone/>
            </a:pPr>
            <a:r>
              <a:rPr lang="en-GB"/>
              <a:t>For example, if the item to be searched is present more than once in the list or the algorithm does not find the item to be searched.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Linear Search - item present more than once</a:t>
            </a:r>
            <a:endParaRPr b="1"/>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look at a list where the item is present more than once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If we ran the python code with this list then the output would be 7.</a:t>
            </a:r>
            <a:endParaRPr/>
          </a:p>
          <a:p>
            <a:pPr indent="0" lvl="0" marL="0" rtl="0" algn="l">
              <a:spcBef>
                <a:spcPts val="1600"/>
              </a:spcBef>
              <a:spcAft>
                <a:spcPts val="0"/>
              </a:spcAft>
              <a:buNone/>
            </a:pPr>
            <a:r>
              <a:rPr lang="en-GB"/>
              <a:t>The index printed is index 7, the last item in the list.</a:t>
            </a:r>
            <a:endParaRPr/>
          </a:p>
          <a:p>
            <a:pPr indent="0" lvl="0" marL="0" rtl="0" algn="l">
              <a:spcBef>
                <a:spcPts val="1600"/>
              </a:spcBef>
              <a:spcAft>
                <a:spcPts val="0"/>
              </a:spcAft>
              <a:buNone/>
            </a:pPr>
            <a:r>
              <a:rPr lang="en-GB"/>
              <a:t>This is because the algorithm continues through the list replacing the index value each time the item to be searched for is found.</a:t>
            </a:r>
            <a:endParaRPr/>
          </a:p>
          <a:p>
            <a:pPr indent="0" lvl="0" marL="0" rtl="0" algn="l">
              <a:spcBef>
                <a:spcPts val="1600"/>
              </a:spcBef>
              <a:spcAft>
                <a:spcPts val="1600"/>
              </a:spcAft>
              <a:buNone/>
            </a:pPr>
            <a:r>
              <a:t/>
            </a:r>
            <a:endParaRPr/>
          </a:p>
        </p:txBody>
      </p:sp>
      <p:pic>
        <p:nvPicPr>
          <p:cNvPr id="101" name="Google Shape;101;p20"/>
          <p:cNvPicPr preferRelativeResize="0"/>
          <p:nvPr/>
        </p:nvPicPr>
        <p:blipFill>
          <a:blip r:embed="rId3">
            <a:alphaModFix/>
          </a:blip>
          <a:stretch>
            <a:fillRect/>
          </a:stretch>
        </p:blipFill>
        <p:spPr>
          <a:xfrm>
            <a:off x="420200" y="1622250"/>
            <a:ext cx="4403250" cy="483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Linear Search - item present more than once</a:t>
            </a:r>
            <a:endParaRPr b="1"/>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following code would return the lowest index of the item to be searched.</a:t>
            </a:r>
            <a:endParaRPr/>
          </a:p>
          <a:p>
            <a:pPr indent="0" lvl="0" marL="0" rtl="0" algn="l">
              <a:spcBef>
                <a:spcPts val="1600"/>
              </a:spcBef>
              <a:spcAft>
                <a:spcPts val="0"/>
              </a:spcAft>
              <a:buNone/>
            </a:pPr>
            <a:r>
              <a:rPr lang="en-GB"/>
              <a:t>This is because we have reversed the direction that the list is searched.</a:t>
            </a:r>
            <a:endParaRPr/>
          </a:p>
          <a:p>
            <a:pPr indent="0" lvl="0" marL="0" rtl="0" algn="l">
              <a:spcBef>
                <a:spcPts val="1600"/>
              </a:spcBef>
              <a:spcAft>
                <a:spcPts val="1600"/>
              </a:spcAft>
              <a:buNone/>
            </a:pPr>
            <a:r>
              <a:rPr lang="en-GB"/>
              <a:t>It still technically returns the last index, but as the linear search direction is reversed, this is the index with the smallest value: 4</a:t>
            </a:r>
            <a:endParaRPr/>
          </a:p>
        </p:txBody>
      </p:sp>
      <p:pic>
        <p:nvPicPr>
          <p:cNvPr id="108" name="Google Shape;108;p21"/>
          <p:cNvPicPr preferRelativeResize="0"/>
          <p:nvPr/>
        </p:nvPicPr>
        <p:blipFill>
          <a:blip r:embed="rId3">
            <a:alphaModFix/>
          </a:blip>
          <a:stretch>
            <a:fillRect/>
          </a:stretch>
        </p:blipFill>
        <p:spPr>
          <a:xfrm>
            <a:off x="311700" y="2968225"/>
            <a:ext cx="3448050" cy="2076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