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fc4e468b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fc4e468b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fc4e468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fc4e468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bfc4e468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bfc4e468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fc4e468b2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fc4e468b2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fc4e468b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fc4e468b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2b5019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2b5019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e486ceb0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e486ceb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2b5019bc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2b5019bc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770e1148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770e1148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770e1148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770e1148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770e1148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770e1148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770e1148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7770e1148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770e1148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770e1148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770e1148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770e1148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770e1148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770e1148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fc4e468b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fc4e468b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www.techiedelight.com/quicksor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epl.it/@suzannelinnane/Quicksor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Quicksort Algorithm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Higher Level only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 type="body"/>
          </p:nvPr>
        </p:nvSpPr>
        <p:spPr>
          <a:xfrm>
            <a:off x="188525" y="863550"/>
            <a:ext cx="5784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Equivalence classes group algorithms that have an equivalent complexity.  </a:t>
            </a:r>
            <a:endParaRPr>
              <a:solidFill>
                <a:schemeClr val="dk1"/>
              </a:solidFill>
            </a:endParaRPr>
          </a:p>
          <a:p>
            <a:pPr indent="0" lvl="0" marL="0" rtl="0" algn="l">
              <a:spcBef>
                <a:spcPts val="1600"/>
              </a:spcBef>
              <a:spcAft>
                <a:spcPts val="0"/>
              </a:spcAft>
              <a:buNone/>
            </a:pPr>
            <a:r>
              <a:rPr lang="en-GB">
                <a:solidFill>
                  <a:schemeClr val="dk1"/>
                </a:solidFill>
              </a:rPr>
              <a:t>Some classes are less complex than O(n) and some are more complex.</a:t>
            </a:r>
            <a:endParaRPr>
              <a:solidFill>
                <a:schemeClr val="dk1"/>
              </a:solidFill>
            </a:endParaRPr>
          </a:p>
          <a:p>
            <a:pPr indent="0" lvl="0" marL="0" rtl="0" algn="l">
              <a:spcBef>
                <a:spcPts val="1600"/>
              </a:spcBef>
              <a:spcAft>
                <a:spcPts val="0"/>
              </a:spcAft>
              <a:buNone/>
            </a:pPr>
            <a:r>
              <a:rPr lang="en-GB">
                <a:solidFill>
                  <a:schemeClr val="dk1"/>
                </a:solidFill>
              </a:rPr>
              <a:t>O(n</a:t>
            </a:r>
            <a:r>
              <a:rPr baseline="30000" lang="en-GB">
                <a:solidFill>
                  <a:schemeClr val="dk1"/>
                </a:solidFill>
              </a:rPr>
              <a:t>2</a:t>
            </a:r>
            <a:r>
              <a:rPr lang="en-GB">
                <a:solidFill>
                  <a:schemeClr val="dk1"/>
                </a:solidFill>
              </a:rPr>
              <a:t>) is a more complex equivalence class than O(n).  Algorithms in this class have a quadratic complexity.  This means that is grows in proportion to the square of the input size.  If we double the input size, the output quadruples.</a:t>
            </a:r>
            <a:endParaRPr>
              <a:solidFill>
                <a:schemeClr val="dk1"/>
              </a:solidFill>
            </a:endParaRPr>
          </a:p>
          <a:p>
            <a:pPr indent="0" lvl="0" marL="0" rtl="0" algn="l">
              <a:spcBef>
                <a:spcPts val="1600"/>
              </a:spcBef>
              <a:spcAft>
                <a:spcPts val="1600"/>
              </a:spcAft>
              <a:buNone/>
            </a:pPr>
            <a:r>
              <a:rPr lang="en-GB">
                <a:solidFill>
                  <a:schemeClr val="dk1"/>
                </a:solidFill>
              </a:rPr>
              <a:t>An example of an algorithm that belongs in the O(n</a:t>
            </a:r>
            <a:r>
              <a:rPr baseline="30000" lang="en-GB">
                <a:solidFill>
                  <a:schemeClr val="dk1"/>
                </a:solidFill>
              </a:rPr>
              <a:t>2</a:t>
            </a:r>
            <a:r>
              <a:rPr lang="en-GB">
                <a:solidFill>
                  <a:schemeClr val="dk1"/>
                </a:solidFill>
              </a:rPr>
              <a:t>) class is a bubble sort.</a:t>
            </a:r>
            <a:endParaRPr>
              <a:solidFill>
                <a:schemeClr val="dk1"/>
              </a:solidFill>
            </a:endParaRPr>
          </a:p>
        </p:txBody>
      </p:sp>
      <p:pic>
        <p:nvPicPr>
          <p:cNvPr id="115" name="Google Shape;115;p22"/>
          <p:cNvPicPr preferRelativeResize="0"/>
          <p:nvPr/>
        </p:nvPicPr>
        <p:blipFill>
          <a:blip r:embed="rId3">
            <a:alphaModFix/>
          </a:blip>
          <a:stretch>
            <a:fillRect/>
          </a:stretch>
        </p:blipFill>
        <p:spPr>
          <a:xfrm>
            <a:off x="6303100" y="2279700"/>
            <a:ext cx="2590800" cy="2000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Efficiency Quicksort</a:t>
            </a:r>
            <a:endParaRPr/>
          </a:p>
        </p:txBody>
      </p:sp>
      <p:sp>
        <p:nvSpPr>
          <p:cNvPr id="121" name="Google Shape;12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A quicksort involves picking a pivot and forming two sublists and then calling quicksort recursively on each sublist.</a:t>
            </a:r>
            <a:endParaRPr>
              <a:solidFill>
                <a:schemeClr val="dk1"/>
              </a:solidFill>
            </a:endParaRPr>
          </a:p>
          <a:p>
            <a:pPr indent="0" lvl="0" marL="0" rtl="0" algn="l">
              <a:spcBef>
                <a:spcPts val="1600"/>
              </a:spcBef>
              <a:spcAft>
                <a:spcPts val="0"/>
              </a:spcAft>
              <a:buNone/>
            </a:pPr>
            <a:r>
              <a:rPr lang="en-GB">
                <a:solidFill>
                  <a:schemeClr val="dk1"/>
                </a:solidFill>
              </a:rPr>
              <a:t>The worst case would be where we pick a pivot value that is greater than all the other values.  This would result in two sublists - one of length 0 and one of length n-1.  To get to this stage, n-1 comparisons were required as the pivot value would need to be compared with all other values.</a:t>
            </a:r>
            <a:endParaRPr>
              <a:solidFill>
                <a:schemeClr val="dk1"/>
              </a:solidFill>
            </a:endParaRPr>
          </a:p>
          <a:p>
            <a:pPr indent="0" lvl="0" marL="0" rtl="0" algn="l">
              <a:spcBef>
                <a:spcPts val="1600"/>
              </a:spcBef>
              <a:spcAft>
                <a:spcPts val="1600"/>
              </a:spcAft>
              <a:buNone/>
            </a:pPr>
            <a:r>
              <a:rPr lang="en-GB">
                <a:solidFill>
                  <a:schemeClr val="dk1"/>
                </a:solidFill>
              </a:rPr>
              <a:t>Next, the quicksort function is called on the unsorted sublist of length n-1.  A new pivot is needed and again the worst case scenario is if the two new sublists were of lengths 0 and n-2.  Getting to this stage would require n-2 comparisons.</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Efficiency - Quicksort</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In general, the first step required n-1 comparisons, the second requires n-2 comparisons and so on.  This is repeated until we reach step n, when we need n-n or 0 comparisons.</a:t>
            </a:r>
            <a:endParaRPr>
              <a:solidFill>
                <a:schemeClr val="dk1"/>
              </a:solidFill>
            </a:endParaRPr>
          </a:p>
          <a:p>
            <a:pPr indent="0" lvl="0" marL="0" rtl="0" algn="l">
              <a:spcBef>
                <a:spcPts val="1600"/>
              </a:spcBef>
              <a:spcAft>
                <a:spcPts val="0"/>
              </a:spcAft>
              <a:buNone/>
            </a:pPr>
            <a:r>
              <a:rPr lang="en-GB">
                <a:solidFill>
                  <a:schemeClr val="dk1"/>
                </a:solidFill>
              </a:rPr>
              <a:t>The total number of comparisons will be: (n-1) +(n-2) +...+(n-n)</a:t>
            </a:r>
            <a:endParaRPr>
              <a:solidFill>
                <a:schemeClr val="dk1"/>
              </a:solidFill>
            </a:endParaRPr>
          </a:p>
          <a:p>
            <a:pPr indent="0" lvl="0" marL="0" rtl="0" algn="l">
              <a:spcBef>
                <a:spcPts val="1600"/>
              </a:spcBef>
              <a:spcAft>
                <a:spcPts val="0"/>
              </a:spcAft>
              <a:buNone/>
            </a:pPr>
            <a:r>
              <a:rPr lang="en-GB">
                <a:solidFill>
                  <a:schemeClr val="dk1"/>
                </a:solidFill>
              </a:rPr>
              <a:t>(n-n) = 0, leaving (n-1)+(n-2)+...+(n-(n-1)).  But (n-(n-1)) is equivalent to 1.  Similarly (n-(n-2)) is equivalent to 2.</a:t>
            </a:r>
            <a:endParaRPr>
              <a:solidFill>
                <a:schemeClr val="dk1"/>
              </a:solidFill>
            </a:endParaRPr>
          </a:p>
          <a:p>
            <a:pPr indent="0" lvl="0" marL="0" rtl="0" algn="l">
              <a:spcBef>
                <a:spcPts val="1600"/>
              </a:spcBef>
              <a:spcAft>
                <a:spcPts val="1600"/>
              </a:spcAft>
              <a:buNone/>
            </a:pPr>
            <a:r>
              <a:rPr lang="en-GB">
                <a:solidFill>
                  <a:schemeClr val="dk1"/>
                </a:solidFill>
              </a:rPr>
              <a:t>So we can simplify the total comparisons to (n-1)+(n-2)+ …+2+1</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Efficiency - Quicksort</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If we were to add all the terms up, there would be </a:t>
            </a:r>
            <a:endParaRPr>
              <a:solidFill>
                <a:schemeClr val="dk1"/>
              </a:solidFill>
            </a:endParaRPr>
          </a:p>
          <a:p>
            <a:pPr indent="0" lvl="0" marL="0" rtl="0" algn="l">
              <a:spcBef>
                <a:spcPts val="1600"/>
              </a:spcBef>
              <a:spcAft>
                <a:spcPts val="0"/>
              </a:spcAft>
              <a:buNone/>
            </a:pPr>
            <a:r>
              <a:rPr lang="en-GB">
                <a:solidFill>
                  <a:schemeClr val="dk1"/>
                </a:solidFill>
              </a:rPr>
              <a:t>1+2+3+.....+n</a:t>
            </a:r>
            <a:endParaRPr>
              <a:solidFill>
                <a:schemeClr val="dk1"/>
              </a:solidFill>
            </a:endParaRPr>
          </a:p>
          <a:p>
            <a:pPr indent="0" lvl="0" marL="0" rtl="0" algn="l">
              <a:spcBef>
                <a:spcPts val="1600"/>
              </a:spcBef>
              <a:spcAft>
                <a:spcPts val="0"/>
              </a:spcAft>
              <a:buNone/>
            </a:pPr>
            <a:r>
              <a:rPr lang="en-GB">
                <a:solidFill>
                  <a:schemeClr val="dk1"/>
                </a:solidFill>
              </a:rPr>
              <a:t>We are only summing to n-1 so that means there are (n-1) terms to be </a:t>
            </a:r>
            <a:r>
              <a:rPr lang="en-GB">
                <a:solidFill>
                  <a:schemeClr val="dk1"/>
                </a:solidFill>
              </a:rPr>
              <a:t>added together.</a:t>
            </a:r>
            <a:endParaRPr>
              <a:solidFill>
                <a:schemeClr val="dk1"/>
              </a:solidFill>
            </a:endParaRPr>
          </a:p>
          <a:p>
            <a:pPr indent="0" lvl="0" marL="0" rtl="0" algn="l">
              <a:spcBef>
                <a:spcPts val="1600"/>
              </a:spcBef>
              <a:spcAft>
                <a:spcPts val="0"/>
              </a:spcAft>
              <a:buNone/>
            </a:pPr>
            <a:r>
              <a:rPr lang="en-GB">
                <a:solidFill>
                  <a:schemeClr val="dk1"/>
                </a:solidFill>
              </a:rPr>
              <a:t>1+2+3+......+(n-3)+(n-2)+(n-1)</a:t>
            </a:r>
            <a:endParaRPr>
              <a:solidFill>
                <a:schemeClr val="dk1"/>
              </a:solidFill>
            </a:endParaRPr>
          </a:p>
          <a:p>
            <a:pPr indent="0" lvl="0" marL="0" rtl="0" algn="l">
              <a:spcBef>
                <a:spcPts val="1600"/>
              </a:spcBef>
              <a:spcAft>
                <a:spcPts val="0"/>
              </a:spcAft>
              <a:buNone/>
            </a:pPr>
            <a:r>
              <a:rPr lang="en-GB">
                <a:solidFill>
                  <a:schemeClr val="dk1"/>
                </a:solidFill>
              </a:rPr>
              <a:t>We can rearrange this these terms:</a:t>
            </a:r>
            <a:endParaRPr>
              <a:solidFill>
                <a:schemeClr val="dk1"/>
              </a:solidFill>
            </a:endParaRPr>
          </a:p>
          <a:p>
            <a:pPr indent="0" lvl="0" marL="0" rtl="0" algn="l">
              <a:spcBef>
                <a:spcPts val="1600"/>
              </a:spcBef>
              <a:spcAft>
                <a:spcPts val="0"/>
              </a:spcAft>
              <a:buNone/>
            </a:pPr>
            <a:r>
              <a:rPr lang="en-GB">
                <a:solidFill>
                  <a:schemeClr val="dk1"/>
                </a:solidFill>
              </a:rPr>
              <a:t>(n-1) + 1 + (n-2) + 2 + …….etc</a:t>
            </a:r>
            <a:endParaRPr>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Efficiency - Quicksort</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 (n-1) + 1 = n.  (n-2) + 2 = n.  Each pair will equal n.  There are (n-1) numbers in total, giving             pairs which are each equivalent to n.</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rPr lang="en-GB">
                <a:solidFill>
                  <a:schemeClr val="dk1"/>
                </a:solidFill>
              </a:rPr>
              <a:t>Our total can be rewritten as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rPr lang="en-GB">
                <a:solidFill>
                  <a:schemeClr val="dk1"/>
                </a:solidFill>
              </a:rPr>
              <a:t>From our previous examples, the constants and lower order terms are not significant so we are left with n</a:t>
            </a:r>
            <a:r>
              <a:rPr baseline="30000" lang="en-GB">
                <a:solidFill>
                  <a:schemeClr val="dk1"/>
                </a:solidFill>
              </a:rPr>
              <a:t>2</a:t>
            </a:r>
            <a:endParaRPr>
              <a:solidFill>
                <a:schemeClr val="dk1"/>
              </a:solidFill>
            </a:endParaRPr>
          </a:p>
          <a:p>
            <a:pPr indent="0" lvl="0" marL="0" rtl="0" algn="l">
              <a:spcBef>
                <a:spcPts val="1600"/>
              </a:spcBef>
              <a:spcAft>
                <a:spcPts val="1600"/>
              </a:spcAft>
              <a:buNone/>
            </a:pPr>
            <a:r>
              <a:rPr lang="en-GB">
                <a:solidFill>
                  <a:schemeClr val="dk1"/>
                </a:solidFill>
              </a:rPr>
              <a:t>The worst case time complexity for quicksort is O(n</a:t>
            </a:r>
            <a:r>
              <a:rPr baseline="30000" lang="en-GB">
                <a:solidFill>
                  <a:schemeClr val="dk1"/>
                </a:solidFill>
              </a:rPr>
              <a:t>2</a:t>
            </a:r>
            <a:r>
              <a:rPr lang="en-GB">
                <a:solidFill>
                  <a:schemeClr val="dk1"/>
                </a:solidFill>
              </a:rPr>
              <a:t>)</a:t>
            </a:r>
            <a:endParaRPr>
              <a:solidFill>
                <a:schemeClr val="dk1"/>
              </a:solidFill>
            </a:endParaRPr>
          </a:p>
        </p:txBody>
      </p:sp>
      <p:pic>
        <p:nvPicPr>
          <p:cNvPr id="140" name="Google Shape;140;p26"/>
          <p:cNvPicPr preferRelativeResize="0"/>
          <p:nvPr/>
        </p:nvPicPr>
        <p:blipFill>
          <a:blip r:embed="rId3">
            <a:alphaModFix/>
          </a:blip>
          <a:stretch>
            <a:fillRect/>
          </a:stretch>
        </p:blipFill>
        <p:spPr>
          <a:xfrm>
            <a:off x="1664775" y="1520273"/>
            <a:ext cx="596582" cy="572700"/>
          </a:xfrm>
          <a:prstGeom prst="rect">
            <a:avLst/>
          </a:prstGeom>
          <a:noFill/>
          <a:ln>
            <a:noFill/>
          </a:ln>
        </p:spPr>
      </p:pic>
      <p:pic>
        <p:nvPicPr>
          <p:cNvPr id="141" name="Google Shape;141;p26"/>
          <p:cNvPicPr preferRelativeResize="0"/>
          <p:nvPr/>
        </p:nvPicPr>
        <p:blipFill>
          <a:blip r:embed="rId4">
            <a:alphaModFix/>
          </a:blip>
          <a:stretch>
            <a:fillRect/>
          </a:stretch>
        </p:blipFill>
        <p:spPr>
          <a:xfrm>
            <a:off x="3431375" y="2352950"/>
            <a:ext cx="942875" cy="727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Quicksort Complexity Summary</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rPr>
              <a:t>The worst case scenario will happen if the pivot is greater than the other values resulting in two lists - one with a length of n-1 and the other with zero elements. There would be n-1 comparisons made.  If each pivot continued to be </a:t>
            </a:r>
            <a:r>
              <a:rPr lang="en-GB">
                <a:solidFill>
                  <a:srgbClr val="FFFFFF"/>
                </a:solidFill>
              </a:rPr>
              <a:t>greater</a:t>
            </a:r>
            <a:r>
              <a:rPr lang="en-GB">
                <a:solidFill>
                  <a:srgbClr val="FFFFFF"/>
                </a:solidFill>
              </a:rPr>
              <a:t> than the other elements then the resulting sum of the comparisons would be </a:t>
            </a:r>
            <a:endParaRPr>
              <a:solidFill>
                <a:srgbClr val="FFFFFF"/>
              </a:solidFill>
            </a:endParaRPr>
          </a:p>
          <a:p>
            <a:pPr indent="0" lvl="0" marL="0" rtl="0" algn="l">
              <a:spcBef>
                <a:spcPts val="1600"/>
              </a:spcBef>
              <a:spcAft>
                <a:spcPts val="0"/>
              </a:spcAft>
              <a:buNone/>
            </a:pPr>
            <a:r>
              <a:rPr lang="en-GB">
                <a:solidFill>
                  <a:srgbClr val="FFFFFF"/>
                </a:solidFill>
              </a:rPr>
              <a:t>(n-1) + (n-2) + …+2+ 1.  </a:t>
            </a:r>
            <a:endParaRPr>
              <a:solidFill>
                <a:srgbClr val="FFFFFF"/>
              </a:solidFill>
            </a:endParaRPr>
          </a:p>
          <a:p>
            <a:pPr indent="0" lvl="0" marL="0" rtl="0" algn="l">
              <a:spcBef>
                <a:spcPts val="1600"/>
              </a:spcBef>
              <a:spcAft>
                <a:spcPts val="0"/>
              </a:spcAft>
              <a:buNone/>
            </a:pPr>
            <a:r>
              <a:rPr lang="en-GB">
                <a:solidFill>
                  <a:srgbClr val="FFFFFF"/>
                </a:solidFill>
              </a:rPr>
              <a:t>If we rearrange these, we find that there are n-1 pairs, each equivalent to n (n-1+1 etc).  </a:t>
            </a:r>
            <a:r>
              <a:rPr lang="en-GB">
                <a:solidFill>
                  <a:srgbClr val="FFFFFF"/>
                </a:solidFill>
              </a:rPr>
              <a:t>Therefore</a:t>
            </a:r>
            <a:r>
              <a:rPr lang="en-GB">
                <a:solidFill>
                  <a:srgbClr val="FFFFFF"/>
                </a:solidFill>
              </a:rPr>
              <a:t> the total can be written as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rPr lang="en-GB">
                <a:solidFill>
                  <a:srgbClr val="FFFFFF"/>
                </a:solidFill>
              </a:rPr>
              <a:t>Constants (½) and lower order terms (n) are not significant so we are left with n</a:t>
            </a:r>
            <a:r>
              <a:rPr baseline="30000" lang="en-GB">
                <a:solidFill>
                  <a:srgbClr val="FFFFFF"/>
                </a:solidFill>
              </a:rPr>
              <a:t>2</a:t>
            </a:r>
            <a:endParaRPr baseline="30000">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pic>
        <p:nvPicPr>
          <p:cNvPr id="148" name="Google Shape;148;p27"/>
          <p:cNvPicPr preferRelativeResize="0"/>
          <p:nvPr/>
        </p:nvPicPr>
        <p:blipFill>
          <a:blip r:embed="rId3">
            <a:alphaModFix/>
          </a:blip>
          <a:stretch>
            <a:fillRect/>
          </a:stretch>
        </p:blipFill>
        <p:spPr>
          <a:xfrm>
            <a:off x="4693750" y="3465500"/>
            <a:ext cx="942875" cy="72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00" y="21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Quicksort Summary</a:t>
            </a:r>
            <a:endParaRPr b="1"/>
          </a:p>
        </p:txBody>
      </p:sp>
      <p:sp>
        <p:nvSpPr>
          <p:cNvPr id="154" name="Google Shape;154;p28"/>
          <p:cNvSpPr txBox="1"/>
          <p:nvPr>
            <p:ph idx="1" type="body"/>
          </p:nvPr>
        </p:nvSpPr>
        <p:spPr>
          <a:xfrm>
            <a:off x="311700" y="7851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solidFill>
                  <a:schemeClr val="dk1"/>
                </a:solidFill>
                <a:latin typeface="Roboto"/>
                <a:ea typeface="Roboto"/>
                <a:cs typeface="Roboto"/>
                <a:sym typeface="Roboto"/>
              </a:rPr>
              <a:t>The quicksort algorithm is a sorting algorithm that works by partitioning a list into smaller sub-lists, and then recursively sorting each sub-list.</a:t>
            </a:r>
            <a:endParaRPr>
              <a:solidFill>
                <a:schemeClr val="dk1"/>
              </a:solidFill>
              <a:latin typeface="Roboto"/>
              <a:ea typeface="Roboto"/>
              <a:cs typeface="Roboto"/>
              <a:sym typeface="Roboto"/>
            </a:endParaRPr>
          </a:p>
          <a:p>
            <a:pPr indent="0" lvl="0" marL="0" rtl="0" algn="l">
              <a:lnSpc>
                <a:spcPct val="100000"/>
              </a:lnSpc>
              <a:spcBef>
                <a:spcPts val="1500"/>
              </a:spcBef>
              <a:spcAft>
                <a:spcPts val="0"/>
              </a:spcAft>
              <a:buNone/>
            </a:pPr>
            <a:r>
              <a:rPr lang="en-GB">
                <a:solidFill>
                  <a:schemeClr val="dk1"/>
                </a:solidFill>
                <a:latin typeface="Roboto"/>
                <a:ea typeface="Roboto"/>
                <a:cs typeface="Roboto"/>
                <a:sym typeface="Roboto"/>
              </a:rPr>
              <a:t>In the worst case scenario, the pivot element chosen for partitioning is either the smallest or the largest element in the list. This means that each recursive call only reduces the size of the list by one element.</a:t>
            </a:r>
            <a:endParaRPr>
              <a:solidFill>
                <a:schemeClr val="dk1"/>
              </a:solidFill>
              <a:latin typeface="Roboto"/>
              <a:ea typeface="Roboto"/>
              <a:cs typeface="Roboto"/>
              <a:sym typeface="Roboto"/>
            </a:endParaRPr>
          </a:p>
          <a:p>
            <a:pPr indent="0" lvl="0" marL="0" rtl="0" algn="l">
              <a:lnSpc>
                <a:spcPct val="100000"/>
              </a:lnSpc>
              <a:spcBef>
                <a:spcPts val="1500"/>
              </a:spcBef>
              <a:spcAft>
                <a:spcPts val="0"/>
              </a:spcAft>
              <a:buNone/>
            </a:pPr>
            <a:r>
              <a:rPr lang="en-GB">
                <a:solidFill>
                  <a:schemeClr val="dk1"/>
                </a:solidFill>
                <a:latin typeface="Roboto"/>
                <a:ea typeface="Roboto"/>
                <a:cs typeface="Roboto"/>
                <a:sym typeface="Roboto"/>
              </a:rPr>
              <a:t>As a result, if the original list is of size 'n', the algorithm will need to make 'n' recursive calls, each of which takes O(n) time to partition the list.</a:t>
            </a:r>
            <a:endParaRPr>
              <a:solidFill>
                <a:schemeClr val="dk1"/>
              </a:solidFill>
              <a:latin typeface="Roboto"/>
              <a:ea typeface="Roboto"/>
              <a:cs typeface="Roboto"/>
              <a:sym typeface="Roboto"/>
            </a:endParaRPr>
          </a:p>
          <a:p>
            <a:pPr indent="0" lvl="0" marL="0" rtl="0" algn="l">
              <a:lnSpc>
                <a:spcPct val="100000"/>
              </a:lnSpc>
              <a:spcBef>
                <a:spcPts val="1500"/>
              </a:spcBef>
              <a:spcAft>
                <a:spcPts val="0"/>
              </a:spcAft>
              <a:buNone/>
            </a:pPr>
            <a:r>
              <a:rPr lang="en-GB">
                <a:solidFill>
                  <a:schemeClr val="dk1"/>
                </a:solidFill>
                <a:latin typeface="Roboto"/>
                <a:ea typeface="Roboto"/>
                <a:cs typeface="Roboto"/>
                <a:sym typeface="Roboto"/>
              </a:rPr>
              <a:t>Therefore, the total time complexity of the quicksort algorithm in the worst case scenario is O(n</a:t>
            </a:r>
            <a:r>
              <a:rPr baseline="30000" lang="en-GB">
                <a:solidFill>
                  <a:schemeClr val="dk1"/>
                </a:solidFill>
                <a:latin typeface="Roboto"/>
                <a:ea typeface="Roboto"/>
                <a:cs typeface="Roboto"/>
                <a:sym typeface="Roboto"/>
              </a:rPr>
              <a:t>2</a:t>
            </a:r>
            <a:r>
              <a:rPr lang="en-GB">
                <a:solidFill>
                  <a:schemeClr val="dk1"/>
                </a:solidFill>
                <a:latin typeface="Roboto"/>
                <a:ea typeface="Roboto"/>
                <a:cs typeface="Roboto"/>
                <a:sym typeface="Roboto"/>
              </a:rPr>
              <a:t>), which means that the time taken by the algorithm grows quadratically with the size of the input list.</a:t>
            </a:r>
            <a:endParaRPr>
              <a:solidFill>
                <a:schemeClr val="dk1"/>
              </a:solidFill>
              <a:latin typeface="Roboto"/>
              <a:ea typeface="Roboto"/>
              <a:cs typeface="Roboto"/>
              <a:sym typeface="Roboto"/>
            </a:endParaRPr>
          </a:p>
          <a:p>
            <a:pPr indent="0" lvl="0" marL="0" rtl="0" algn="l">
              <a:lnSpc>
                <a:spcPct val="100000"/>
              </a:lnSpc>
              <a:spcBef>
                <a:spcPts val="1500"/>
              </a:spcBef>
              <a:spcAft>
                <a:spcPts val="0"/>
              </a:spcAft>
              <a:buNone/>
            </a:pPr>
            <a:r>
              <a:rPr lang="en-GB">
                <a:solidFill>
                  <a:schemeClr val="dk1"/>
                </a:solidFill>
                <a:latin typeface="Roboto"/>
                <a:ea typeface="Roboto"/>
                <a:cs typeface="Roboto"/>
                <a:sym typeface="Roboto"/>
              </a:rPr>
              <a:t>In simpler terms, this means that for very large input arrays, the quicksort algorithm may take a very long time to run in the worst case scenario.</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None/>
            </a:pPr>
            <a:r>
              <a:t/>
            </a:r>
            <a:endParaRPr sz="1100">
              <a:solidFill>
                <a:schemeClr val="dk1"/>
              </a:solidFill>
              <a:latin typeface="Roboto"/>
              <a:ea typeface="Roboto"/>
              <a:cs typeface="Roboto"/>
              <a:sym typeface="Roboto"/>
            </a:endParaRPr>
          </a:p>
          <a:p>
            <a:pPr indent="0" lvl="0" marL="0" rtl="0" algn="l">
              <a:lnSpc>
                <a:spcPct val="100000"/>
              </a:lnSpc>
              <a:spcBef>
                <a:spcPts val="0"/>
              </a:spcBef>
              <a:spcAft>
                <a:spcPts val="1600"/>
              </a:spcAft>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220875"/>
            <a:ext cx="8520600" cy="4347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en-GB">
                <a:solidFill>
                  <a:srgbClr val="FFFFFF"/>
                </a:solidFill>
              </a:rPr>
              <a:t>Perform a quicksort on the following set of data using the last number as the pivot	</a:t>
            </a:r>
            <a:endParaRPr>
              <a:solidFill>
                <a:srgbClr val="FFFFFF"/>
              </a:solidFill>
            </a:endParaRPr>
          </a:p>
          <a:p>
            <a:pPr indent="0" lvl="0" marL="457200" rtl="0" algn="l">
              <a:spcBef>
                <a:spcPts val="1600"/>
              </a:spcBef>
              <a:spcAft>
                <a:spcPts val="0"/>
              </a:spcAft>
              <a:buNone/>
            </a:pPr>
            <a:r>
              <a:rPr lang="en-GB">
                <a:solidFill>
                  <a:srgbClr val="FFFFFF"/>
                </a:solidFill>
              </a:rPr>
              <a:t>3,6,1,5,8,2,4,13</a:t>
            </a:r>
            <a:endParaRPr>
              <a:solidFill>
                <a:srgbClr val="FFFFFF"/>
              </a:solidFill>
            </a:endParaRPr>
          </a:p>
          <a:p>
            <a:pPr indent="-342900" lvl="0" marL="457200" rtl="0" algn="l">
              <a:spcBef>
                <a:spcPts val="1600"/>
              </a:spcBef>
              <a:spcAft>
                <a:spcPts val="0"/>
              </a:spcAft>
              <a:buClr>
                <a:srgbClr val="FFFFFF"/>
              </a:buClr>
              <a:buSzPts val="1800"/>
              <a:buAutoNum type="arabicPeriod"/>
            </a:pPr>
            <a:r>
              <a:rPr lang="en-GB">
                <a:solidFill>
                  <a:srgbClr val="FFFFFF"/>
                </a:solidFill>
              </a:rPr>
              <a:t>Perform a quicksort on the following set of data using the last number as the pivot</a:t>
            </a:r>
            <a:endParaRPr>
              <a:solidFill>
                <a:srgbClr val="FFFFFF"/>
              </a:solidFill>
            </a:endParaRPr>
          </a:p>
          <a:p>
            <a:pPr indent="0" lvl="0" marL="0" rtl="0" algn="l">
              <a:spcBef>
                <a:spcPts val="1600"/>
              </a:spcBef>
              <a:spcAft>
                <a:spcPts val="0"/>
              </a:spcAft>
              <a:buNone/>
            </a:pPr>
            <a:r>
              <a:rPr lang="en-GB">
                <a:solidFill>
                  <a:srgbClr val="FFFFFF"/>
                </a:solidFill>
              </a:rPr>
              <a:t>	54, 26, 93, 17, 77, 10, 7, 55, 20</a:t>
            </a:r>
            <a:endParaRPr>
              <a:solidFill>
                <a:srgbClr val="FFFFFF"/>
              </a:solidFill>
            </a:endParaRPr>
          </a:p>
          <a:p>
            <a:pPr indent="-342900" lvl="0" marL="457200" rtl="0" algn="l">
              <a:spcBef>
                <a:spcPts val="1600"/>
              </a:spcBef>
              <a:spcAft>
                <a:spcPts val="0"/>
              </a:spcAft>
              <a:buClr>
                <a:srgbClr val="FFFFFF"/>
              </a:buClr>
              <a:buSzPts val="1800"/>
              <a:buAutoNum type="arabicPeriod"/>
            </a:pPr>
            <a:r>
              <a:rPr lang="en-GB">
                <a:solidFill>
                  <a:srgbClr val="FFFFFF"/>
                </a:solidFill>
              </a:rPr>
              <a:t>Perform a quicksort on the following set of data using the first number as the pivot</a:t>
            </a:r>
            <a:endParaRPr>
              <a:solidFill>
                <a:srgbClr val="FFFFFF"/>
              </a:solidFill>
            </a:endParaRPr>
          </a:p>
          <a:p>
            <a:pPr indent="0" lvl="0" marL="0" rtl="0" algn="l">
              <a:spcBef>
                <a:spcPts val="1600"/>
              </a:spcBef>
              <a:spcAft>
                <a:spcPts val="1600"/>
              </a:spcAft>
              <a:buNone/>
            </a:pPr>
            <a:r>
              <a:rPr lang="en-GB">
                <a:solidFill>
                  <a:srgbClr val="FFFFFF"/>
                </a:solidFill>
              </a:rPr>
              <a:t>	14, 17, 13, 15, 19, 10, 3, 16, 9, 12</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Quicksort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The Quicksort algorithm is recursive.</a:t>
            </a:r>
            <a:endParaRPr>
              <a:solidFill>
                <a:schemeClr val="dk1"/>
              </a:solidFill>
            </a:endParaRPr>
          </a:p>
          <a:p>
            <a:pPr indent="0" lvl="0" marL="0" rtl="0" algn="l">
              <a:spcBef>
                <a:spcPts val="1600"/>
              </a:spcBef>
              <a:spcAft>
                <a:spcPts val="0"/>
              </a:spcAft>
              <a:buNone/>
            </a:pPr>
            <a:r>
              <a:rPr lang="en-GB">
                <a:solidFill>
                  <a:schemeClr val="dk1"/>
                </a:solidFill>
              </a:rPr>
              <a:t>That means that the sorting algorithm is recursively repeated on subsets (sublists) of the same problem until a specific endpoint is reached - in this case the end point is when there is only one element in the list.</a:t>
            </a:r>
            <a:endParaRPr>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Quicksort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First , the algorithm starts by defining a pivot value.  There are several options for this, such as selecting the first or last item in the list.  We are going to use the last item in the list for our example</a:t>
            </a:r>
            <a:endParaRPr>
              <a:solidFill>
                <a:schemeClr val="dk1"/>
              </a:solidFill>
            </a:endParaRPr>
          </a:p>
          <a:p>
            <a:pPr indent="0" lvl="0" marL="0" rtl="0" algn="l">
              <a:spcBef>
                <a:spcPts val="1600"/>
              </a:spcBef>
              <a:spcAft>
                <a:spcPts val="0"/>
              </a:spcAft>
              <a:buNone/>
            </a:pPr>
            <a:r>
              <a:rPr lang="en-GB">
                <a:solidFill>
                  <a:schemeClr val="dk1"/>
                </a:solidFill>
              </a:rPr>
              <a:t>The first thing Quicksort does is create two sublists.  </a:t>
            </a:r>
            <a:endParaRPr>
              <a:solidFill>
                <a:schemeClr val="dk1"/>
              </a:solidFill>
            </a:endParaRPr>
          </a:p>
          <a:p>
            <a:pPr indent="0" lvl="0" marL="0" rtl="0" algn="l">
              <a:spcBef>
                <a:spcPts val="1600"/>
              </a:spcBef>
              <a:spcAft>
                <a:spcPts val="0"/>
              </a:spcAft>
              <a:buNone/>
            </a:pPr>
            <a:r>
              <a:rPr lang="en-GB">
                <a:solidFill>
                  <a:schemeClr val="dk1"/>
                </a:solidFill>
              </a:rPr>
              <a:t>The first sublist is all the values in the list (excluding the pivot value) that are less than the pivot value.</a:t>
            </a:r>
            <a:endParaRPr>
              <a:solidFill>
                <a:schemeClr val="dk1"/>
              </a:solidFill>
            </a:endParaRPr>
          </a:p>
          <a:p>
            <a:pPr indent="0" lvl="0" marL="0" rtl="0" algn="l">
              <a:spcBef>
                <a:spcPts val="1600"/>
              </a:spcBef>
              <a:spcAft>
                <a:spcPts val="1600"/>
              </a:spcAft>
              <a:buNone/>
            </a:pPr>
            <a:r>
              <a:rPr lang="en-GB">
                <a:solidFill>
                  <a:schemeClr val="dk1"/>
                </a:solidFill>
              </a:rPr>
              <a:t>The second sublist is all the values in the list (excluding the pivot value) that are greater than or equal to the pivot value.</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solidFill>
                  <a:schemeClr val="dk1"/>
                </a:solidFill>
              </a:rPr>
              <a:t>The pivot value is the last item - 50</a:t>
            </a:r>
            <a:endParaRPr>
              <a:solidFill>
                <a:schemeClr val="dk1"/>
              </a:solidFill>
            </a:endParaRPr>
          </a:p>
          <a:p>
            <a:pPr indent="0" lvl="0" marL="0" rtl="0" algn="l">
              <a:spcBef>
                <a:spcPts val="1600"/>
              </a:spcBef>
              <a:spcAft>
                <a:spcPts val="0"/>
              </a:spcAft>
              <a:buNone/>
            </a:pPr>
            <a:r>
              <a:rPr lang="en-GB">
                <a:solidFill>
                  <a:schemeClr val="dk1"/>
                </a:solidFill>
              </a:rPr>
              <a:t>There are two sublists created - one with all values less than 50 and one with all values greater than 50</a:t>
            </a:r>
            <a:endParaRPr>
              <a:solidFill>
                <a:schemeClr val="dk1"/>
              </a:solidFill>
            </a:endParaRPr>
          </a:p>
          <a:p>
            <a:pPr indent="0" lvl="0" marL="0" rtl="0" algn="l">
              <a:spcBef>
                <a:spcPts val="1600"/>
              </a:spcBef>
              <a:spcAft>
                <a:spcPts val="1600"/>
              </a:spcAft>
              <a:buNone/>
            </a:pPr>
            <a:r>
              <a:rPr lang="en-GB">
                <a:solidFill>
                  <a:schemeClr val="dk1"/>
                </a:solidFill>
              </a:rPr>
              <a:t>The list has started to be sorted.</a:t>
            </a:r>
            <a:endParaRPr>
              <a:solidFill>
                <a:schemeClr val="dk1"/>
              </a:solidFill>
            </a:endParaRPr>
          </a:p>
        </p:txBody>
      </p:sp>
      <p:pic>
        <p:nvPicPr>
          <p:cNvPr id="74" name="Google Shape;74;p16"/>
          <p:cNvPicPr preferRelativeResize="0"/>
          <p:nvPr/>
        </p:nvPicPr>
        <p:blipFill>
          <a:blip r:embed="rId3">
            <a:alphaModFix/>
          </a:blip>
          <a:stretch>
            <a:fillRect/>
          </a:stretch>
        </p:blipFill>
        <p:spPr>
          <a:xfrm>
            <a:off x="2249225" y="445013"/>
            <a:ext cx="4152900" cy="1628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77050"/>
            <a:ext cx="85206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If at this point the algorithm concatenated (put together) the three separate lists, it would look like this</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rPr lang="en-GB">
                <a:solidFill>
                  <a:schemeClr val="dk1"/>
                </a:solidFill>
              </a:rPr>
              <a:t>But before the sublists are concatenated, ,the Quicksort algorithm is recursively called on the left hand side sublist and also on the right hand side sublist.</a:t>
            </a:r>
            <a:endParaRPr>
              <a:solidFill>
                <a:schemeClr val="dk1"/>
              </a:solidFill>
            </a:endParaRPr>
          </a:p>
          <a:p>
            <a:pPr indent="0" lvl="0" marL="0" rtl="0" algn="l">
              <a:spcBef>
                <a:spcPts val="1600"/>
              </a:spcBef>
              <a:spcAft>
                <a:spcPts val="0"/>
              </a:spcAft>
              <a:buNone/>
            </a:pPr>
            <a:r>
              <a:rPr lang="en-GB">
                <a:solidFill>
                  <a:schemeClr val="dk1"/>
                </a:solidFill>
              </a:rPr>
              <a:t>This means that the algorithm is repeated on each sublist</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rPr lang="en-GB">
                <a:solidFill>
                  <a:schemeClr val="dk1"/>
                </a:solidFill>
              </a:rPr>
              <a:t>The algorithm is then recursively applied again to each new set in the same way.  It keeps going until all the sublists are of length one.  The algorithm can then stop</a:t>
            </a:r>
            <a:endParaRPr>
              <a:solidFill>
                <a:schemeClr val="dk1"/>
              </a:solidFill>
            </a:endParaRPr>
          </a:p>
        </p:txBody>
      </p:sp>
      <p:pic>
        <p:nvPicPr>
          <p:cNvPr id="80" name="Google Shape;80;p17"/>
          <p:cNvPicPr preferRelativeResize="0"/>
          <p:nvPr/>
        </p:nvPicPr>
        <p:blipFill>
          <a:blip r:embed="rId3">
            <a:alphaModFix/>
          </a:blip>
          <a:stretch>
            <a:fillRect/>
          </a:stretch>
        </p:blipFill>
        <p:spPr>
          <a:xfrm>
            <a:off x="706600" y="746875"/>
            <a:ext cx="3379325" cy="388925"/>
          </a:xfrm>
          <a:prstGeom prst="rect">
            <a:avLst/>
          </a:prstGeom>
          <a:noFill/>
          <a:ln>
            <a:noFill/>
          </a:ln>
        </p:spPr>
      </p:pic>
      <p:pic>
        <p:nvPicPr>
          <p:cNvPr id="81" name="Google Shape;81;p17"/>
          <p:cNvPicPr preferRelativeResize="0"/>
          <p:nvPr/>
        </p:nvPicPr>
        <p:blipFill>
          <a:blip r:embed="rId4">
            <a:alphaModFix/>
          </a:blip>
          <a:stretch>
            <a:fillRect/>
          </a:stretch>
        </p:blipFill>
        <p:spPr>
          <a:xfrm>
            <a:off x="2119300" y="2571738"/>
            <a:ext cx="4905375" cy="1609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310075"/>
            <a:ext cx="8520600" cy="42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solidFill>
                  <a:schemeClr val="dk1"/>
                </a:solidFill>
              </a:rPr>
              <a:t>Once all the sublists have a length of 1, they are returned, now in order to create a sorted list.</a:t>
            </a:r>
            <a:endParaRPr>
              <a:solidFill>
                <a:schemeClr val="dk1"/>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87" name="Google Shape;87;p18"/>
          <p:cNvPicPr preferRelativeResize="0"/>
          <p:nvPr/>
        </p:nvPicPr>
        <p:blipFill>
          <a:blip r:embed="rId3">
            <a:alphaModFix/>
          </a:blip>
          <a:stretch>
            <a:fillRect/>
          </a:stretch>
        </p:blipFill>
        <p:spPr>
          <a:xfrm>
            <a:off x="1454250" y="184725"/>
            <a:ext cx="5619750" cy="3562350"/>
          </a:xfrm>
          <a:prstGeom prst="rect">
            <a:avLst/>
          </a:prstGeom>
          <a:noFill/>
          <a:ln>
            <a:noFill/>
          </a:ln>
        </p:spPr>
      </p:pic>
      <p:pic>
        <p:nvPicPr>
          <p:cNvPr id="88" name="Google Shape;88;p18"/>
          <p:cNvPicPr preferRelativeResize="0"/>
          <p:nvPr/>
        </p:nvPicPr>
        <p:blipFill>
          <a:blip r:embed="rId4">
            <a:alphaModFix/>
          </a:blip>
          <a:stretch>
            <a:fillRect/>
          </a:stretch>
        </p:blipFill>
        <p:spPr>
          <a:xfrm>
            <a:off x="2175300" y="4391975"/>
            <a:ext cx="3877175" cy="438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Quicksort Example</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5" name="Google Shape;95;p19"/>
          <p:cNvPicPr preferRelativeResize="0"/>
          <p:nvPr/>
        </p:nvPicPr>
        <p:blipFill>
          <a:blip r:embed="rId3">
            <a:alphaModFix/>
          </a:blip>
          <a:stretch>
            <a:fillRect/>
          </a:stretch>
        </p:blipFill>
        <p:spPr>
          <a:xfrm>
            <a:off x="1378025" y="1115550"/>
            <a:ext cx="6751225" cy="3490250"/>
          </a:xfrm>
          <a:prstGeom prst="rect">
            <a:avLst/>
          </a:prstGeom>
          <a:noFill/>
          <a:ln>
            <a:noFill/>
          </a:ln>
        </p:spPr>
      </p:pic>
      <p:sp>
        <p:nvSpPr>
          <p:cNvPr id="96" name="Google Shape;96;p19"/>
          <p:cNvSpPr txBox="1"/>
          <p:nvPr/>
        </p:nvSpPr>
        <p:spPr>
          <a:xfrm>
            <a:off x="5832300" y="4768175"/>
            <a:ext cx="3000000" cy="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solidFill>
                  <a:schemeClr val="hlink"/>
                </a:solidFill>
                <a:hlinkClick r:id="rId4"/>
              </a:rPr>
              <a:t>https://www.techiedelight.com/quicksort/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Python Code</a:t>
            </a:r>
            <a:endParaRPr b="1"/>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https://repl.it/@suzannelinnane/Quicksort</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Big O notation</a:t>
            </a:r>
            <a:endParaRPr b="1"/>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Big O notation can be used to describe the time complexity of an algorithm.  This notation always features n, the input size.</a:t>
            </a:r>
            <a:endParaRPr>
              <a:solidFill>
                <a:schemeClr val="dk1"/>
              </a:solidFill>
            </a:endParaRPr>
          </a:p>
          <a:p>
            <a:pPr indent="0" lvl="0" marL="0" rtl="0" algn="l">
              <a:spcBef>
                <a:spcPts val="1600"/>
              </a:spcBef>
              <a:spcAft>
                <a:spcPts val="1600"/>
              </a:spcAft>
              <a:buNone/>
            </a:pPr>
            <a:r>
              <a:rPr lang="en-GB">
                <a:solidFill>
                  <a:schemeClr val="dk1"/>
                </a:solidFill>
              </a:rPr>
              <a:t>For example, Linear search is an O(n) algorithm.  This means that the time taken for the algorithm to complete is linearly proportional to the input size n.</a:t>
            </a:r>
            <a:endParaRPr>
              <a:solidFill>
                <a:schemeClr val="dk1"/>
              </a:solidFill>
            </a:endParaRPr>
          </a:p>
        </p:txBody>
      </p:sp>
      <p:pic>
        <p:nvPicPr>
          <p:cNvPr id="109" name="Google Shape;109;p21"/>
          <p:cNvPicPr preferRelativeResize="0"/>
          <p:nvPr/>
        </p:nvPicPr>
        <p:blipFill>
          <a:blip r:embed="rId3">
            <a:alphaModFix/>
          </a:blip>
          <a:stretch>
            <a:fillRect/>
          </a:stretch>
        </p:blipFill>
        <p:spPr>
          <a:xfrm>
            <a:off x="5498550" y="2710875"/>
            <a:ext cx="3333750" cy="2247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