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770e1148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770e1148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770e1148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770e1148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770e114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770e114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770e1148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770e1148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770e114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770e114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770e1148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770e1148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770e1148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770e1148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techiedelight.com/quicksor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pl.it/@suzannelinnane/Quicksor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Quicksort Algorithm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Higher Level only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Quicksort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 Quicksort algorithm is recursive.</a:t>
            </a:r>
            <a:endParaRPr>
              <a:solidFill>
                <a:schemeClr val="dk1"/>
              </a:solidFill>
            </a:endParaRPr>
          </a:p>
          <a:p>
            <a:pPr indent="0" lvl="0" marL="0" rtl="0" algn="l">
              <a:spcBef>
                <a:spcPts val="1600"/>
              </a:spcBef>
              <a:spcAft>
                <a:spcPts val="0"/>
              </a:spcAft>
              <a:buNone/>
            </a:pPr>
            <a:r>
              <a:rPr lang="en-GB">
                <a:solidFill>
                  <a:schemeClr val="dk1"/>
                </a:solidFill>
              </a:rPr>
              <a:t>That means that the sorting algorithm is recursively repeated on subsets (sublists) of the same problem until a specific endpoint is reached - in this case the end point is when there is only one element in the list.</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Quicksort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First , the algorithm starts by defining a pivot value.  There are several options for this, such as selecting the first or last item in the list.  We are going to use the last item in the list for our example</a:t>
            </a:r>
            <a:endParaRPr>
              <a:solidFill>
                <a:schemeClr val="dk1"/>
              </a:solidFill>
            </a:endParaRPr>
          </a:p>
          <a:p>
            <a:pPr indent="0" lvl="0" marL="0" rtl="0" algn="l">
              <a:spcBef>
                <a:spcPts val="1600"/>
              </a:spcBef>
              <a:spcAft>
                <a:spcPts val="0"/>
              </a:spcAft>
              <a:buNone/>
            </a:pPr>
            <a:r>
              <a:rPr lang="en-GB">
                <a:solidFill>
                  <a:schemeClr val="dk1"/>
                </a:solidFill>
              </a:rPr>
              <a:t>The first thing Quicksort does is create two sublists.  </a:t>
            </a:r>
            <a:endParaRPr>
              <a:solidFill>
                <a:schemeClr val="dk1"/>
              </a:solidFill>
            </a:endParaRPr>
          </a:p>
          <a:p>
            <a:pPr indent="0" lvl="0" marL="0" rtl="0" algn="l">
              <a:spcBef>
                <a:spcPts val="1600"/>
              </a:spcBef>
              <a:spcAft>
                <a:spcPts val="0"/>
              </a:spcAft>
              <a:buNone/>
            </a:pPr>
            <a:r>
              <a:rPr lang="en-GB">
                <a:solidFill>
                  <a:schemeClr val="dk1"/>
                </a:solidFill>
              </a:rPr>
              <a:t>The first sublist is all the values in the list (excluding the pivot value) that are less than the pivot value.</a:t>
            </a:r>
            <a:endParaRPr>
              <a:solidFill>
                <a:schemeClr val="dk1"/>
              </a:solidFill>
            </a:endParaRPr>
          </a:p>
          <a:p>
            <a:pPr indent="0" lvl="0" marL="0" rtl="0" algn="l">
              <a:spcBef>
                <a:spcPts val="1600"/>
              </a:spcBef>
              <a:spcAft>
                <a:spcPts val="1600"/>
              </a:spcAft>
              <a:buNone/>
            </a:pPr>
            <a:r>
              <a:rPr lang="en-GB">
                <a:solidFill>
                  <a:schemeClr val="dk1"/>
                </a:solidFill>
              </a:rPr>
              <a:t>The second sublist is all the values in the list (excluding the pivot value) that are greater than or equal to the pivot value.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solidFill>
                  <a:schemeClr val="dk1"/>
                </a:solidFill>
              </a:rPr>
              <a:t>The pivot value is the last item - 50</a:t>
            </a:r>
            <a:endParaRPr>
              <a:solidFill>
                <a:schemeClr val="dk1"/>
              </a:solidFill>
            </a:endParaRPr>
          </a:p>
          <a:p>
            <a:pPr indent="0" lvl="0" marL="0" rtl="0" algn="l">
              <a:spcBef>
                <a:spcPts val="1600"/>
              </a:spcBef>
              <a:spcAft>
                <a:spcPts val="0"/>
              </a:spcAft>
              <a:buNone/>
            </a:pPr>
            <a:r>
              <a:rPr lang="en-GB">
                <a:solidFill>
                  <a:schemeClr val="dk1"/>
                </a:solidFill>
              </a:rPr>
              <a:t>There are two sublists created - one with all values less than 50 and one with all values greater than 50</a:t>
            </a:r>
            <a:endParaRPr>
              <a:solidFill>
                <a:schemeClr val="dk1"/>
              </a:solidFill>
            </a:endParaRPr>
          </a:p>
          <a:p>
            <a:pPr indent="0" lvl="0" marL="0" rtl="0" algn="l">
              <a:spcBef>
                <a:spcPts val="1600"/>
              </a:spcBef>
              <a:spcAft>
                <a:spcPts val="1600"/>
              </a:spcAft>
              <a:buNone/>
            </a:pPr>
            <a:r>
              <a:rPr lang="en-GB">
                <a:solidFill>
                  <a:schemeClr val="dk1"/>
                </a:solidFill>
              </a:rPr>
              <a:t>The list has started to be sorted.</a:t>
            </a:r>
            <a:endParaRPr>
              <a:solidFill>
                <a:schemeClr val="dk1"/>
              </a:solidFill>
            </a:endParaRPr>
          </a:p>
        </p:txBody>
      </p:sp>
      <p:pic>
        <p:nvPicPr>
          <p:cNvPr id="74" name="Google Shape;74;p16"/>
          <p:cNvPicPr preferRelativeResize="0"/>
          <p:nvPr/>
        </p:nvPicPr>
        <p:blipFill>
          <a:blip r:embed="rId3">
            <a:alphaModFix/>
          </a:blip>
          <a:stretch>
            <a:fillRect/>
          </a:stretch>
        </p:blipFill>
        <p:spPr>
          <a:xfrm>
            <a:off x="2249225" y="445013"/>
            <a:ext cx="4152900" cy="162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77050"/>
            <a:ext cx="85206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If at this point the algorithm concatenated (put together) the three separate lists, it would look like this</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lang="en-GB">
                <a:solidFill>
                  <a:schemeClr val="dk1"/>
                </a:solidFill>
              </a:rPr>
              <a:t>But before the sublists are concatenated, ,the Quicksort algorithm is recursively called on the left hand side sublist and also on the right hand side sublist.</a:t>
            </a:r>
            <a:endParaRPr>
              <a:solidFill>
                <a:schemeClr val="dk1"/>
              </a:solidFill>
            </a:endParaRPr>
          </a:p>
          <a:p>
            <a:pPr indent="0" lvl="0" marL="0" rtl="0" algn="l">
              <a:spcBef>
                <a:spcPts val="1600"/>
              </a:spcBef>
              <a:spcAft>
                <a:spcPts val="0"/>
              </a:spcAft>
              <a:buNone/>
            </a:pPr>
            <a:r>
              <a:rPr lang="en-GB">
                <a:solidFill>
                  <a:schemeClr val="dk1"/>
                </a:solidFill>
              </a:rPr>
              <a:t>This means that the algorithm is repeated on each sublist</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rPr lang="en-GB">
                <a:solidFill>
                  <a:schemeClr val="dk1"/>
                </a:solidFill>
              </a:rPr>
              <a:t>The algorithm is then recursively applied again to each new set in the same way.  It keeps going until all the sublists are of length one.  The algorithm can then stop</a:t>
            </a:r>
            <a:endParaRPr>
              <a:solidFill>
                <a:schemeClr val="dk1"/>
              </a:solidFill>
            </a:endParaRPr>
          </a:p>
        </p:txBody>
      </p:sp>
      <p:pic>
        <p:nvPicPr>
          <p:cNvPr id="80" name="Google Shape;80;p17"/>
          <p:cNvPicPr preferRelativeResize="0"/>
          <p:nvPr/>
        </p:nvPicPr>
        <p:blipFill>
          <a:blip r:embed="rId3">
            <a:alphaModFix/>
          </a:blip>
          <a:stretch>
            <a:fillRect/>
          </a:stretch>
        </p:blipFill>
        <p:spPr>
          <a:xfrm>
            <a:off x="706600" y="746875"/>
            <a:ext cx="3379325" cy="388925"/>
          </a:xfrm>
          <a:prstGeom prst="rect">
            <a:avLst/>
          </a:prstGeom>
          <a:noFill/>
          <a:ln>
            <a:noFill/>
          </a:ln>
        </p:spPr>
      </p:pic>
      <p:pic>
        <p:nvPicPr>
          <p:cNvPr id="81" name="Google Shape;81;p17"/>
          <p:cNvPicPr preferRelativeResize="0"/>
          <p:nvPr/>
        </p:nvPicPr>
        <p:blipFill>
          <a:blip r:embed="rId4">
            <a:alphaModFix/>
          </a:blip>
          <a:stretch>
            <a:fillRect/>
          </a:stretch>
        </p:blipFill>
        <p:spPr>
          <a:xfrm>
            <a:off x="2119300" y="2571738"/>
            <a:ext cx="4905375" cy="16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310075"/>
            <a:ext cx="8520600" cy="42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solidFill>
                  <a:schemeClr val="dk1"/>
                </a:solidFill>
              </a:rPr>
              <a:t>Once all the sublists have a length of 1, they are returned, now in order to create a sorted list.</a:t>
            </a:r>
            <a:endParaRPr>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1454250" y="184725"/>
            <a:ext cx="5619750" cy="3562350"/>
          </a:xfrm>
          <a:prstGeom prst="rect">
            <a:avLst/>
          </a:prstGeom>
          <a:noFill/>
          <a:ln>
            <a:noFill/>
          </a:ln>
        </p:spPr>
      </p:pic>
      <p:pic>
        <p:nvPicPr>
          <p:cNvPr id="88" name="Google Shape;88;p18"/>
          <p:cNvPicPr preferRelativeResize="0"/>
          <p:nvPr/>
        </p:nvPicPr>
        <p:blipFill>
          <a:blip r:embed="rId4">
            <a:alphaModFix/>
          </a:blip>
          <a:stretch>
            <a:fillRect/>
          </a:stretch>
        </p:blipFill>
        <p:spPr>
          <a:xfrm>
            <a:off x="2175300" y="4391975"/>
            <a:ext cx="3877175" cy="43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Quicksort Example</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1378025" y="1115550"/>
            <a:ext cx="6751225" cy="3490250"/>
          </a:xfrm>
          <a:prstGeom prst="rect">
            <a:avLst/>
          </a:prstGeom>
          <a:noFill/>
          <a:ln>
            <a:noFill/>
          </a:ln>
        </p:spPr>
      </p:pic>
      <p:sp>
        <p:nvSpPr>
          <p:cNvPr id="96" name="Google Shape;96;p19"/>
          <p:cNvSpPr txBox="1"/>
          <p:nvPr/>
        </p:nvSpPr>
        <p:spPr>
          <a:xfrm>
            <a:off x="5832300" y="4768175"/>
            <a:ext cx="30000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4"/>
              </a:rPr>
              <a:t>https://www.techiedelight.com/quicksort/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Python Code</a:t>
            </a:r>
            <a:endParaRPr b="1"/>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https://repl.it/@suzannelinnane/Quicksort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