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52aa4b39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52aa4b39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52aa4b393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52aa4b393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852aa4b393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852aa4b39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852aa4b39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852aa4b39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852aa4b393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852aa4b393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852aa4b393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852aa4b393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852aa4b39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852aa4b39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852aa4b393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852aa4b393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852aa4b393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852aa4b393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fa0ebe6b5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1fa0ebe6b5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852aa4b39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852aa4b39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852aa4b393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852aa4b393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852aa4b393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852aa4b393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97287bd25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97287bd25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97287bd25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97287bd25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9548c7a4d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9548c7a4d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9548c7a4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9548c7a4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852aa4b393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852aa4b393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852aa4b3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852aa4b3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852aa4b393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852aa4b393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852aa4b39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852aa4b39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852aa4b39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852aa4b39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852aa4b393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852aa4b39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Algorithmic Efficiency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(Higher Level only)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Linear Complexity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0" name="Google Shape;110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In our Linear search example, the amount of work done is n.  If the input size doubles, the work also doubles.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is known as linear complexity because the amount of work done is linearly proportional to the input size, 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you plotted it, you would get a straight line.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Big O notation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Big O notation can be used to describe the time complexity of an algorithm.  This notation always features n, the input size.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For example, Linear search is an O(n) algorithm.  This means that the time taken for the algorithm to complete is linearly proportional to the input size n.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550" y="2710875"/>
            <a:ext cx="3333750" cy="224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188525" y="863550"/>
            <a:ext cx="5784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Equivalence classes group algorithms that have an equivalent complexity.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Some classes are less complex than O(n) and some are more complex.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O(n</a:t>
            </a:r>
            <a:r>
              <a:rPr baseline="30000" lang="en-GB">
                <a:solidFill>
                  <a:srgbClr val="000000"/>
                </a:solidFill>
              </a:rPr>
              <a:t>2</a:t>
            </a:r>
            <a:r>
              <a:rPr lang="en-GB">
                <a:solidFill>
                  <a:srgbClr val="000000"/>
                </a:solidFill>
              </a:rPr>
              <a:t>) is a more complex equivalence class than O(n).  Algorithms in this class have a quadratic complexity.  This means that is grows in proportion to the square of the input size.  If we double the input size, the output quadruples.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 example of an algorithm that belongs in the O(n</a:t>
            </a:r>
            <a:r>
              <a:rPr baseline="30000" lang="en-GB">
                <a:solidFill>
                  <a:srgbClr val="000000"/>
                </a:solidFill>
              </a:rPr>
              <a:t>2</a:t>
            </a:r>
            <a:r>
              <a:rPr lang="en-GB">
                <a:solidFill>
                  <a:srgbClr val="000000"/>
                </a:solidFill>
              </a:rPr>
              <a:t>) class is a bubble sort.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123" name="Google Shape;12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3100" y="2279700"/>
            <a:ext cx="259080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495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An example of an algorithm that belongs in the O(n</a:t>
            </a:r>
            <a:r>
              <a:rPr baseline="30000" lang="en-GB">
                <a:solidFill>
                  <a:srgbClr val="000000"/>
                </a:solidFill>
              </a:rPr>
              <a:t>2</a:t>
            </a:r>
            <a:r>
              <a:rPr lang="en-GB">
                <a:solidFill>
                  <a:srgbClr val="000000"/>
                </a:solidFill>
              </a:rPr>
              <a:t>) class is a bubble sort.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easiest way to think of it is, if the code needs two loops (the bubble sort on the right has a nested for loop) then it must have a worst case of n</a:t>
            </a:r>
            <a:r>
              <a:rPr baseline="30000" lang="en-GB">
                <a:solidFill>
                  <a:srgbClr val="000000"/>
                </a:solidFill>
              </a:rPr>
              <a:t>2</a:t>
            </a:r>
            <a:r>
              <a:rPr lang="en-GB">
                <a:solidFill>
                  <a:srgbClr val="000000"/>
                </a:solidFill>
              </a:rPr>
              <a:t>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9478" y="1152475"/>
            <a:ext cx="328857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Efficiency Quicksort</a:t>
            </a:r>
            <a:endParaRPr/>
          </a:p>
        </p:txBody>
      </p:sp>
      <p:sp>
        <p:nvSpPr>
          <p:cNvPr id="136" name="Google Shape;136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quicksort involves picking a pivot and forming two sublists and then calling quicksort recursively on each sublist.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worst case would be where we pick a pivot value that is greater than all the other values.  This would result in two sublists - one of length 0 and one of length n-1.  To get to this stage, n-1 comparisons were required as the pivot value would need to be compared with all other values.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Next, the quicksort function is called on the unsorted sublist of length n-1.  A new pivot is needed and again the worst case scenario is if the two new sublists were of lengths 0 and n-2.  Getting to this stage would require n-2 comparisons.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Efficiency - Quicksort</a:t>
            </a:r>
            <a:endParaRPr/>
          </a:p>
        </p:txBody>
      </p:sp>
      <p:sp>
        <p:nvSpPr>
          <p:cNvPr id="142" name="Google Shape;142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 general, the first step required n-1 comparisons, the second requires n-2 comparisons and so on.  This is repeated until we reach step n, when we need n-n or 0 comparisons.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The total number of comparisons will be: (n-1) +(n-2) +...+(n-n)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(n-n) = 0, leaving (n-1)+(n-2)+...+(n-(n-1)).  But (n-(n-1)) is equivalent to 1.  Similarly (n-(n-2)) is equivalent to 2.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So we can simplify the total comparisons to (n-1)+(n-2)+ …+2+1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Efficiency - Quicksort</a:t>
            </a:r>
            <a:endParaRPr/>
          </a:p>
        </p:txBody>
      </p:sp>
      <p:sp>
        <p:nvSpPr>
          <p:cNvPr id="148" name="Google Shape;148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There are n-1 terms to be added together so if we rearrange we can write our total as:  (n-1) + 1 + (n-2) +2 etc.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(n-1) + 1 = n.  (n-2) + 2 = n.  Each pair will equal n.  There are (n-1) numbers in total, giving             pairs which are each equivalent to n.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Our total can be rewritten as				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/>
              <a:t> From our previous examples, the constants and lower order terms are not significant so we are left with n</a:t>
            </a:r>
            <a:r>
              <a:rPr baseline="30000" lang="en-GB"/>
              <a:t>2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The worst case time complexity for quicksort is O(n</a:t>
            </a:r>
            <a:r>
              <a:rPr baseline="30000" lang="en-GB"/>
              <a:t>2</a:t>
            </a:r>
            <a:r>
              <a:rPr lang="en-GB"/>
              <a:t>)</a:t>
            </a:r>
            <a:endParaRPr/>
          </a:p>
        </p:txBody>
      </p:sp>
      <p:pic>
        <p:nvPicPr>
          <p:cNvPr id="149" name="Google Shape;14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525" y="2360023"/>
            <a:ext cx="596582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61400" y="2755325"/>
            <a:ext cx="942875" cy="72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57" name="Google Shape;15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805" y="791967"/>
            <a:ext cx="7920400" cy="355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Algorithmic Efficiency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 sz="1700"/>
              <a:t>Note: O(1) means that you would only be searching the first item in the list</a:t>
            </a:r>
            <a:endParaRPr sz="17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5" y="1017725"/>
            <a:ext cx="8184175" cy="32245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O(n) </a:t>
            </a:r>
            <a:r>
              <a:rPr lang="en-GB">
                <a:solidFill>
                  <a:srgbClr val="000000"/>
                </a:solidFill>
              </a:rPr>
              <a:t>means that the time taken for the algorithm to complete is linearly proportional to the input size 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O(n</a:t>
            </a:r>
            <a:r>
              <a:rPr baseline="30000" lang="en-GB">
                <a:solidFill>
                  <a:srgbClr val="000000"/>
                </a:solidFill>
              </a:rPr>
              <a:t>2</a:t>
            </a:r>
            <a:r>
              <a:rPr lang="en-GB">
                <a:solidFill>
                  <a:srgbClr val="000000"/>
                </a:solidFill>
              </a:rPr>
              <a:t>) </a:t>
            </a:r>
            <a:r>
              <a:rPr lang="en-GB">
                <a:solidFill>
                  <a:srgbClr val="000000"/>
                </a:solidFill>
              </a:rPr>
              <a:t>means that the time taken for the algorithm to complete grows in proportion to the square of the input size (n).  If we double the input size, the output quadruples.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Algorithms and efficiency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More than one algorithm may exist to solve a given problem.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have seen how several different algorithms may be used to sort a list of numbers. 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When there are different algorithms, we have to decide which to apply to a given problem.  In order to do this we need a way to compare them.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key factor when comparing algorithms is efficiency.  By this we mean the amount of work done to achieve a specified task.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Less work for the same task is generally more efficient.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Heuristics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There are many problems that are considered intractable - This means that no algorithm exists that can solve them in a reasonable amount of time (years or less, </a:t>
            </a:r>
            <a:r>
              <a:rPr lang="en-GB">
                <a:solidFill>
                  <a:srgbClr val="000000"/>
                </a:solidFill>
              </a:rPr>
              <a:t>depending</a:t>
            </a:r>
            <a:r>
              <a:rPr lang="en-GB">
                <a:solidFill>
                  <a:srgbClr val="000000"/>
                </a:solidFill>
              </a:rPr>
              <a:t> on the problem).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One such problem is the travelling salesperson problem.  A salesperson needs to visit n towns but the problem is which route, visiting all of the towns and then returning to the starting point will cover the least distance?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WIth 30 cities, there are 2652528598121910586363084800000000 combinations.  It would required a computer many millions of years to check all of these.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Heuristics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Often a heuristic is used to solve problems such as this.  A heuristic algorithm is not guaranteed to return the exact answer but one that is sufficient. 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It is thought of as a “rule of thumb” or educated guess which allows us to produce an approximate but useable solution to a problem.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They are strategies derived from previous experiences with similar problems.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They are suitable when finding an optimal solution is impractical or impossible.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Heuristics are not guaranteed to be optimal (but usually take less time than would be required to find an optimal solution).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Limitations lie in the trade-offs e.g. correctness vs. performance.  Suitable when finding an optimal solution is impractical or impossible.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657975"/>
            <a:ext cx="8520600" cy="29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few commonly used heuristics from George Pólya’s 1945 book, How to Solve It: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If you are having difficulty understanding a problem, try drawing a picture.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If you can’t find a solution, try assuming that you have a solution and seeing what you can derive from that (“working backward”)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If the problem is abstract, try examining a concrete example.</a:t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95" name="Google Shape;195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6" y="359900"/>
            <a:ext cx="8520601" cy="1120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81050"/>
            <a:ext cx="8520600" cy="477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is the difference between best case and worst case scenarios in an algorithm with respect to the amount of work done?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Why do computer scientists base estimates of work done by an algorithm on the worst case scenario?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does algorithmic time complexity measure?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is the only factor that computer scientists consider when looking at algorithmic complexity?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is meant by linear complexity?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is meant by “Big O” notation?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are equivalence classes of algorithms?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Give an example of an algorithm that belongs in the O(n) class.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Give an example of an algorithm that belongs in the O(n</a:t>
            </a:r>
            <a:r>
              <a:rPr baseline="30000" lang="en-GB">
                <a:solidFill>
                  <a:srgbClr val="000000"/>
                </a:solidFill>
              </a:rPr>
              <a:t>2</a:t>
            </a:r>
            <a:r>
              <a:rPr lang="en-GB">
                <a:solidFill>
                  <a:srgbClr val="000000"/>
                </a:solidFill>
              </a:rPr>
              <a:t>) class.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Explain what is meant by “Intractable” problems.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What is a heuristic?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-GB">
                <a:solidFill>
                  <a:srgbClr val="000000"/>
                </a:solidFill>
              </a:rPr>
              <a:t>When are heuristics useful?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Algorithmic Complexity/Efficiency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Algorithms have both space (memory) and time (CPU utilisation) requirements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A fair way to analyse algorithms needs to be machine independent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Work and Efficiency - Linear search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Let’s look at a Linear search.  This involves looking through a list of items one at a time until the required item is found or the end of the list is reached.  It then reports the location of the item.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highlight>
                <a:srgbClr val="D6E3B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43638" y="2117900"/>
            <a:ext cx="3476625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Efficiency - Linear Search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4522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This table quantifies the work the algorithm does in terms of the number of times an instruction is carried out.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algorithm is doing n=8 comparisons as the loop will iterate 8 times.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17 is on found once so location = index will only run once.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There are 20 operations in total.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3003" y="1017725"/>
            <a:ext cx="3849300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Efficiency - Linear Search</a:t>
            </a:r>
            <a:r>
              <a:rPr b="1" lang="en-GB">
                <a:solidFill>
                  <a:srgbClr val="000000"/>
                </a:solidFill>
              </a:rPr>
              <a:t> 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17 were in the list twice, we would do location = index twice for a total of 21 operations.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would be the least amount of work possible?  This would occur if 17 were not in the list, in which case the line location = index would not happen at all and the algorithm would have 19 operations.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What would be the greatest amount of work?  This would happen when every list item was 17 as location = index would be carried out 8 times and there would be a total of 27 operations.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Efficiency - Linear Search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best case is when there is the least amount of work and this amounts to 19 operations.  We can write this as 2n+3 (where n is the length of the list)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worst case is when there is the greatest amount of work which adds up to 27 operations (or 3n +3).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average would be in between these two.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</a:rPr>
              <a:t>Efficiency - Linear Search</a:t>
            </a:r>
            <a:endParaRPr b="1">
              <a:solidFill>
                <a:srgbClr val="000000"/>
              </a:solidFill>
            </a:endParaRPr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difference between best and worst here isn’t that much because we have a short list but what if the data got much bigger?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If we had a list length of 100,000,000 then n= 100,000,000 instead of just 8.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Best case would be 2n+3 or 200,000,003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Worst case would be 3n+3 or 300,000,003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see here that the +3 doesn’t really matter that much.  The difference between 2n and 3n doesn’t actually matter that much either.  What really matters is n.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idx="1" type="body"/>
          </p:nvPr>
        </p:nvSpPr>
        <p:spPr>
          <a:xfrm>
            <a:off x="311700" y="685325"/>
            <a:ext cx="8520600" cy="40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The amount of work that an algorithm does: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can depends on the input size (n)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c</a:t>
            </a:r>
            <a:r>
              <a:rPr lang="en-GB">
                <a:solidFill>
                  <a:srgbClr val="000000"/>
                </a:solidFill>
              </a:rPr>
              <a:t>an depend on properties of the input data (in our example, if the list has no 17’s or all 17’s)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GB">
                <a:solidFill>
                  <a:srgbClr val="000000"/>
                </a:solidFill>
              </a:rPr>
              <a:t>i</a:t>
            </a:r>
            <a:r>
              <a:rPr lang="en-GB">
                <a:solidFill>
                  <a:srgbClr val="000000"/>
                </a:solidFill>
              </a:rPr>
              <a:t>s not affected by small constant numbers such as +3 in our example.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We can estimate the amount of work that an algorithm does as a function of the input size 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</a:rPr>
              <a:t>Computer Scientists tend to base their estimates on the worst case scenario as this requires the most time.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