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ustria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EzgVZHGK1TtPmYX2kFwyPJZug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1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23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-GB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7" name="Google Shape;97;p23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-GB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2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3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body" idx="4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body" idx="6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6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26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2" name="Google Shape;122;p26"/>
          <p:cNvSpPr txBox="1">
            <a:spLocks noGrp="1"/>
          </p:cNvSpPr>
          <p:nvPr>
            <p:ph type="body" idx="3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26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5" name="Google Shape;125;p26"/>
          <p:cNvSpPr txBox="1">
            <a:spLocks noGrp="1"/>
          </p:cNvSpPr>
          <p:nvPr>
            <p:ph type="body" idx="6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Google Shape;127;p26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8" name="Google Shape;128;p26"/>
          <p:cNvSpPr txBox="1">
            <a:spLocks noGrp="1"/>
          </p:cNvSpPr>
          <p:nvPr>
            <p:ph type="body" idx="9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body" idx="1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6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6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2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3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4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2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0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" descr="A colorful light bulb with business icons"/>
          <p:cNvPicPr preferRelativeResize="0"/>
          <p:nvPr/>
        </p:nvPicPr>
        <p:blipFill rotWithShape="1">
          <a:blip r:embed="rId4">
            <a:alphaModFix amt="35000"/>
          </a:blip>
          <a:srcRect t="12757" b="68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GB"/>
              <a:t>TY Coding</a:t>
            </a:r>
            <a:endParaRPr/>
          </a:p>
        </p:txBody>
      </p:sp>
      <p:sp>
        <p:nvSpPr>
          <p:cNvPr id="150" name="Google Shape;150;p1"/>
          <p:cNvSpPr txBox="1"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Lesson 01 – Introduction to Python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222" name="Google Shape;222;p10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6000" algn="l" rtl="0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GB"/>
              <a:t>This lesson covered</a:t>
            </a:r>
            <a:endParaRPr/>
          </a:p>
          <a:p>
            <a:pPr marL="720000" lvl="1" indent="-270000" algn="l" rtl="0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en-GB"/>
              <a:t>Characters</a:t>
            </a:r>
            <a:endParaRPr/>
          </a:p>
          <a:p>
            <a:pPr marL="720000" lvl="1" indent="-270000" algn="l" rtl="0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en-GB"/>
              <a:t>Strings</a:t>
            </a:r>
            <a:endParaRPr/>
          </a:p>
          <a:p>
            <a:pPr marL="720000" lvl="1" indent="-270000" algn="l" rtl="0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en-GB"/>
              <a:t>Functions</a:t>
            </a:r>
            <a:endParaRPr/>
          </a:p>
          <a:p>
            <a:pPr marL="720000" lvl="1" indent="-270000" algn="l" rtl="0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en-GB"/>
              <a:t>How to use the print function</a:t>
            </a:r>
            <a:endParaRPr/>
          </a:p>
          <a:p>
            <a:pPr marL="720000" lvl="1" indent="-270000" algn="l" rtl="0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en-GB"/>
              <a:t>Some special characters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Where is Python Used	</a:t>
            </a:r>
            <a:endParaRPr/>
          </a:p>
        </p:txBody>
      </p:sp>
      <p:pic>
        <p:nvPicPr>
          <p:cNvPr id="156" name="Google Shape;156;p2" descr="Computer script on a screen"/>
          <p:cNvPicPr preferRelativeResize="0"/>
          <p:nvPr/>
        </p:nvPicPr>
        <p:blipFill rotWithShape="1">
          <a:blip r:embed="rId4">
            <a:alphaModFix/>
          </a:blip>
          <a:srcRect l="7865" r="47637" b="-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"/>
          <p:cNvSpPr txBox="1">
            <a:spLocks noGrp="1"/>
          </p:cNvSpPr>
          <p:nvPr>
            <p:ph type="body" idx="1"/>
          </p:nvPr>
        </p:nvSpPr>
        <p:spPr>
          <a:xfrm>
            <a:off x="5146160" y="1828801"/>
            <a:ext cx="5978072" cy="386604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D3EE"/>
              </a:buClr>
              <a:buSzPts val="1190"/>
              <a:buChar char="◈"/>
            </a:pPr>
            <a:r>
              <a:rPr lang="en-GB" sz="1700" dirty="0"/>
              <a:t>Web Development</a:t>
            </a:r>
            <a:endParaRPr dirty="0"/>
          </a:p>
          <a:p>
            <a:pPr marL="720000" lvl="1" indent="-27000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rgbClr val="04D3EE"/>
              </a:buClr>
              <a:buSzPts val="1190"/>
              <a:buChar char="🞚"/>
            </a:pPr>
            <a:r>
              <a:rPr lang="en-GB" sz="1700" dirty="0"/>
              <a:t>Spotify, YouTube</a:t>
            </a:r>
            <a:endParaRPr dirty="0"/>
          </a:p>
          <a:p>
            <a:pPr marL="342900" lvl="0" indent="-30600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rgbClr val="04D3EE"/>
              </a:buClr>
              <a:buSzPts val="1190"/>
              <a:buChar char="◈"/>
            </a:pPr>
            <a:r>
              <a:rPr lang="en-GB" sz="1700" dirty="0"/>
              <a:t>Artificial Intelligence</a:t>
            </a:r>
            <a:endParaRPr dirty="0"/>
          </a:p>
          <a:p>
            <a:pPr marL="720000" lvl="1" indent="-27000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rgbClr val="04D3EE"/>
              </a:buClr>
              <a:buSzPts val="1190"/>
              <a:buChar char="🞚"/>
            </a:pPr>
            <a:r>
              <a:rPr lang="en-GB" sz="1700" dirty="0"/>
              <a:t>Hear – Detecting Gunshots and location</a:t>
            </a:r>
            <a:endParaRPr dirty="0"/>
          </a:p>
          <a:p>
            <a:pPr marL="720000" lvl="1" indent="-27000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rgbClr val="04D3EE"/>
              </a:buClr>
              <a:buSzPts val="1190"/>
              <a:buChar char="🞚"/>
            </a:pPr>
            <a:r>
              <a:rPr lang="en-GB" sz="1700" dirty="0"/>
              <a:t>Smell – Detecting Illness by smelling breath</a:t>
            </a:r>
            <a:endParaRPr dirty="0"/>
          </a:p>
          <a:p>
            <a:pPr marL="720000" lvl="1" indent="-27000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rgbClr val="04D3EE"/>
              </a:buClr>
              <a:buSzPts val="1190"/>
              <a:buChar char="🞚"/>
            </a:pPr>
            <a:r>
              <a:rPr lang="en-GB" sz="1700" dirty="0"/>
              <a:t>See – Machine Vision in Self Driving Cars</a:t>
            </a:r>
            <a:endParaRPr dirty="0"/>
          </a:p>
          <a:p>
            <a:pPr marL="720000" lvl="1" indent="-27000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rgbClr val="04D3EE"/>
              </a:buClr>
              <a:buSzPts val="1190"/>
              <a:buChar char="🞚"/>
            </a:pPr>
            <a:r>
              <a:rPr lang="en-GB" sz="1700" dirty="0"/>
              <a:t>Write – The NY Times uses AI to assist in writing articles</a:t>
            </a:r>
            <a:endParaRPr dirty="0"/>
          </a:p>
          <a:p>
            <a:pPr marL="342900" lvl="0" indent="-30600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rgbClr val="04D3EE"/>
              </a:buClr>
              <a:buSzPts val="1190"/>
              <a:buChar char="◈"/>
            </a:pPr>
            <a:r>
              <a:rPr lang="en-GB" sz="1700" dirty="0"/>
              <a:t>Scripting</a:t>
            </a:r>
            <a:endParaRPr dirty="0"/>
          </a:p>
          <a:p>
            <a:pPr marL="720000" lvl="1" indent="-270000" algn="l" rtl="0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Clr>
                <a:srgbClr val="04D3EE"/>
              </a:buClr>
              <a:buSzPts val="1190"/>
              <a:buChar char="🞚"/>
            </a:pPr>
            <a:r>
              <a:rPr lang="en-GB" sz="1700" dirty="0"/>
              <a:t>A script is a small piece of code that can automate a computer Function</a:t>
            </a:r>
            <a:endParaRPr sz="1700" dirty="0"/>
          </a:p>
        </p:txBody>
      </p:sp>
      <p:pic>
        <p:nvPicPr>
          <p:cNvPr id="158" name="Google Shape;158;p2"/>
          <p:cNvPicPr preferRelativeResize="0"/>
          <p:nvPr/>
        </p:nvPicPr>
        <p:blipFill rotWithShape="1">
          <a:blip r:embed="rId5">
            <a:alphaModFix/>
          </a:blip>
          <a:srcRect t="964" r="2806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Printing to Screen</a:t>
            </a:r>
            <a:endParaRPr/>
          </a:p>
        </p:txBody>
      </p:sp>
      <p:grpSp>
        <p:nvGrpSpPr>
          <p:cNvPr id="164" name="Google Shape;164;p3"/>
          <p:cNvGrpSpPr/>
          <p:nvPr/>
        </p:nvGrpSpPr>
        <p:grpSpPr>
          <a:xfrm>
            <a:off x="914400" y="1783561"/>
            <a:ext cx="10353675" cy="3956040"/>
            <a:chOff x="0" y="51598"/>
            <a:chExt cx="10353675" cy="3956040"/>
          </a:xfrm>
        </p:grpSpPr>
        <p:sp>
          <p:nvSpPr>
            <p:cNvPr id="165" name="Google Shape;165;p3"/>
            <p:cNvSpPr/>
            <p:nvPr/>
          </p:nvSpPr>
          <p:spPr>
            <a:xfrm>
              <a:off x="0" y="376318"/>
              <a:ext cx="10353675" cy="15939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BC44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 txBox="1"/>
            <p:nvPr/>
          </p:nvSpPr>
          <p:spPr>
            <a:xfrm>
              <a:off x="0" y="376318"/>
              <a:ext cx="10353675" cy="159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3550" tIns="458200" rIns="803550" bIns="1564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ustria"/>
                <a:buChar char="•"/>
              </a:pPr>
              <a:r>
                <a:rPr lang="en-GB" sz="2200" b="0" i="0" u="none" strike="noStrike" cap="none" dirty="0">
                  <a:solidFill>
                    <a:schemeClr val="tx1"/>
                  </a:solidFill>
                  <a:latin typeface="Lustria"/>
                  <a:ea typeface="Lustria"/>
                  <a:cs typeface="Lustria"/>
                  <a:sym typeface="Lustria"/>
                </a:rPr>
                <a:t>Character</a:t>
              </a:r>
              <a:endParaRPr sz="2200" b="0" i="0" u="none" strike="noStrike" cap="none" dirty="0">
                <a:solidFill>
                  <a:schemeClr val="tx1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ustria"/>
                <a:buChar char="•"/>
              </a:pPr>
              <a:r>
                <a:rPr lang="en-GB" sz="2200" b="0" i="0" u="none" strike="noStrike" cap="none" dirty="0">
                  <a:solidFill>
                    <a:schemeClr val="tx1"/>
                  </a:solidFill>
                  <a:latin typeface="Lustria"/>
                  <a:ea typeface="Lustria"/>
                  <a:cs typeface="Lustria"/>
                  <a:sym typeface="Lustria"/>
                </a:rPr>
                <a:t>String</a:t>
              </a:r>
              <a:endParaRPr sz="2200" b="0" i="0" u="none" strike="noStrike" cap="none" dirty="0">
                <a:solidFill>
                  <a:schemeClr val="tx1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ustria"/>
                <a:buChar char="•"/>
              </a:pPr>
              <a:r>
                <a:rPr lang="en-GB" sz="2200" b="0" i="0" u="none" strike="noStrike" cap="none" dirty="0">
                  <a:solidFill>
                    <a:schemeClr val="tx1"/>
                  </a:solidFill>
                  <a:latin typeface="Lustria"/>
                  <a:ea typeface="Lustria"/>
                  <a:cs typeface="Lustria"/>
                  <a:sym typeface="Lustria"/>
                </a:rPr>
                <a:t>Function</a:t>
              </a:r>
              <a:endParaRPr sz="2200" b="0" i="0" u="none" strike="noStrike" cap="none" dirty="0">
                <a:solidFill>
                  <a:schemeClr val="tx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7683" y="51598"/>
              <a:ext cx="7247572" cy="64944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25C44"/>
                </a:gs>
                <a:gs pos="100000">
                  <a:srgbClr val="A13913"/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 txBox="1"/>
            <p:nvPr/>
          </p:nvSpPr>
          <p:spPr>
            <a:xfrm>
              <a:off x="549386" y="83301"/>
              <a:ext cx="7184166" cy="5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3925" tIns="0" rIns="2739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ustria"/>
                <a:buNone/>
              </a:pPr>
              <a:r>
                <a:rPr lang="en-GB" sz="22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You need to know the following terms</a:t>
              </a:r>
              <a:endParaRPr sz="22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0" y="2413738"/>
              <a:ext cx="10353675" cy="15939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BC44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 txBox="1"/>
            <p:nvPr/>
          </p:nvSpPr>
          <p:spPr>
            <a:xfrm>
              <a:off x="0" y="2413738"/>
              <a:ext cx="10353675" cy="159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3550" tIns="458200" rIns="803550" bIns="1564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ustria"/>
                <a:buChar char="•"/>
              </a:pPr>
              <a:r>
                <a:rPr lang="en-GB" sz="2200" b="0" i="0" u="none" strike="noStrike" cap="none" dirty="0">
                  <a:solidFill>
                    <a:schemeClr val="tx1"/>
                  </a:solidFill>
                  <a:latin typeface="Lustria"/>
                  <a:ea typeface="Lustria"/>
                  <a:cs typeface="Lustria"/>
                  <a:sym typeface="Lustria"/>
                </a:rPr>
                <a:t>Write a simple Python Program</a:t>
              </a:r>
              <a:endParaRPr sz="2200" b="0" i="0" u="none" strike="noStrike" cap="none" dirty="0">
                <a:solidFill>
                  <a:schemeClr val="tx1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ustria"/>
                <a:buChar char="•"/>
              </a:pPr>
              <a:r>
                <a:rPr lang="en-GB" sz="2200" b="0" i="0" u="none" strike="noStrike" cap="none" dirty="0">
                  <a:solidFill>
                    <a:schemeClr val="tx1"/>
                  </a:solidFill>
                  <a:latin typeface="Lustria"/>
                  <a:ea typeface="Lustria"/>
                  <a:cs typeface="Lustria"/>
                  <a:sym typeface="Lustria"/>
                </a:rPr>
                <a:t>Output text to the screen</a:t>
              </a:r>
              <a:endParaRPr sz="2200" b="0" i="0" u="none" strike="noStrike" cap="none" dirty="0">
                <a:solidFill>
                  <a:schemeClr val="tx1"/>
                </a:solidFill>
                <a:latin typeface="Lustria"/>
                <a:ea typeface="Lustria"/>
                <a:cs typeface="Lustria"/>
                <a:sym typeface="Lustria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ustria"/>
                <a:buChar char="•"/>
              </a:pPr>
              <a:r>
                <a:rPr lang="en-GB" sz="2200" b="0" i="0" u="none" strike="noStrike" cap="none" dirty="0">
                  <a:solidFill>
                    <a:schemeClr val="tx1"/>
                  </a:solidFill>
                  <a:latin typeface="Lustria"/>
                  <a:ea typeface="Lustria"/>
                  <a:cs typeface="Lustria"/>
                  <a:sym typeface="Lustria"/>
                </a:rPr>
                <a:t>Recognise some python specific language</a:t>
              </a:r>
              <a:endParaRPr sz="2200" b="0" i="0" u="none" strike="noStrike" cap="none" dirty="0">
                <a:solidFill>
                  <a:schemeClr val="tx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17683" y="2089018"/>
              <a:ext cx="7247572" cy="64944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25C44"/>
                </a:gs>
                <a:gs pos="100000">
                  <a:srgbClr val="A13913"/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 txBox="1"/>
            <p:nvPr/>
          </p:nvSpPr>
          <p:spPr>
            <a:xfrm>
              <a:off x="549386" y="2120721"/>
              <a:ext cx="7184166" cy="586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3925" tIns="0" rIns="2739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Lustria"/>
                <a:buNone/>
              </a:pPr>
              <a:r>
                <a:rPr lang="en-GB" sz="2200" b="0" i="0" u="none" strike="noStrike" cap="none" dirty="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At the end of this lesson you will be able to</a:t>
              </a:r>
              <a:endParaRPr sz="2200" b="0" i="0" u="none" strike="noStrike" cap="none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 txBox="1"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Printing Language	</a:t>
            </a:r>
            <a:endParaRPr/>
          </a:p>
        </p:txBody>
      </p:sp>
      <p:pic>
        <p:nvPicPr>
          <p:cNvPr id="178" name="Google Shape;178;p4" descr="Question mark on green pastel background"/>
          <p:cNvPicPr preferRelativeResize="0"/>
          <p:nvPr/>
        </p:nvPicPr>
        <p:blipFill rotWithShape="1">
          <a:blip r:embed="rId4">
            <a:alphaModFix/>
          </a:blip>
          <a:srcRect l="44998" r="5005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"/>
          <p:cNvSpPr txBox="1">
            <a:spLocks noGrp="1"/>
          </p:cNvSpPr>
          <p:nvPr>
            <p:ph type="body" idx="1"/>
          </p:nvPr>
        </p:nvSpPr>
        <p:spPr>
          <a:xfrm>
            <a:off x="5146160" y="1828801"/>
            <a:ext cx="5978072" cy="386604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06000" algn="l" rtl="0">
              <a:spcBef>
                <a:spcPts val="0"/>
              </a:spcBef>
              <a:spcAft>
                <a:spcPts val="0"/>
              </a:spcAft>
              <a:buClr>
                <a:srgbClr val="589195"/>
              </a:buClr>
              <a:buSzPts val="1400"/>
              <a:buChar char="◈"/>
            </a:pPr>
            <a:r>
              <a:rPr lang="en-GB" dirty="0"/>
              <a:t>Characters</a:t>
            </a:r>
            <a:endParaRPr dirty="0"/>
          </a:p>
          <a:p>
            <a:pPr marL="720000" lvl="1" indent="-270000" algn="l" rtl="0">
              <a:spcBef>
                <a:spcPts val="960"/>
              </a:spcBef>
              <a:spcAft>
                <a:spcPts val="0"/>
              </a:spcAft>
              <a:buClr>
                <a:srgbClr val="589195"/>
              </a:buClr>
              <a:buSzPts val="1260"/>
              <a:buChar char="🞚"/>
            </a:pPr>
            <a:r>
              <a:rPr lang="en-GB" dirty="0"/>
              <a:t>Any single thing that can be output to the screen</a:t>
            </a:r>
            <a:endParaRPr dirty="0"/>
          </a:p>
          <a:p>
            <a:pPr marL="720000" lvl="1" indent="-270000" algn="l" rtl="0">
              <a:spcBef>
                <a:spcPts val="960"/>
              </a:spcBef>
              <a:spcAft>
                <a:spcPts val="0"/>
              </a:spcAft>
              <a:buClr>
                <a:srgbClr val="589195"/>
              </a:buClr>
              <a:buSzPts val="1260"/>
              <a:buChar char="🞚"/>
            </a:pPr>
            <a:r>
              <a:rPr lang="en-GB" dirty="0"/>
              <a:t>Can be a single letter, number or symbol</a:t>
            </a:r>
            <a:endParaRPr dirty="0"/>
          </a:p>
          <a:p>
            <a:pPr marL="720000" lvl="1" indent="-270000" algn="l" rtl="0">
              <a:spcBef>
                <a:spcPts val="960"/>
              </a:spcBef>
              <a:spcAft>
                <a:spcPts val="0"/>
              </a:spcAft>
              <a:buClr>
                <a:srgbClr val="589195"/>
              </a:buClr>
              <a:buSzPts val="1260"/>
              <a:buChar char="🞚"/>
            </a:pPr>
            <a:r>
              <a:rPr lang="en-GB" dirty="0"/>
              <a:t>To print the character must be surrounded by Quotation Marks “ ”</a:t>
            </a:r>
            <a:endParaRPr dirty="0"/>
          </a:p>
          <a:p>
            <a:pPr marL="720000" lvl="1" indent="-270000" algn="l" rtl="0">
              <a:spcBef>
                <a:spcPts val="960"/>
              </a:spcBef>
              <a:spcAft>
                <a:spcPts val="0"/>
              </a:spcAft>
              <a:buClr>
                <a:srgbClr val="589195"/>
              </a:buClr>
              <a:buSzPts val="1260"/>
              <a:buChar char="🞚"/>
            </a:pPr>
            <a:r>
              <a:rPr lang="en-GB" dirty="0"/>
              <a:t>For Example, the first character of the word Python is “P”</a:t>
            </a:r>
            <a:endParaRPr dirty="0"/>
          </a:p>
          <a:p>
            <a:pPr marL="720000" lvl="1" indent="-189990" algn="l" rtl="0">
              <a:spcBef>
                <a:spcPts val="960"/>
              </a:spcBef>
              <a:spcAft>
                <a:spcPts val="0"/>
              </a:spcAft>
              <a:buClr>
                <a:srgbClr val="589195"/>
              </a:buClr>
              <a:buSzPts val="1260"/>
              <a:buNone/>
            </a:pPr>
            <a:endParaRPr dirty="0"/>
          </a:p>
        </p:txBody>
      </p:sp>
      <p:pic>
        <p:nvPicPr>
          <p:cNvPr id="180" name="Google Shape;180;p4"/>
          <p:cNvPicPr preferRelativeResize="0"/>
          <p:nvPr/>
        </p:nvPicPr>
        <p:blipFill rotWithShape="1">
          <a:blip r:embed="rId5">
            <a:alphaModFix/>
          </a:blip>
          <a:srcRect t="964" r="2806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Printing Language	</a:t>
            </a:r>
            <a:endParaRPr/>
          </a:p>
        </p:txBody>
      </p:sp>
      <p:pic>
        <p:nvPicPr>
          <p:cNvPr id="186" name="Google Shape;186;p5" descr="Question mark on green pastel background"/>
          <p:cNvPicPr preferRelativeResize="0"/>
          <p:nvPr/>
        </p:nvPicPr>
        <p:blipFill rotWithShape="1">
          <a:blip r:embed="rId4">
            <a:alphaModFix/>
          </a:blip>
          <a:srcRect l="44998" r="5005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 txBox="1">
            <a:spLocks noGrp="1"/>
          </p:cNvSpPr>
          <p:nvPr>
            <p:ph type="body" idx="1"/>
          </p:nvPr>
        </p:nvSpPr>
        <p:spPr>
          <a:xfrm>
            <a:off x="5146160" y="1828801"/>
            <a:ext cx="5978072" cy="386604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06000" algn="l" rtl="0">
              <a:spcBef>
                <a:spcPts val="0"/>
              </a:spcBef>
              <a:spcAft>
                <a:spcPts val="0"/>
              </a:spcAft>
              <a:buClr>
                <a:srgbClr val="589195"/>
              </a:buClr>
              <a:buSzPts val="1400"/>
              <a:buChar char="◈"/>
            </a:pPr>
            <a:r>
              <a:rPr lang="en-GB" sz="2400" dirty="0"/>
              <a:t>Strings</a:t>
            </a:r>
            <a:endParaRPr sz="2400" dirty="0"/>
          </a:p>
          <a:p>
            <a:pPr marL="720000" lvl="1" indent="-270000" algn="l" rtl="0">
              <a:spcBef>
                <a:spcPts val="960"/>
              </a:spcBef>
              <a:spcAft>
                <a:spcPts val="0"/>
              </a:spcAft>
              <a:buClr>
                <a:srgbClr val="589195"/>
              </a:buClr>
              <a:buSzPts val="1260"/>
              <a:buChar char="🞚"/>
            </a:pPr>
            <a:r>
              <a:rPr lang="en-GB" sz="2000" dirty="0"/>
              <a:t>Strings are groups of 2 or more characters</a:t>
            </a:r>
            <a:endParaRPr sz="2000" dirty="0"/>
          </a:p>
          <a:p>
            <a:pPr marL="720000" lvl="1" indent="-270000" algn="l" rtl="0">
              <a:spcBef>
                <a:spcPts val="960"/>
              </a:spcBef>
              <a:spcAft>
                <a:spcPts val="0"/>
              </a:spcAft>
              <a:buClr>
                <a:srgbClr val="589195"/>
              </a:buClr>
              <a:buSzPts val="1260"/>
              <a:buChar char="🞚"/>
            </a:pPr>
            <a:r>
              <a:rPr lang="en-GB" sz="2000" dirty="0"/>
              <a:t>Like a character a string must be surrounded by quotation marks “ “</a:t>
            </a:r>
            <a:endParaRPr sz="2000" dirty="0"/>
          </a:p>
          <a:p>
            <a:pPr marL="720000" lvl="1" indent="-270000" algn="l" rtl="0">
              <a:spcBef>
                <a:spcPts val="960"/>
              </a:spcBef>
              <a:spcAft>
                <a:spcPts val="0"/>
              </a:spcAft>
              <a:buClr>
                <a:srgbClr val="589195"/>
              </a:buClr>
              <a:buSzPts val="1260"/>
              <a:buChar char="🞚"/>
            </a:pPr>
            <a:r>
              <a:rPr lang="en-GB" sz="2000" dirty="0"/>
              <a:t>“PYTHON” is a string made up of 6 characters</a:t>
            </a:r>
            <a:endParaRPr sz="2000" dirty="0"/>
          </a:p>
          <a:p>
            <a:pPr marL="720000" lvl="1" indent="-270000" algn="l" rtl="0">
              <a:spcBef>
                <a:spcPts val="960"/>
              </a:spcBef>
              <a:spcAft>
                <a:spcPts val="0"/>
              </a:spcAft>
              <a:buClr>
                <a:srgbClr val="589195"/>
              </a:buClr>
              <a:buSzPts val="1260"/>
              <a:buChar char="🞚"/>
            </a:pPr>
            <a:r>
              <a:rPr lang="en-GB" sz="2000" dirty="0"/>
              <a:t>“P” “Y” “T” “H” “O” “N”</a:t>
            </a:r>
            <a:endParaRPr sz="2000" dirty="0"/>
          </a:p>
        </p:txBody>
      </p:sp>
      <p:pic>
        <p:nvPicPr>
          <p:cNvPr id="188" name="Google Shape;188;p5"/>
          <p:cNvPicPr preferRelativeResize="0"/>
          <p:nvPr/>
        </p:nvPicPr>
        <p:blipFill rotWithShape="1">
          <a:blip r:embed="rId5">
            <a:alphaModFix/>
          </a:blip>
          <a:srcRect t="964" r="2806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Printing Language	</a:t>
            </a:r>
            <a:endParaRPr/>
          </a:p>
        </p:txBody>
      </p:sp>
      <p:sp>
        <p:nvSpPr>
          <p:cNvPr id="194" name="Google Shape;194;p6"/>
          <p:cNvSpPr txBox="1">
            <a:spLocks noGrp="1"/>
          </p:cNvSpPr>
          <p:nvPr>
            <p:ph type="body" idx="1"/>
          </p:nvPr>
        </p:nvSpPr>
        <p:spPr>
          <a:xfrm>
            <a:off x="913796" y="1828800"/>
            <a:ext cx="5168052" cy="3962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6000" algn="l" rtl="0">
              <a:spcBef>
                <a:spcPts val="0"/>
              </a:spcBef>
              <a:spcAft>
                <a:spcPts val="0"/>
              </a:spcAft>
              <a:buClr>
                <a:srgbClr val="89D5D8"/>
              </a:buClr>
              <a:buSzPts val="1400"/>
              <a:buChar char="◈"/>
            </a:pPr>
            <a:r>
              <a:rPr lang="en-GB"/>
              <a:t>Functions</a:t>
            </a:r>
            <a:endParaRPr/>
          </a:p>
          <a:p>
            <a:pPr marL="720000" lvl="1" indent="-270000" algn="l" rtl="0">
              <a:spcBef>
                <a:spcPts val="960"/>
              </a:spcBef>
              <a:spcAft>
                <a:spcPts val="0"/>
              </a:spcAft>
              <a:buClr>
                <a:srgbClr val="89D5D8"/>
              </a:buClr>
              <a:buSzPts val="1260"/>
              <a:buChar char="🞚"/>
            </a:pPr>
            <a:r>
              <a:rPr lang="en-GB"/>
              <a:t>A function is a specific command in python to do a task such as printing to the screen</a:t>
            </a:r>
            <a:endParaRPr/>
          </a:p>
          <a:p>
            <a:pPr marL="720000" lvl="1" indent="-270000" algn="l" rtl="0">
              <a:spcBef>
                <a:spcPts val="960"/>
              </a:spcBef>
              <a:spcAft>
                <a:spcPts val="0"/>
              </a:spcAft>
              <a:buClr>
                <a:srgbClr val="89D5D8"/>
              </a:buClr>
              <a:buSzPts val="1260"/>
              <a:buChar char="🞚"/>
            </a:pPr>
            <a:r>
              <a:rPr lang="en-GB"/>
              <a:t>The function looks like this – print()</a:t>
            </a:r>
            <a:endParaRPr/>
          </a:p>
          <a:p>
            <a:pPr marL="720000" lvl="1" indent="-270000" algn="l" rtl="0">
              <a:spcBef>
                <a:spcPts val="960"/>
              </a:spcBef>
              <a:spcAft>
                <a:spcPts val="0"/>
              </a:spcAft>
              <a:buClr>
                <a:srgbClr val="89D5D8"/>
              </a:buClr>
              <a:buSzPts val="1260"/>
              <a:buChar char="🞚"/>
            </a:pPr>
            <a:r>
              <a:rPr lang="en-GB"/>
              <a:t>The brackets tell us this is a function</a:t>
            </a:r>
            <a:endParaRPr/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4">
            <a:alphaModFix/>
          </a:blip>
          <a:srcRect t="964" r="2806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 descr="Question mark on green pastel background"/>
          <p:cNvPicPr preferRelativeResize="0"/>
          <p:nvPr/>
        </p:nvPicPr>
        <p:blipFill rotWithShape="1">
          <a:blip r:embed="rId5">
            <a:alphaModFix/>
          </a:blip>
          <a:srcRect l="44998" r="5005"/>
          <a:stretch/>
        </p:blipFill>
        <p:spPr>
          <a:xfrm>
            <a:off x="8366574" y="609601"/>
            <a:ext cx="1671305" cy="2507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64936" y="3910667"/>
            <a:ext cx="3874581" cy="124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Printing to Screen</a:t>
            </a:r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6000" algn="l" rtl="0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GB" dirty="0"/>
              <a:t>Recall: Characters and string must be surrounded by Quotation Marks</a:t>
            </a:r>
            <a:endParaRPr dirty="0"/>
          </a:p>
          <a:p>
            <a:pPr marL="342900" lvl="0" indent="-306000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GB" dirty="0"/>
              <a:t>Print the string python to the screen</a:t>
            </a:r>
            <a:endParaRPr dirty="0"/>
          </a:p>
          <a:p>
            <a:pPr marL="720000" lvl="1" indent="-270000" algn="l" rtl="0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en-GB" dirty="0"/>
              <a:t>We use the print() command</a:t>
            </a:r>
            <a:endParaRPr dirty="0"/>
          </a:p>
          <a:p>
            <a:pPr marL="720000" lvl="1" indent="-270000" algn="l" rtl="0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en-GB" dirty="0"/>
              <a:t>We put what we want to print in brackets</a:t>
            </a:r>
            <a:endParaRPr dirty="0"/>
          </a:p>
          <a:p>
            <a:pPr marL="720000" lvl="1" indent="-270000" algn="l" rtl="0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en-GB" dirty="0"/>
              <a:t>String must have “ “</a:t>
            </a:r>
            <a:endParaRPr dirty="0"/>
          </a:p>
          <a:p>
            <a:pPr marL="720000" lvl="1" indent="-270000" algn="l" rtl="0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en-GB" dirty="0"/>
              <a:t>print(“PYTHON”)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F4B3A1-1853-8605-7079-72AA879CB209}"/>
              </a:ext>
            </a:extLst>
          </p:cNvPr>
          <p:cNvSpPr/>
          <p:nvPr/>
        </p:nvSpPr>
        <p:spPr>
          <a:xfrm>
            <a:off x="6542007" y="4515439"/>
            <a:ext cx="4591050" cy="173296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4" name="Google Shape;204;p7"/>
          <p:cNvSpPr txBox="1"/>
          <p:nvPr/>
        </p:nvSpPr>
        <p:spPr>
          <a:xfrm>
            <a:off x="6687155" y="4590871"/>
            <a:ext cx="459105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Note: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Functions in Python are case sensitive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print is the function to output to the screen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Print will give an error message</a:t>
            </a:r>
            <a:endParaRPr sz="18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Multiple line of Code</a:t>
            </a:r>
            <a:endParaRPr/>
          </a:p>
        </p:txBody>
      </p:sp>
      <p:sp>
        <p:nvSpPr>
          <p:cNvPr id="210" name="Google Shape;210;p8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6000" algn="l" rtl="0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GB" dirty="0"/>
              <a:t>Print the following</a:t>
            </a:r>
            <a:endParaRPr dirty="0"/>
          </a:p>
          <a:p>
            <a:pPr marL="735750" lvl="1" indent="-285750">
              <a:spcBef>
                <a:spcPts val="960"/>
              </a:spcBef>
              <a:buFont typeface="Wingdings" panose="05000000000000000000" pitchFamily="2" charset="2"/>
              <a:buChar char="q"/>
            </a:pPr>
            <a:r>
              <a:rPr lang="en-GB" dirty="0"/>
              <a:t>I’m learning to code	</a:t>
            </a:r>
            <a:br>
              <a:rPr lang="en-GB" dirty="0"/>
            </a:br>
            <a:r>
              <a:rPr lang="en-GB" dirty="0"/>
              <a:t>I’m using python</a:t>
            </a:r>
            <a:endParaRPr dirty="0"/>
          </a:p>
          <a:p>
            <a:pPr marL="342900" lvl="0" indent="-306000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GB" dirty="0"/>
              <a:t>This needs 2 lines of code</a:t>
            </a:r>
            <a:endParaRPr dirty="0"/>
          </a:p>
          <a:p>
            <a:pPr marL="720000" lvl="1" indent="-270000" algn="l" rtl="0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en-GB" dirty="0"/>
              <a:t>print(“I’m learning to code”)</a:t>
            </a:r>
            <a:endParaRPr dirty="0"/>
          </a:p>
          <a:p>
            <a:pPr marL="720000" lvl="1" indent="-270000" algn="l" rtl="0">
              <a:spcBef>
                <a:spcPts val="960"/>
              </a:spcBef>
              <a:spcAft>
                <a:spcPts val="0"/>
              </a:spcAft>
              <a:buSzPts val="1260"/>
              <a:buChar char="🞚"/>
            </a:pPr>
            <a:r>
              <a:rPr lang="en-GB" dirty="0"/>
              <a:t>print(“I’m using Python”)</a:t>
            </a:r>
            <a:endParaRPr dirty="0"/>
          </a:p>
          <a:p>
            <a:pPr marL="342900" lvl="0" indent="-306000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GB" dirty="0"/>
              <a:t>Alternative is to use a special command for a new line </a:t>
            </a:r>
            <a:r>
              <a:rPr lang="en-GB" b="1" dirty="0"/>
              <a:t>/n</a:t>
            </a:r>
            <a:endParaRPr dirty="0"/>
          </a:p>
          <a:p>
            <a:pPr marL="342900" lvl="0" indent="-306000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GB" dirty="0"/>
              <a:t>print(“I’m learning to code </a:t>
            </a:r>
            <a:r>
              <a:rPr lang="en-GB" b="1" dirty="0"/>
              <a:t>\</a:t>
            </a:r>
            <a:r>
              <a:rPr lang="en-GB" b="1" dirty="0" err="1"/>
              <a:t>n</a:t>
            </a:r>
            <a:r>
              <a:rPr lang="en-GB" dirty="0" err="1"/>
              <a:t>I’m</a:t>
            </a:r>
            <a:r>
              <a:rPr lang="en-GB" dirty="0"/>
              <a:t> using Python”)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Using Tabs to Create Spaces</a:t>
            </a:r>
            <a:endParaRPr/>
          </a:p>
        </p:txBody>
      </p:sp>
      <p:sp>
        <p:nvSpPr>
          <p:cNvPr id="216" name="Google Shape;216;p9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6000" algn="l" rtl="0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GB"/>
              <a:t>Print the following Using the print command</a:t>
            </a:r>
            <a:endParaRPr/>
          </a:p>
          <a:p>
            <a:pPr marL="342900" lvl="0" indent="-306000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GB"/>
              <a:t>*	There are Spaces on the Screen	*</a:t>
            </a:r>
            <a:endParaRPr/>
          </a:p>
          <a:p>
            <a:pPr marL="342900" lvl="0" indent="-306000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GB"/>
              <a:t>You can use \t to add in a tab space which is the same as 3-5 spaces</a:t>
            </a:r>
            <a:endParaRPr/>
          </a:p>
          <a:p>
            <a:pPr marL="342900" lvl="0" indent="-306000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GB"/>
              <a:t>Use the following command</a:t>
            </a:r>
            <a:endParaRPr/>
          </a:p>
          <a:p>
            <a:pPr marL="342900" lvl="0" indent="-306000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GB"/>
              <a:t>print(“*\tThere are Spaces on the Screen\t*”)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Widescreen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Lustria</vt:lpstr>
      <vt:lpstr>Arial</vt:lpstr>
      <vt:lpstr>Calibri</vt:lpstr>
      <vt:lpstr>Wingdings</vt:lpstr>
      <vt:lpstr>Noto Sans Symbols</vt:lpstr>
      <vt:lpstr>Slate</vt:lpstr>
      <vt:lpstr>TY Coding</vt:lpstr>
      <vt:lpstr>Where is Python Used </vt:lpstr>
      <vt:lpstr>Printing to Screen</vt:lpstr>
      <vt:lpstr>Printing Language </vt:lpstr>
      <vt:lpstr>Printing Language </vt:lpstr>
      <vt:lpstr>Printing Language </vt:lpstr>
      <vt:lpstr>Printing to Screen</vt:lpstr>
      <vt:lpstr>Multiple line of Code</vt:lpstr>
      <vt:lpstr>Using Tabs to Create Spaces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 Coding</dc:title>
  <dc:creator>Jim Finn</dc:creator>
  <cp:lastModifiedBy>Jim Finn</cp:lastModifiedBy>
  <cp:revision>1</cp:revision>
  <dcterms:created xsi:type="dcterms:W3CDTF">2023-05-05T08:23:56Z</dcterms:created>
  <dcterms:modified xsi:type="dcterms:W3CDTF">2023-10-25T10:51:45Z</dcterms:modified>
</cp:coreProperties>
</file>