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R3IV38te1dCJ/SIWryq0GhBvC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54abe7b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f54abe7b3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2ACB0">
            <a:alpha val="32941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5400" u="none" cap="none" strike="noStrike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Learning Objective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"/>
          <p:cNvSpPr txBox="1"/>
          <p:nvPr/>
        </p:nvSpPr>
        <p:spPr>
          <a:xfrm>
            <a:off x="474383" y="1701400"/>
            <a:ext cx="59675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To be able to…</a:t>
            </a:r>
            <a:endParaRPr b="1" sz="3600">
              <a:solidFill>
                <a:srgbClr val="09A8B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74383" y="2347731"/>
            <a:ext cx="799061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C1CC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Understand flow chart symbols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C1CC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Complete and correct flow chart algorithms</a:t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4C1CC"/>
              </a:buClr>
              <a:buSzPts val="2800"/>
              <a:buFont typeface="Arial"/>
              <a:buChar char="•"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 a program based on a flow chart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54abe7b30_0_6"/>
          <p:cNvSpPr/>
          <p:nvPr/>
        </p:nvSpPr>
        <p:spPr>
          <a:xfrm>
            <a:off x="167726" y="188534"/>
            <a:ext cx="2060586" cy="594108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START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4" name="Google Shape;204;gf54abe7b30_0_6"/>
          <p:cNvSpPr/>
          <p:nvPr/>
        </p:nvSpPr>
        <p:spPr>
          <a:xfrm>
            <a:off x="167726" y="2576712"/>
            <a:ext cx="2060570" cy="1460241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If age &lt; 3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5" name="Google Shape;205;gf54abe7b30_0_6"/>
          <p:cNvSpPr/>
          <p:nvPr/>
        </p:nvSpPr>
        <p:spPr>
          <a:xfrm>
            <a:off x="167726" y="1129760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How old are you?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6" name="Google Shape;206;gf54abe7b30_0_6"/>
          <p:cNvSpPr/>
          <p:nvPr/>
        </p:nvSpPr>
        <p:spPr>
          <a:xfrm>
            <a:off x="2836687" y="2778034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Print “Baby”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7" name="Google Shape;207;gf54abe7b30_0_6"/>
          <p:cNvSpPr/>
          <p:nvPr/>
        </p:nvSpPr>
        <p:spPr>
          <a:xfrm>
            <a:off x="167725" y="4426309"/>
            <a:ext cx="2060570" cy="1460241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If age &lt; 18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8" name="Google Shape;208;gf54abe7b30_0_6"/>
          <p:cNvSpPr/>
          <p:nvPr/>
        </p:nvSpPr>
        <p:spPr>
          <a:xfrm>
            <a:off x="2836686" y="4627631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Print “Child”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09" name="Google Shape;209;gf54abe7b30_0_6"/>
          <p:cNvSpPr/>
          <p:nvPr/>
        </p:nvSpPr>
        <p:spPr>
          <a:xfrm>
            <a:off x="6025249" y="5685227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Print “Adult”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10" name="Google Shape;210;gf54abe7b30_0_6"/>
          <p:cNvSpPr/>
          <p:nvPr/>
        </p:nvSpPr>
        <p:spPr>
          <a:xfrm>
            <a:off x="6285920" y="1593264"/>
            <a:ext cx="2060586" cy="594108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END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11" name="Google Shape;211;gf54abe7b30_0_6"/>
          <p:cNvCxnSpPr>
            <a:stCxn id="203" idx="2"/>
            <a:endCxn id="205" idx="1"/>
          </p:cNvCxnSpPr>
          <p:nvPr/>
        </p:nvCxnSpPr>
        <p:spPr>
          <a:xfrm>
            <a:off x="1198019" y="782642"/>
            <a:ext cx="0" cy="34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2" name="Google Shape;212;gf54abe7b30_0_6"/>
          <p:cNvCxnSpPr/>
          <p:nvPr/>
        </p:nvCxnSpPr>
        <p:spPr>
          <a:xfrm>
            <a:off x="1216772" y="2229578"/>
            <a:ext cx="0" cy="34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3" name="Google Shape;213;gf54abe7b30_0_6"/>
          <p:cNvCxnSpPr/>
          <p:nvPr/>
        </p:nvCxnSpPr>
        <p:spPr>
          <a:xfrm>
            <a:off x="1191143" y="4079175"/>
            <a:ext cx="0" cy="34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4" name="Google Shape;214;gf54abe7b30_0_6"/>
          <p:cNvCxnSpPr/>
          <p:nvPr/>
        </p:nvCxnSpPr>
        <p:spPr>
          <a:xfrm>
            <a:off x="1201026" y="5886550"/>
            <a:ext cx="0" cy="34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5" name="Google Shape;215;gf54abe7b30_0_6"/>
          <p:cNvCxnSpPr>
            <a:stCxn id="204" idx="3"/>
            <a:endCxn id="206" idx="2"/>
          </p:cNvCxnSpPr>
          <p:nvPr/>
        </p:nvCxnSpPr>
        <p:spPr>
          <a:xfrm>
            <a:off x="2228296" y="3306832"/>
            <a:ext cx="81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6" name="Google Shape;216;gf54abe7b30_0_6"/>
          <p:cNvCxnSpPr/>
          <p:nvPr/>
        </p:nvCxnSpPr>
        <p:spPr>
          <a:xfrm>
            <a:off x="2228296" y="5156429"/>
            <a:ext cx="81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7" name="Google Shape;217;gf54abe7b30_0_6"/>
          <p:cNvCxnSpPr/>
          <p:nvPr/>
        </p:nvCxnSpPr>
        <p:spPr>
          <a:xfrm>
            <a:off x="1191143" y="6240380"/>
            <a:ext cx="4987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8" name="Google Shape;218;gf54abe7b30_0_6"/>
          <p:cNvCxnSpPr/>
          <p:nvPr/>
        </p:nvCxnSpPr>
        <p:spPr>
          <a:xfrm>
            <a:off x="4744696" y="3306833"/>
            <a:ext cx="25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19" name="Google Shape;219;gf54abe7b30_0_6"/>
          <p:cNvCxnSpPr/>
          <p:nvPr/>
        </p:nvCxnSpPr>
        <p:spPr>
          <a:xfrm>
            <a:off x="4666276" y="5162248"/>
            <a:ext cx="2595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cxnSp>
        <p:nvCxnSpPr>
          <p:cNvPr id="220" name="Google Shape;220;gf54abe7b30_0_6"/>
          <p:cNvCxnSpPr>
            <a:stCxn id="209" idx="0"/>
            <a:endCxn id="210" idx="2"/>
          </p:cNvCxnSpPr>
          <p:nvPr/>
        </p:nvCxnSpPr>
        <p:spPr>
          <a:xfrm flipH="1" rot="10800000">
            <a:off x="7261590" y="2187227"/>
            <a:ext cx="54600" cy="349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  <p:sp>
        <p:nvSpPr>
          <p:cNvPr id="221" name="Google Shape;221;gf54abe7b30_0_6"/>
          <p:cNvSpPr txBox="1"/>
          <p:nvPr/>
        </p:nvSpPr>
        <p:spPr>
          <a:xfrm>
            <a:off x="2376558" y="2857767"/>
            <a:ext cx="3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Y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22" name="Google Shape;222;gf54abe7b30_0_6"/>
          <p:cNvSpPr txBox="1"/>
          <p:nvPr/>
        </p:nvSpPr>
        <p:spPr>
          <a:xfrm>
            <a:off x="2376558" y="4709113"/>
            <a:ext cx="3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Y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23" name="Google Shape;223;gf54abe7b30_0_6"/>
          <p:cNvSpPr txBox="1"/>
          <p:nvPr/>
        </p:nvSpPr>
        <p:spPr>
          <a:xfrm>
            <a:off x="731015" y="4036953"/>
            <a:ext cx="3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24" name="Google Shape;224;gf54abe7b30_0_6"/>
          <p:cNvSpPr txBox="1"/>
          <p:nvPr/>
        </p:nvSpPr>
        <p:spPr>
          <a:xfrm>
            <a:off x="731015" y="5886550"/>
            <a:ext cx="33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it could look like…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31" name="Google Shape;231;p10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p10"/>
          <p:cNvPicPr preferRelativeResize="0"/>
          <p:nvPr/>
        </p:nvPicPr>
        <p:blipFill rotWithShape="1">
          <a:blip r:embed="rId3">
            <a:alphaModFix/>
          </a:blip>
          <a:srcRect b="65427" l="12500" r="57051" t="19461"/>
          <a:stretch/>
        </p:blipFill>
        <p:spPr>
          <a:xfrm>
            <a:off x="167726" y="1444424"/>
            <a:ext cx="8736163" cy="346877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0"/>
          <p:cNvSpPr/>
          <p:nvPr/>
        </p:nvSpPr>
        <p:spPr>
          <a:xfrm>
            <a:off x="1573940" y="5183415"/>
            <a:ext cx="599611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Extend</a:t>
            </a:r>
            <a:r>
              <a:rPr b="1" lang="en-GB" sz="20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 this program so that if the user enters </a:t>
            </a:r>
            <a:r>
              <a:rPr b="1" lang="en-GB" sz="20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nothing</a:t>
            </a:r>
            <a:r>
              <a:rPr b="1" lang="en-GB" sz="20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 for the age, or if they </a:t>
            </a:r>
            <a:r>
              <a:rPr b="1" lang="en-GB" sz="20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enter a letter</a:t>
            </a:r>
            <a:r>
              <a:rPr b="1" lang="en-GB" sz="20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, they receive an </a:t>
            </a:r>
            <a:r>
              <a:rPr b="1" lang="en-GB" sz="20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error message</a:t>
            </a:r>
            <a:r>
              <a:rPr b="1" lang="en-GB" sz="20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 b="1" sz="2000">
              <a:solidFill>
                <a:srgbClr val="09A8B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Symbols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"/>
          <p:cNvSpPr/>
          <p:nvPr/>
        </p:nvSpPr>
        <p:spPr>
          <a:xfrm>
            <a:off x="1225685" y="2190620"/>
            <a:ext cx="3083668" cy="1017610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TERMINATOR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408579" y="2062264"/>
            <a:ext cx="2538920" cy="1274323"/>
          </a:xfrm>
          <a:prstGeom prst="flowChartProcess">
            <a:avLst/>
          </a:prstGeom>
          <a:solidFill>
            <a:srgbClr val="FFDF19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PROCESS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313233" y="4020366"/>
            <a:ext cx="2908571" cy="1906622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DECISION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175115" y="4357992"/>
            <a:ext cx="2694561" cy="1410511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INPUT or OUTPUT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do they do?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3"/>
          <p:cNvSpPr/>
          <p:nvPr/>
        </p:nvSpPr>
        <p:spPr>
          <a:xfrm>
            <a:off x="350195" y="1672598"/>
            <a:ext cx="3083668" cy="1017610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TERMINATOR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852152" y="1478045"/>
            <a:ext cx="4931924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</a:t>
            </a:r>
            <a:r>
              <a:rPr b="1" lang="en-GB" sz="32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terminator</a:t>
            </a:r>
            <a:r>
              <a:rPr b="1" lang="en-GB" sz="32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is the start and end of any program. </a:t>
            </a:r>
            <a:endParaRPr b="1" sz="32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start symbol can only have </a:t>
            </a:r>
            <a:r>
              <a:rPr b="1" lang="en-GB" sz="32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one arrow </a:t>
            </a:r>
            <a:r>
              <a:rPr b="1" lang="en-GB" sz="32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leading away from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is </a:t>
            </a:r>
            <a:r>
              <a:rPr b="1" lang="en-GB" sz="32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ALWAYS</a:t>
            </a:r>
            <a:r>
              <a:rPr b="1" lang="en-GB" sz="32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a </a:t>
            </a:r>
            <a:r>
              <a:rPr b="1" lang="en-GB" sz="32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rounded rectangle</a:t>
            </a:r>
            <a:r>
              <a:rPr b="1" lang="en-GB" sz="32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 b="1" sz="32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do they do?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3852152" y="1478045"/>
            <a:ext cx="493192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process box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is used when something happens, normally as a result of something in the program. </a:t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symbol can only have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one arrow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leading away from it, but can have more than one going into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is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ALWAYS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a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rectangle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622569" y="1672598"/>
            <a:ext cx="2538920" cy="1274323"/>
          </a:xfrm>
          <a:prstGeom prst="flowChartProcess">
            <a:avLst/>
          </a:prstGeom>
          <a:solidFill>
            <a:srgbClr val="FFDF19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PROCESS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do they do?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3852152" y="1478045"/>
            <a:ext cx="493192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decision box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is used when a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question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can be asked in a program, such as an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IF…ELSE statement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. </a:t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can have many arrows going into it, but only ever has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TWO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leaving –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YES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and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NO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(or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TRUE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and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FALSE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is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ALWAYS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a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diamond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437743" y="1356448"/>
            <a:ext cx="2908571" cy="1906622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DECISION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do they do?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3852152" y="1478045"/>
            <a:ext cx="493192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I/O box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is used when a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question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is asked to the user, or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something is printed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 on the screen. </a:t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can have many arrows going into it, but only ever has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one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leaving.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14C1CC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is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ALWAYS 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a </a:t>
            </a:r>
            <a:r>
              <a:rPr b="1" lang="en-GB" sz="28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parallelogram</a:t>
            </a:r>
            <a:r>
              <a:rPr b="1" lang="en-GB" sz="28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544747" y="1643148"/>
            <a:ext cx="2694561" cy="1410511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INPUT or OUTPUT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Symbols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53" name="Google Shape;153;p7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7"/>
          <p:cNvSpPr/>
          <p:nvPr/>
        </p:nvSpPr>
        <p:spPr>
          <a:xfrm>
            <a:off x="1147862" y="1681814"/>
            <a:ext cx="3083668" cy="1017610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TERMINATOR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5330756" y="1553458"/>
            <a:ext cx="2538920" cy="1274323"/>
          </a:xfrm>
          <a:prstGeom prst="flowChartProcess">
            <a:avLst/>
          </a:prstGeom>
          <a:solidFill>
            <a:srgbClr val="FFDF19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PROCESS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235410" y="3210001"/>
            <a:ext cx="2908571" cy="1906622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DECISION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5097292" y="3547627"/>
            <a:ext cx="2694561" cy="1410511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INPUT or OUTPUT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0" y="5432642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These symbols together create any program or set of instructions for any task.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Let’s write one together on the whiteboard for making toast.</a:t>
            </a:r>
            <a:endParaRPr b="1" sz="2400">
              <a:solidFill>
                <a:srgbClr val="09A8B2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0" y="0"/>
            <a:ext cx="9144000" cy="1174202"/>
          </a:xfrm>
          <a:prstGeom prst="rect">
            <a:avLst/>
          </a:prstGeom>
          <a:solidFill>
            <a:srgbClr val="FFDF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167726" y="83871"/>
            <a:ext cx="8446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Now it’s your turn…</a:t>
            </a:r>
            <a:endParaRPr b="1" sz="5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66" name="Google Shape;166;p8"/>
          <p:cNvCxnSpPr/>
          <p:nvPr/>
        </p:nvCxnSpPr>
        <p:spPr>
          <a:xfrm>
            <a:off x="0" y="1174202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8"/>
          <p:cNvSpPr/>
          <p:nvPr/>
        </p:nvSpPr>
        <p:spPr>
          <a:xfrm>
            <a:off x="167726" y="1635594"/>
            <a:ext cx="3083668" cy="594092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TERMINATOR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40098" y="4036953"/>
            <a:ext cx="2538920" cy="743964"/>
          </a:xfrm>
          <a:prstGeom prst="flowChartProcess">
            <a:avLst/>
          </a:prstGeom>
          <a:solidFill>
            <a:srgbClr val="FFDF19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PROCESS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255273" y="2576712"/>
            <a:ext cx="2908571" cy="1113107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DECISION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362277" y="5128052"/>
            <a:ext cx="2694561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INPUT or OUTPUT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3720351" y="1446027"/>
            <a:ext cx="534296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Use these symbols to create your own flowchart </a:t>
            </a:r>
            <a:r>
              <a:rPr b="1" lang="en-GB" sz="2400" u="sng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algorithm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9A8B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Your flowchart must </a:t>
            </a:r>
            <a:r>
              <a:rPr b="1" lang="en-GB" sz="24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ask the user 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their age. </a:t>
            </a:r>
            <a:r>
              <a:rPr b="1" lang="en-GB" sz="2400" u="sng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If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 they are </a:t>
            </a:r>
            <a:r>
              <a:rPr b="1" lang="en-GB" sz="24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under the age of 3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, tell them they’re a baby.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If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 they are </a:t>
            </a:r>
            <a:r>
              <a:rPr b="1" lang="en-GB" sz="24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between 3 and 18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, tell them they’re a child.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If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 they’re </a:t>
            </a:r>
            <a:r>
              <a:rPr b="1" lang="en-GB" sz="2400">
                <a:solidFill>
                  <a:srgbClr val="14C1CC"/>
                </a:solidFill>
                <a:latin typeface="Arial Rounded"/>
                <a:ea typeface="Arial Rounded"/>
                <a:cs typeface="Arial Rounded"/>
                <a:sym typeface="Arial Rounded"/>
              </a:rPr>
              <a:t>over 18</a:t>
            </a:r>
            <a:r>
              <a:rPr b="1" lang="en-GB" sz="2400">
                <a:solidFill>
                  <a:srgbClr val="09A8B2"/>
                </a:solidFill>
                <a:latin typeface="Arial Rounded"/>
                <a:ea typeface="Arial Rounded"/>
                <a:cs typeface="Arial Rounded"/>
                <a:sym typeface="Arial Rounded"/>
              </a:rPr>
              <a:t>, call them an adult.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9A8B2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If you’re finding that </a:t>
            </a:r>
            <a:r>
              <a:rPr b="1" i="1" lang="en-GB" sz="2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tough</a:t>
            </a:r>
            <a:r>
              <a:rPr b="1" lang="en-GB" sz="24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 – just create a flowchart that calls them a baby or NOT a baby!</a:t>
            </a:r>
            <a:endParaRPr b="1" sz="24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167726" y="188534"/>
            <a:ext cx="2060569" cy="594092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START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167726" y="2576712"/>
            <a:ext cx="2060570" cy="1460241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If age &lt; 3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67726" y="1129760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How old are you?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2836687" y="2778034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Print “Baby”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167725" y="4426309"/>
            <a:ext cx="2060570" cy="1460241"/>
          </a:xfrm>
          <a:prstGeom prst="flowChartDecision">
            <a:avLst/>
          </a:prstGeom>
          <a:solidFill>
            <a:srgbClr val="FF009D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If age &lt; 18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2836686" y="4627631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Print “Child”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6025249" y="5685227"/>
            <a:ext cx="2060569" cy="1057596"/>
          </a:xfrm>
          <a:prstGeom prst="flowChartInputOutput">
            <a:avLst/>
          </a:prstGeom>
          <a:solidFill>
            <a:srgbClr val="B2ACB0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Print “Adult”</a:t>
            </a:r>
            <a:endParaRPr b="1" sz="20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6285920" y="1593264"/>
            <a:ext cx="2060569" cy="594092"/>
          </a:xfrm>
          <a:prstGeom prst="flowChartTerminator">
            <a:avLst/>
          </a:prstGeom>
          <a:solidFill>
            <a:srgbClr val="14C1C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END</a:t>
            </a:r>
            <a:endParaRPr b="1"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184" name="Google Shape;184;p9"/>
          <p:cNvCxnSpPr>
            <a:stCxn id="176" idx="2"/>
            <a:endCxn id="178" idx="1"/>
          </p:cNvCxnSpPr>
          <p:nvPr/>
        </p:nvCxnSpPr>
        <p:spPr>
          <a:xfrm>
            <a:off x="1198011" y="782626"/>
            <a:ext cx="0" cy="347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5" name="Google Shape;185;p9"/>
          <p:cNvCxnSpPr/>
          <p:nvPr/>
        </p:nvCxnSpPr>
        <p:spPr>
          <a:xfrm>
            <a:off x="1216772" y="2229578"/>
            <a:ext cx="0" cy="34713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6" name="Google Shape;186;p9"/>
          <p:cNvCxnSpPr/>
          <p:nvPr/>
        </p:nvCxnSpPr>
        <p:spPr>
          <a:xfrm>
            <a:off x="1191143" y="4079175"/>
            <a:ext cx="0" cy="34713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7" name="Google Shape;187;p9"/>
          <p:cNvCxnSpPr/>
          <p:nvPr/>
        </p:nvCxnSpPr>
        <p:spPr>
          <a:xfrm>
            <a:off x="1201026" y="5886550"/>
            <a:ext cx="0" cy="34713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8" name="Google Shape;188;p9"/>
          <p:cNvCxnSpPr>
            <a:stCxn id="177" idx="3"/>
            <a:endCxn id="179" idx="2"/>
          </p:cNvCxnSpPr>
          <p:nvPr/>
        </p:nvCxnSpPr>
        <p:spPr>
          <a:xfrm>
            <a:off x="2228296" y="3306832"/>
            <a:ext cx="81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89" name="Google Shape;189;p9"/>
          <p:cNvCxnSpPr/>
          <p:nvPr/>
        </p:nvCxnSpPr>
        <p:spPr>
          <a:xfrm flipH="1" rot="10800000">
            <a:off x="2228296" y="5156428"/>
            <a:ext cx="814448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0" name="Google Shape;190;p9"/>
          <p:cNvCxnSpPr/>
          <p:nvPr/>
        </p:nvCxnSpPr>
        <p:spPr>
          <a:xfrm flipH="1" rot="10800000">
            <a:off x="1191143" y="6240379"/>
            <a:ext cx="4987715" cy="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1" name="Google Shape;191;p9"/>
          <p:cNvCxnSpPr/>
          <p:nvPr/>
        </p:nvCxnSpPr>
        <p:spPr>
          <a:xfrm>
            <a:off x="4744696" y="3306833"/>
            <a:ext cx="254420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2" name="Google Shape;192;p9"/>
          <p:cNvCxnSpPr/>
          <p:nvPr/>
        </p:nvCxnSpPr>
        <p:spPr>
          <a:xfrm>
            <a:off x="4666276" y="5162248"/>
            <a:ext cx="259531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3" name="Google Shape;193;p9"/>
          <p:cNvCxnSpPr>
            <a:stCxn id="182" idx="0"/>
            <a:endCxn id="183" idx="2"/>
          </p:cNvCxnSpPr>
          <p:nvPr/>
        </p:nvCxnSpPr>
        <p:spPr>
          <a:xfrm flipH="1" rot="10800000">
            <a:off x="7261590" y="2187227"/>
            <a:ext cx="54600" cy="349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94" name="Google Shape;194;p9"/>
          <p:cNvSpPr txBox="1"/>
          <p:nvPr/>
        </p:nvSpPr>
        <p:spPr>
          <a:xfrm>
            <a:off x="2376558" y="2857767"/>
            <a:ext cx="311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Y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2376558" y="4709113"/>
            <a:ext cx="311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Y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731015" y="4036953"/>
            <a:ext cx="311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731015" y="5886550"/>
            <a:ext cx="333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N</a:t>
            </a:r>
            <a:endParaRPr b="1" sz="1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2784899" y="261975"/>
            <a:ext cx="59961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9D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is just one method of completing the flow chart – there are many more! When you’ve completed your flow chart, have a go at creating it in Python!</a:t>
            </a:r>
            <a:endParaRPr b="1" sz="1800">
              <a:solidFill>
                <a:srgbClr val="FF009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2014-10-05T12:55:03Z</dcterms:created>
  <dc:creator>Daniel Willetts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0x010100E283D1B02D732B4BA93385EE4C628BD1</vt:lpwstr>
  </property>
  <property fmtid="{D5CDD505-2E9C-101B-9397-08002B2CF9AE}" pid="3" name="IsMyDocuments">
    <vt:bool>true</vt:bool>
  </property>
</Properties>
</file>