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embeddedFontLst>
    <p:embeddedFont>
      <p:font typeface="Lustri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JFyh2S5/t3gSHS2EOLNkxkGMM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9085B-9591-4419-9920-690AFBD1D87E}" v="1" dt="2025-01-10T09:19:30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5749085B-9591-4419-9920-690AFBD1D87E}"/>
    <pc:docChg chg="custSel addSld modSld">
      <pc:chgData name="Jim Finn" userId="fcf7da85b79b963a" providerId="LiveId" clId="{5749085B-9591-4419-9920-690AFBD1D87E}" dt="2025-01-10T09:20:20.495" v="96" actId="20577"/>
      <pc:docMkLst>
        <pc:docMk/>
      </pc:docMkLst>
      <pc:sldChg chg="modSp mod">
        <pc:chgData name="Jim Finn" userId="fcf7da85b79b963a" providerId="LiveId" clId="{5749085B-9591-4419-9920-690AFBD1D87E}" dt="2025-01-10T09:18:08.337" v="0" actId="33524"/>
        <pc:sldMkLst>
          <pc:docMk/>
          <pc:sldMk cId="0" sldId="261"/>
        </pc:sldMkLst>
        <pc:spChg chg="mod">
          <ac:chgData name="Jim Finn" userId="fcf7da85b79b963a" providerId="LiveId" clId="{5749085B-9591-4419-9920-690AFBD1D87E}" dt="2025-01-10T09:18:08.337" v="0" actId="33524"/>
          <ac:spMkLst>
            <pc:docMk/>
            <pc:sldMk cId="0" sldId="261"/>
            <ac:spMk id="209" creationId="{00000000-0000-0000-0000-000000000000}"/>
          </ac:spMkLst>
        </pc:spChg>
      </pc:sldChg>
      <pc:sldChg chg="modSp mod">
        <pc:chgData name="Jim Finn" userId="fcf7da85b79b963a" providerId="LiveId" clId="{5749085B-9591-4419-9920-690AFBD1D87E}" dt="2025-01-10T09:19:31.537" v="21" actId="27636"/>
        <pc:sldMkLst>
          <pc:docMk/>
          <pc:sldMk cId="0" sldId="269"/>
        </pc:sldMkLst>
        <pc:spChg chg="mod">
          <ac:chgData name="Jim Finn" userId="fcf7da85b79b963a" providerId="LiveId" clId="{5749085B-9591-4419-9920-690AFBD1D87E}" dt="2025-01-10T09:19:31.537" v="21" actId="27636"/>
          <ac:spMkLst>
            <pc:docMk/>
            <pc:sldMk cId="0" sldId="269"/>
            <ac:spMk id="270" creationId="{00000000-0000-0000-0000-000000000000}"/>
          </ac:spMkLst>
        </pc:spChg>
      </pc:sldChg>
      <pc:sldChg chg="modSp mod">
        <pc:chgData name="Jim Finn" userId="fcf7da85b79b963a" providerId="LiveId" clId="{5749085B-9591-4419-9920-690AFBD1D87E}" dt="2025-01-10T09:20:20.495" v="96" actId="20577"/>
        <pc:sldMkLst>
          <pc:docMk/>
          <pc:sldMk cId="0" sldId="270"/>
        </pc:sldMkLst>
        <pc:spChg chg="mod">
          <ac:chgData name="Jim Finn" userId="fcf7da85b79b963a" providerId="LiveId" clId="{5749085B-9591-4419-9920-690AFBD1D87E}" dt="2025-01-10T09:20:20.495" v="96" actId="20577"/>
          <ac:spMkLst>
            <pc:docMk/>
            <pc:sldMk cId="0" sldId="270"/>
            <ac:spMk id="280" creationId="{00000000-0000-0000-0000-000000000000}"/>
          </ac:spMkLst>
        </pc:spChg>
      </pc:sldChg>
      <pc:sldChg chg="modSp mod">
        <pc:chgData name="Jim Finn" userId="fcf7da85b79b963a" providerId="LiveId" clId="{5749085B-9591-4419-9920-690AFBD1D87E}" dt="2025-01-10T09:19:31.173" v="20" actId="27636"/>
        <pc:sldMkLst>
          <pc:docMk/>
          <pc:sldMk cId="0" sldId="271"/>
        </pc:sldMkLst>
        <pc:spChg chg="mod">
          <ac:chgData name="Jim Finn" userId="fcf7da85b79b963a" providerId="LiveId" clId="{5749085B-9591-4419-9920-690AFBD1D87E}" dt="2025-01-10T09:19:31.173" v="20" actId="27636"/>
          <ac:spMkLst>
            <pc:docMk/>
            <pc:sldMk cId="0" sldId="271"/>
            <ac:spMk id="286" creationId="{00000000-0000-0000-0000-000000000000}"/>
          </ac:spMkLst>
        </pc:spChg>
      </pc:sldChg>
      <pc:sldChg chg="addSp modSp new mod">
        <pc:chgData name="Jim Finn" userId="fcf7da85b79b963a" providerId="LiveId" clId="{5749085B-9591-4419-9920-690AFBD1D87E}" dt="2025-01-10T09:19:48.423" v="27" actId="27636"/>
        <pc:sldMkLst>
          <pc:docMk/>
          <pc:sldMk cId="2164697995" sldId="272"/>
        </pc:sldMkLst>
        <pc:spChg chg="mod">
          <ac:chgData name="Jim Finn" userId="fcf7da85b79b963a" providerId="LiveId" clId="{5749085B-9591-4419-9920-690AFBD1D87E}" dt="2025-01-10T09:19:24.652" v="18" actId="20577"/>
          <ac:spMkLst>
            <pc:docMk/>
            <pc:sldMk cId="2164697995" sldId="272"/>
            <ac:spMk id="2" creationId="{8E6B2C8C-AF18-2EEE-464B-5A430DADD487}"/>
          </ac:spMkLst>
        </pc:spChg>
        <pc:spChg chg="mod">
          <ac:chgData name="Jim Finn" userId="fcf7da85b79b963a" providerId="LiveId" clId="{5749085B-9591-4419-9920-690AFBD1D87E}" dt="2025-01-10T09:19:48.423" v="27" actId="27636"/>
          <ac:spMkLst>
            <pc:docMk/>
            <pc:sldMk cId="2164697995" sldId="272"/>
            <ac:spMk id="3" creationId="{5670EB33-C213-DA41-1659-1A9C2A639071}"/>
          </ac:spMkLst>
        </pc:spChg>
        <pc:picChg chg="add mod">
          <ac:chgData name="Jim Finn" userId="fcf7da85b79b963a" providerId="LiveId" clId="{5749085B-9591-4419-9920-690AFBD1D87E}" dt="2025-01-10T09:19:32.771" v="22" actId="1076"/>
          <ac:picMkLst>
            <pc:docMk/>
            <pc:sldMk cId="2164697995" sldId="272"/>
            <ac:picMk id="4" creationId="{98169D25-66C5-413C-1692-A8952E27C79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7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9" name="Google Shape;79;p27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29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9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GB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7" name="Google Shape;97;p29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lang="en-GB" sz="8000" b="0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2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3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4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31"/>
          <p:cNvSpPr txBox="1">
            <a:spLocks noGrp="1"/>
          </p:cNvSpPr>
          <p:nvPr>
            <p:ph type="body" idx="6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3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2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2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2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32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2" name="Google Shape;122;p32"/>
          <p:cNvSpPr txBox="1">
            <a:spLocks noGrp="1"/>
          </p:cNvSpPr>
          <p:nvPr>
            <p:ph type="body" idx="3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32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5" name="Google Shape;125;p32"/>
          <p:cNvSpPr txBox="1">
            <a:spLocks noGrp="1"/>
          </p:cNvSpPr>
          <p:nvPr>
            <p:ph type="body" idx="6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32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8" name="Google Shape;128;p32"/>
          <p:cNvSpPr txBox="1">
            <a:spLocks noGrp="1"/>
          </p:cNvSpPr>
          <p:nvPr>
            <p:ph type="body" idx="9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body" idx="1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22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2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2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3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4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2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6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1" name="Google Shape;71;p26"/>
          <p:cNvSpPr txBox="1">
            <a:spLocks noGrp="1"/>
          </p:cNvSpPr>
          <p:nvPr>
            <p:ph type="body" idx="1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sz="4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sz="18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9083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" descr="A colorful light bulb with business icons"/>
          <p:cNvPicPr preferRelativeResize="0"/>
          <p:nvPr/>
        </p:nvPicPr>
        <p:blipFill rotWithShape="1">
          <a:blip r:embed="rId4">
            <a:alphaModFix amt="35000"/>
          </a:blip>
          <a:srcRect t="12757" b="688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GB"/>
              <a:t>TY Coding</a:t>
            </a:r>
            <a:endParaRPr/>
          </a:p>
        </p:txBody>
      </p:sp>
      <p:sp>
        <p:nvSpPr>
          <p:cNvPr id="150" name="Google Shape;150;p1"/>
          <p:cNvSpPr txBox="1"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Lesson 03 – Inputs and Strings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Strings</a:t>
            </a:r>
            <a:endParaRPr/>
          </a:p>
        </p:txBody>
      </p:sp>
      <p:sp>
        <p:nvSpPr>
          <p:cNvPr id="239" name="Google Shape;239;p10"/>
          <p:cNvSpPr txBox="1">
            <a:spLocks noGrp="1"/>
          </p:cNvSpPr>
          <p:nvPr>
            <p:ph type="body" idx="1"/>
          </p:nvPr>
        </p:nvSpPr>
        <p:spPr>
          <a:xfrm>
            <a:off x="913795" y="1732450"/>
            <a:ext cx="10353762" cy="15811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Strings in python are “immutable”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All this means is that they </a:t>
            </a:r>
            <a:r>
              <a:rPr lang="en-GB" sz="2000" b="1"/>
              <a:t>cannot change</a:t>
            </a:r>
            <a:r>
              <a:rPr lang="en-GB" sz="2000"/>
              <a:t>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 sz="2000"/>
              <a:t>There are many operations and functions that can be used with strings.</a:t>
            </a:r>
            <a:endParaRPr/>
          </a:p>
          <a:p>
            <a:pPr marL="36900" lvl="0" indent="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10"/>
          <p:cNvSpPr txBox="1"/>
          <p:nvPr/>
        </p:nvSpPr>
        <p:spPr>
          <a:xfrm>
            <a:off x="913795" y="3218009"/>
            <a:ext cx="4038451" cy="318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Char char="•"/>
            </a:pPr>
            <a:r>
              <a:rPr lang="en-GB" sz="20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We can add strings together: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string1 = “hello”</a:t>
            </a: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string2 = “world”</a:t>
            </a: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string3 = string1 + “ ” + string2 </a:t>
            </a: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print(string3)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Char char="•"/>
            </a:pPr>
            <a:r>
              <a:rPr lang="en-GB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Output: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n-GB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	hello world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7062483" y="3218009"/>
            <a:ext cx="3901264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sz="20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We can multiply strings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string1 = “hello”</a:t>
            </a:r>
            <a:endParaRPr sz="16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string2 = string1 * 3</a:t>
            </a:r>
            <a:endParaRPr sz="16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ustria"/>
              <a:buNone/>
            </a:pPr>
            <a:r>
              <a:rPr lang="en-GB"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print(string2)</a:t>
            </a:r>
            <a:endParaRPr sz="16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Output: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n-GB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	hellohellohello</a:t>
            </a:r>
            <a:endParaRPr sz="20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Strings</a:t>
            </a:r>
            <a:endParaRPr/>
          </a:p>
        </p:txBody>
      </p:sp>
      <p:sp>
        <p:nvSpPr>
          <p:cNvPr id="247" name="Google Shape;247;p11"/>
          <p:cNvSpPr txBox="1"/>
          <p:nvPr/>
        </p:nvSpPr>
        <p:spPr>
          <a:xfrm>
            <a:off x="838198" y="2197085"/>
            <a:ext cx="3473741" cy="4351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GB" sz="2000" b="1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Make the string upper case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lang="en-GB"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my_string = “hello”</a:t>
            </a:r>
            <a:endParaRPr sz="18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lang="en-GB"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my_string = my_string.upper()</a:t>
            </a:r>
            <a:endParaRPr sz="1600" b="1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r>
              <a:rPr lang="en-GB"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print(my_string)</a:t>
            </a:r>
            <a:endParaRPr sz="18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None/>
            </a:pPr>
            <a:endParaRPr sz="16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●"/>
            </a:pPr>
            <a:r>
              <a:rPr lang="en-GB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Output: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</a:pPr>
            <a:r>
              <a:rPr lang="en-GB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	HELLO</a:t>
            </a:r>
            <a:endParaRPr/>
          </a:p>
          <a:p>
            <a:pPr marL="228600" marR="0" lvl="0" indent="-101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None/>
            </a:pP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4311939" y="2197085"/>
            <a:ext cx="347374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b="1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Make the string lower case</a:t>
            </a:r>
            <a:endParaRPr sz="2000" b="1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my_string = “HELLO”</a:t>
            </a:r>
            <a:endParaRPr sz="16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my_string = my_string.lower()</a:t>
            </a:r>
            <a:endParaRPr sz="16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print(my_string)</a:t>
            </a:r>
            <a:endParaRPr sz="16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Output: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	hello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7880061" y="2185124"/>
            <a:ext cx="40342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b="1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Count the length of a string</a:t>
            </a:r>
            <a:endParaRPr sz="2000" b="1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my_string = “elephant”</a:t>
            </a:r>
            <a:endParaRPr sz="16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length_of_string = len(my_string)</a:t>
            </a:r>
            <a:endParaRPr sz="16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print(length_of_string)</a:t>
            </a:r>
            <a:endParaRPr sz="16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Output: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6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	8</a:t>
            </a:r>
            <a:endParaRPr sz="16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827550" y="1580050"/>
            <a:ext cx="104400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We can use functions on strings, for example, we can: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Printing Formatted Strings</a:t>
            </a:r>
            <a:endParaRPr/>
          </a:p>
        </p:txBody>
      </p:sp>
      <p:sp>
        <p:nvSpPr>
          <p:cNvPr id="256" name="Google Shape;256;p12"/>
          <p:cNvSpPr txBox="1">
            <a:spLocks noGrp="1"/>
          </p:cNvSpPr>
          <p:nvPr>
            <p:ph type="body" idx="1"/>
          </p:nvPr>
        </p:nvSpPr>
        <p:spPr>
          <a:xfrm>
            <a:off x="1429154" y="1731963"/>
            <a:ext cx="9099321" cy="31718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523"/>
              <a:buNone/>
            </a:pPr>
            <a:r>
              <a:rPr lang="en-GB" sz="2523" b="1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Concatenation</a:t>
            </a:r>
            <a:r>
              <a:rPr lang="en-GB" sz="174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-GB" sz="2436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(adding strings together)</a:t>
            </a:r>
            <a:endParaRPr sz="174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lvl="0" indent="0" algn="l" rtl="0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ts val="1740"/>
              <a:buNone/>
            </a:pPr>
            <a:r>
              <a:rPr lang="en-GB" sz="174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name = “Alan”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ts val="1740"/>
              <a:buNone/>
            </a:pPr>
            <a:r>
              <a:rPr lang="en-GB" sz="174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age = 31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ts val="1740"/>
              <a:buNone/>
            </a:pPr>
            <a:r>
              <a:rPr lang="en-GB" sz="174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output = “Hello ” + name + “ you are + str(age) + “ years old.”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ts val="1740"/>
              <a:buNone/>
            </a:pPr>
            <a:r>
              <a:rPr lang="en-GB" sz="174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print(output)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ts val="1740"/>
              <a:buNone/>
            </a:pPr>
            <a:r>
              <a:rPr lang="en-GB" sz="174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Output: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SzPts val="1740"/>
              <a:buNone/>
            </a:pPr>
            <a:r>
              <a:rPr lang="en-GB" sz="174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Hello Alan you are 31 years old.</a:t>
            </a:r>
            <a:endParaRPr/>
          </a:p>
        </p:txBody>
      </p:sp>
      <p:sp>
        <p:nvSpPr>
          <p:cNvPr id="257" name="Google Shape;257;p12"/>
          <p:cNvSpPr txBox="1"/>
          <p:nvPr/>
        </p:nvSpPr>
        <p:spPr>
          <a:xfrm>
            <a:off x="1133302" y="5037724"/>
            <a:ext cx="991587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66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We</a:t>
            </a:r>
            <a:r>
              <a:rPr lang="en-GB" sz="1566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 need to wrap the </a:t>
            </a:r>
            <a:r>
              <a:rPr lang="en-GB" sz="1566" b="1">
                <a:solidFill>
                  <a:srgbClr val="00B050"/>
                </a:solidFill>
                <a:latin typeface="Lustria"/>
                <a:ea typeface="Lustria"/>
                <a:cs typeface="Lustria"/>
                <a:sym typeface="Lustria"/>
              </a:rPr>
              <a:t>age variable</a:t>
            </a:r>
            <a:r>
              <a:rPr lang="en-GB" sz="1566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(which is an integer) in the </a:t>
            </a:r>
            <a:r>
              <a:rPr lang="en-GB" sz="1566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string function</a:t>
            </a:r>
            <a:r>
              <a:rPr lang="en-GB" sz="1566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: </a:t>
            </a:r>
            <a:r>
              <a:rPr lang="en-GB" sz="1566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str(</a:t>
            </a:r>
            <a:r>
              <a:rPr lang="en-GB" sz="1566">
                <a:solidFill>
                  <a:srgbClr val="00B050"/>
                </a:solidFill>
                <a:latin typeface="Lustria"/>
                <a:ea typeface="Lustria"/>
                <a:cs typeface="Lustria"/>
                <a:sym typeface="Lustria"/>
              </a:rPr>
              <a:t>age</a:t>
            </a:r>
            <a:r>
              <a:rPr lang="en-GB" sz="1566">
                <a:solidFill>
                  <a:srgbClr val="FF0000"/>
                </a:solidFill>
                <a:latin typeface="Lustria"/>
                <a:ea typeface="Lustria"/>
                <a:cs typeface="Lustria"/>
                <a:sym typeface="Lustria"/>
              </a:rPr>
              <a:t>) </a:t>
            </a:r>
            <a:r>
              <a:rPr lang="en-GB" sz="1566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because: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870"/>
              </a:spcBef>
              <a:spcAft>
                <a:spcPts val="0"/>
              </a:spcAft>
              <a:buNone/>
            </a:pPr>
            <a:r>
              <a:rPr lang="en-GB" sz="1566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When concatenating we can only add strings together, therefore we must convert the age variable into a string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Formatting</a:t>
            </a:r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30025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36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Formatting</a:t>
            </a:r>
            <a:r>
              <a:rPr lang="en-GB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GB"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(using the format function)</a:t>
            </a:r>
            <a:endParaRPr sz="36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ame = “</a:t>
            </a:r>
            <a:r>
              <a:rPr lang="en-GB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lan”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 = 31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 = “hello {0} you are {1} years old”.format(name,  age)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Print(output)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Output: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Hello </a:t>
            </a:r>
            <a:r>
              <a:rPr lang="en-GB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-GB" sz="2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lan you are 31 years old.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lvl="0" indent="-21710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13"/>
          <p:cNvSpPr txBox="1"/>
          <p:nvPr/>
        </p:nvSpPr>
        <p:spPr>
          <a:xfrm>
            <a:off x="282543" y="4887361"/>
            <a:ext cx="11626913" cy="184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We can use the format function to create formatted strings. We use the {0} and {1} </a:t>
            </a:r>
            <a:r>
              <a:rPr lang="en-GB" sz="18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“place holders” </a:t>
            </a: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say where we want to place the variables in the string. Notice the place holder numbers start at 0!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Then we place those variables inside the brackets of the format function, </a:t>
            </a:r>
            <a:r>
              <a:rPr lang="en-GB" sz="1800" b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 order </a:t>
            </a: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 they appear in the string, separated by commas.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Here the variables name and age are used for the {0} and {1} place holders but this can be done as many times as you need.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Indexing</a:t>
            </a:r>
            <a:endParaRPr/>
          </a:p>
        </p:txBody>
      </p:sp>
      <p:sp>
        <p:nvSpPr>
          <p:cNvPr id="270" name="Google Shape;270;p14"/>
          <p:cNvSpPr txBox="1">
            <a:spLocks noGrp="1"/>
          </p:cNvSpPr>
          <p:nvPr>
            <p:ph type="body" idx="1"/>
          </p:nvPr>
        </p:nvSpPr>
        <p:spPr>
          <a:xfrm>
            <a:off x="913795" y="1525194"/>
            <a:ext cx="10353762" cy="46754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06000" algn="l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GB" sz="2000"/>
              <a:t>Strings have indexes, which are numbers that correspond to a certain character in a string.</a:t>
            </a:r>
            <a:endParaRPr/>
          </a:p>
          <a:p>
            <a:pPr marL="36900" lvl="0" indent="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271" name="Google Shape;2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4882" y="1890021"/>
            <a:ext cx="4351587" cy="16515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 txBox="1"/>
          <p:nvPr/>
        </p:nvSpPr>
        <p:spPr>
          <a:xfrm>
            <a:off x="554399" y="3608784"/>
            <a:ext cx="11271600" cy="3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In the above picture, we can see that the first character of the string “Python” has the index of 0.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That is because in Python, indexes always begin at 0.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If we wanted to print out the character that resides at the index of 3 for example, we can do this: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my_string = “Python”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print(my_string[3])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Output: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h</a:t>
            </a:r>
            <a:endParaRPr sz="2000" b="0" i="0" u="none" strike="noStrike" cap="none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913795" y="368498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Slicing</a:t>
            </a:r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body" idx="1"/>
          </p:nvPr>
        </p:nvSpPr>
        <p:spPr>
          <a:xfrm>
            <a:off x="913795" y="1258761"/>
            <a:ext cx="10353762" cy="49470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06000" algn="l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GB" sz="2000"/>
              <a:t>We can use string slicing to cut a string into smaller strings.</a:t>
            </a:r>
            <a:endParaRPr/>
          </a:p>
          <a:p>
            <a:pPr marL="342900" lvl="0" indent="-217100" algn="l" rtl="0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279" name="Google Shape;27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2634" y="1753464"/>
            <a:ext cx="4019683" cy="132471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5"/>
          <p:cNvSpPr txBox="1"/>
          <p:nvPr/>
        </p:nvSpPr>
        <p:spPr>
          <a:xfrm>
            <a:off x="548487" y="3429000"/>
            <a:ext cx="10976573" cy="3060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 err="1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my_string</a:t>
            </a:r>
            <a:r>
              <a:rPr lang="en-GB" sz="2000" dirty="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= “Python”</a:t>
            </a:r>
            <a:endParaRPr sz="2000" dirty="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print(</a:t>
            </a:r>
            <a:r>
              <a:rPr lang="en-GB" sz="2000" dirty="0" err="1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my_string</a:t>
            </a:r>
            <a:r>
              <a:rPr lang="en-GB" sz="2000" dirty="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[0:2])</a:t>
            </a:r>
            <a:endParaRPr sz="2000" dirty="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Output:</a:t>
            </a:r>
            <a:endParaRPr sz="2000" dirty="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b="0" i="0" u="none" strike="noStrike" cap="none" dirty="0" err="1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Py</a:t>
            </a:r>
            <a:endParaRPr lang="en-GB" sz="2000" b="0" i="0" u="none" strike="noStrike" cap="none" dirty="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685800" indent="-2286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Why do you think only the first 2 characters printed out?</a:t>
            </a:r>
            <a:endParaRPr sz="2000" b="0" i="0" u="none" strike="noStrike" cap="none" dirty="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2C8C-AF18-2EEE-464B-5A430DAD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Slicing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0EB33-C213-DA41-1659-1A9C2A639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2930013"/>
            <a:ext cx="10353762" cy="2861187"/>
          </a:xfrm>
        </p:spPr>
        <p:txBody>
          <a:bodyPr>
            <a:normAutofit fontScale="92500"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But wait! We wanted to print out the characters at the indexes from 0 up to 2. Why did only the characters at indexes 0 and 1 print out?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Because when using string slicing, we slice the string up to but not including the last index.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If we wanted to slice the string to include the first three characters, we would do: print(</a:t>
            </a:r>
            <a:r>
              <a:rPr lang="en-GB" sz="2000" dirty="0" err="1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my_string</a:t>
            </a:r>
            <a:r>
              <a:rPr lang="en-GB" sz="2000" dirty="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[0:3])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This prints the characters at the indexes 0, 1 and 2 (the characters from index 0, up to but not including the index 3)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 dirty="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Output: </a:t>
            </a:r>
            <a:r>
              <a:rPr lang="en-GB" sz="2000" dirty="0" err="1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Pyt</a:t>
            </a:r>
            <a:endParaRPr lang="en-GB" sz="2000" dirty="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endParaRPr lang="en-IE" dirty="0"/>
          </a:p>
        </p:txBody>
      </p:sp>
      <p:pic>
        <p:nvPicPr>
          <p:cNvPr id="4" name="Google Shape;279;p15">
            <a:extLst>
              <a:ext uri="{FF2B5EF4-FFF2-40B4-BE49-F238E27FC236}">
                <a16:creationId xmlns:a16="http://schemas.microsoft.com/office/drawing/2014/main" id="{98169D25-66C5-413C-1692-A8952E27C7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80834" y="1487993"/>
            <a:ext cx="4019683" cy="1324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69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2900" b="1"/>
              <a:t>Today you learned about:</a:t>
            </a:r>
            <a:endParaRPr sz="2900"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400"/>
              <a:t>How to take input from a user</a:t>
            </a:r>
            <a:endParaRPr/>
          </a:p>
          <a:p>
            <a:pPr marL="8001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000"/>
              <a:t>The input() function</a:t>
            </a:r>
            <a:endParaRPr/>
          </a:p>
          <a:p>
            <a:pPr marL="8001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000"/>
              <a:t>That we need to convert to float and int if we want to take in whole or decimal numbers.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400"/>
              <a:t>That we can add strings together using concatenation.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400"/>
              <a:t>That we can multiply strings using the * operator.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400"/>
              <a:t>That we can use the format() function to create formatted strings.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400"/>
              <a:t>That strings have indexes that refer to each character.</a:t>
            </a:r>
            <a:endParaRPr sz="2000"/>
          </a:p>
          <a:p>
            <a:pPr marL="8001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000"/>
              <a:t>We can print any character by choosing it’s index my_string[3]</a:t>
            </a:r>
            <a:endParaRPr/>
          </a:p>
          <a:p>
            <a:pPr marL="8001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000"/>
              <a:t>We can choose to take a slice of a string by using string slicing my_string[0:3]</a:t>
            </a:r>
            <a:endParaRPr sz="1600"/>
          </a:p>
          <a:p>
            <a:pPr marL="800100" lvl="1" indent="-34293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n-GB" sz="2100"/>
              <a:t>When using string slicing, we go from the first index chosen, up to by not including the last index chosen.</a:t>
            </a:r>
            <a:endParaRPr/>
          </a:p>
          <a:p>
            <a:pPr marL="342900" lvl="0" indent="-237102" algn="l" rtl="0">
              <a:spcBef>
                <a:spcPts val="310"/>
              </a:spcBef>
              <a:spcAft>
                <a:spcPts val="0"/>
              </a:spcAft>
              <a:buSzPct val="70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" descr="A hand using a computer mouse and keyboar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14737" b="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"/>
          <p:cNvSpPr/>
          <p:nvPr/>
        </p:nvSpPr>
        <p:spPr>
          <a:xfrm rot="-5400000" flipH="1">
            <a:off x="7426885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7" name="Google Shape;157;p2"/>
          <p:cNvSpPr txBox="1">
            <a:spLocks noGrp="1"/>
          </p:cNvSpPr>
          <p:nvPr>
            <p:ph type="title"/>
          </p:nvPr>
        </p:nvSpPr>
        <p:spPr>
          <a:xfrm>
            <a:off x="5461682" y="3496574"/>
            <a:ext cx="6436104" cy="113868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ustria"/>
              <a:buNone/>
            </a:pPr>
            <a:r>
              <a:rPr lang="en-GB" sz="4400"/>
              <a:t>Part 01 Inputs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Taking User Input</a:t>
            </a:r>
            <a:endParaRPr/>
          </a:p>
        </p:txBody>
      </p:sp>
      <p:pic>
        <p:nvPicPr>
          <p:cNvPr id="163" name="Google Shape;163;p3"/>
          <p:cNvPicPr preferRelativeResize="0"/>
          <p:nvPr/>
        </p:nvPicPr>
        <p:blipFill rotWithShape="1">
          <a:blip r:embed="rId4">
            <a:alphaModFix/>
          </a:blip>
          <a:srcRect t="964" r="2806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3"/>
          <p:cNvGrpSpPr/>
          <p:nvPr/>
        </p:nvGrpSpPr>
        <p:grpSpPr>
          <a:xfrm>
            <a:off x="5282521" y="712075"/>
            <a:ext cx="6266011" cy="4894762"/>
            <a:chOff x="0" y="2392"/>
            <a:chExt cx="6266011" cy="4894762"/>
          </a:xfrm>
        </p:grpSpPr>
        <p:cxnSp>
          <p:nvCxnSpPr>
            <p:cNvPr id="165" name="Google Shape;165;p3"/>
            <p:cNvCxnSpPr/>
            <p:nvPr/>
          </p:nvCxnSpPr>
          <p:spPr>
            <a:xfrm>
              <a:off x="0" y="2392"/>
              <a:ext cx="6266011" cy="0"/>
            </a:xfrm>
            <a:prstGeom prst="straightConnector1">
              <a:avLst/>
            </a:prstGeom>
            <a:gradFill>
              <a:gsLst>
                <a:gs pos="0">
                  <a:srgbClr val="D7C07A"/>
                </a:gs>
                <a:gs pos="100000">
                  <a:srgbClr val="C0A44A"/>
                </a:gs>
              </a:gsLst>
              <a:lin ang="5400000" scaled="0"/>
            </a:gradFill>
            <a:ln w="9525" cap="rnd" cmpd="sng">
              <a:solidFill>
                <a:srgbClr val="D2B96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</p:cxnSp>
        <p:sp>
          <p:nvSpPr>
            <p:cNvPr id="166" name="Google Shape;166;p3"/>
            <p:cNvSpPr/>
            <p:nvPr/>
          </p:nvSpPr>
          <p:spPr>
            <a:xfrm>
              <a:off x="0" y="2392"/>
              <a:ext cx="6266011" cy="163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0" y="2392"/>
              <a:ext cx="6266011" cy="163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Lustria"/>
                <a:buNone/>
              </a:pPr>
              <a:r>
                <a:rPr lang="en-GB" sz="27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Up until now, we have been doing calculations using variables that have been “hard coded”.</a:t>
              </a:r>
              <a:endParaRPr sz="27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cxnSp>
          <p:nvCxnSpPr>
            <p:cNvPr id="168" name="Google Shape;168;p3"/>
            <p:cNvCxnSpPr/>
            <p:nvPr/>
          </p:nvCxnSpPr>
          <p:spPr>
            <a:xfrm>
              <a:off x="0" y="1633979"/>
              <a:ext cx="6266011" cy="0"/>
            </a:xfrm>
            <a:prstGeom prst="straightConnector1">
              <a:avLst/>
            </a:prstGeom>
            <a:gradFill>
              <a:gsLst>
                <a:gs pos="0">
                  <a:srgbClr val="CCAA68"/>
                </a:gs>
                <a:gs pos="100000">
                  <a:srgbClr val="AE8A40"/>
                </a:gs>
              </a:gsLst>
              <a:lin ang="5400000" scaled="0"/>
            </a:gradFill>
            <a:ln w="9525" cap="rnd" cmpd="sng">
              <a:solidFill>
                <a:srgbClr val="C7A05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</p:cxnSp>
        <p:sp>
          <p:nvSpPr>
            <p:cNvPr id="169" name="Google Shape;169;p3"/>
            <p:cNvSpPr/>
            <p:nvPr/>
          </p:nvSpPr>
          <p:spPr>
            <a:xfrm>
              <a:off x="0" y="1633979"/>
              <a:ext cx="6266011" cy="163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0" y="1633979"/>
              <a:ext cx="6266011" cy="163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Lustria"/>
                <a:buNone/>
              </a:pPr>
              <a:r>
                <a:rPr lang="en-GB" sz="27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These programs would be more dynamic, if they could take in values from a user, rather than always using values we specify before run time.</a:t>
              </a:r>
              <a:endParaRPr sz="27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cxnSp>
          <p:nvCxnSpPr>
            <p:cNvPr id="171" name="Google Shape;171;p3"/>
            <p:cNvCxnSpPr/>
            <p:nvPr/>
          </p:nvCxnSpPr>
          <p:spPr>
            <a:xfrm>
              <a:off x="0" y="3265567"/>
              <a:ext cx="6266011" cy="0"/>
            </a:xfrm>
            <a:prstGeom prst="straightConnector1">
              <a:avLst/>
            </a:prstGeom>
            <a:gradFill>
              <a:gsLst>
                <a:gs pos="0">
                  <a:srgbClr val="BE915B"/>
                </a:gs>
                <a:gs pos="100000">
                  <a:srgbClr val="9D7036"/>
                </a:gs>
              </a:gsLst>
              <a:lin ang="5400000" scaled="0"/>
            </a:gradFill>
            <a:ln w="9525" cap="rnd" cmpd="sng">
              <a:solidFill>
                <a:srgbClr val="B884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</p:cxnSp>
        <p:sp>
          <p:nvSpPr>
            <p:cNvPr id="172" name="Google Shape;172;p3"/>
            <p:cNvSpPr/>
            <p:nvPr/>
          </p:nvSpPr>
          <p:spPr>
            <a:xfrm>
              <a:off x="0" y="3265567"/>
              <a:ext cx="6266011" cy="163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0" y="3265567"/>
              <a:ext cx="6266011" cy="1631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Lustria"/>
                <a:buNone/>
              </a:pPr>
              <a:r>
                <a:rPr lang="en-GB" sz="270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Often in programs, we will want to take an input from a user.</a:t>
              </a:r>
              <a:endParaRPr sz="27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endParaRPr/>
          </a:p>
        </p:txBody>
      </p:sp>
      <p:grpSp>
        <p:nvGrpSpPr>
          <p:cNvPr id="179" name="Google Shape;179;p4"/>
          <p:cNvGrpSpPr/>
          <p:nvPr/>
        </p:nvGrpSpPr>
        <p:grpSpPr>
          <a:xfrm>
            <a:off x="913795" y="2683577"/>
            <a:ext cx="10353761" cy="2156494"/>
            <a:chOff x="0" y="951128"/>
            <a:chExt cx="10353761" cy="2156494"/>
          </a:xfrm>
        </p:grpSpPr>
        <p:sp>
          <p:nvSpPr>
            <p:cNvPr id="180" name="Google Shape;180;p4"/>
            <p:cNvSpPr/>
            <p:nvPr/>
          </p:nvSpPr>
          <p:spPr>
            <a:xfrm>
              <a:off x="0" y="951128"/>
              <a:ext cx="2911995" cy="1849117"/>
            </a:xfrm>
            <a:prstGeom prst="roundRect">
              <a:avLst>
                <a:gd name="adj" fmla="val 10000"/>
              </a:avLst>
            </a:prstGeom>
            <a:solidFill>
              <a:srgbClr val="BC4418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23555" y="1258505"/>
              <a:ext cx="2911995" cy="184911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BC44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377714" y="1312664"/>
              <a:ext cx="2803677" cy="1740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ustria"/>
                <a:buNone/>
              </a:pPr>
              <a:r>
                <a:rPr lang="en-GB" sz="28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Python has an input stream and an output stream.</a:t>
              </a:r>
              <a:endParaRPr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559105" y="951128"/>
              <a:ext cx="2911995" cy="1849117"/>
            </a:xfrm>
            <a:prstGeom prst="roundRect">
              <a:avLst>
                <a:gd name="adj" fmla="val 10000"/>
              </a:avLst>
            </a:prstGeom>
            <a:solidFill>
              <a:srgbClr val="BC4418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882660" y="1258505"/>
              <a:ext cx="2911995" cy="184911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BC44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 txBox="1"/>
            <p:nvPr/>
          </p:nvSpPr>
          <p:spPr>
            <a:xfrm>
              <a:off x="3936819" y="1312664"/>
              <a:ext cx="2803677" cy="1740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ustria"/>
                <a:buNone/>
              </a:pPr>
              <a:r>
                <a:rPr lang="en-GB" sz="28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We have already used the output stream.</a:t>
              </a:r>
              <a:endParaRPr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7118211" y="951128"/>
              <a:ext cx="2911995" cy="1849117"/>
            </a:xfrm>
            <a:prstGeom prst="roundRect">
              <a:avLst>
                <a:gd name="adj" fmla="val 10000"/>
              </a:avLst>
            </a:prstGeom>
            <a:solidFill>
              <a:srgbClr val="BC4418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41766" y="1258505"/>
              <a:ext cx="2911995" cy="1849117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BC44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7495925" y="1312664"/>
              <a:ext cx="2803677" cy="1740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ustria"/>
                <a:buNone/>
              </a:pPr>
              <a:r>
                <a:rPr lang="en-GB" sz="2800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Today we will be looking at the input stream.</a:t>
              </a:r>
              <a:endParaRPr sz="2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89" name="Google Shape;189;p4"/>
          <p:cNvSpPr txBox="1"/>
          <p:nvPr/>
        </p:nvSpPr>
        <p:spPr>
          <a:xfrm>
            <a:off x="8665436" y="4974527"/>
            <a:ext cx="1726250" cy="816673"/>
          </a:xfrm>
          <a:prstGeom prst="rect">
            <a:avLst/>
          </a:prstGeom>
          <a:solidFill>
            <a:srgbClr val="FFFFFF">
              <a:alpha val="89803"/>
            </a:srgbClr>
          </a:solidFill>
          <a:ln w="15875" cap="rnd" cmpd="sng">
            <a:solidFill>
              <a:srgbClr val="BC44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675" tIns="106675" rIns="106675" bIns="106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input()</a:t>
            </a:r>
            <a:endParaRPr/>
          </a:p>
        </p:txBody>
      </p:sp>
      <p:sp>
        <p:nvSpPr>
          <p:cNvPr id="190" name="Google Shape;190;p4"/>
          <p:cNvSpPr txBox="1"/>
          <p:nvPr/>
        </p:nvSpPr>
        <p:spPr>
          <a:xfrm>
            <a:off x="5137315" y="4974527"/>
            <a:ext cx="2169339" cy="816674"/>
          </a:xfrm>
          <a:prstGeom prst="rect">
            <a:avLst/>
          </a:prstGeom>
          <a:solidFill>
            <a:srgbClr val="FFFFFF">
              <a:alpha val="89803"/>
            </a:srgbClr>
          </a:solidFill>
          <a:ln w="15875" cap="rnd" cmpd="sng">
            <a:solidFill>
              <a:srgbClr val="BC44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6675" tIns="106675" rIns="106675" bIns="106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print(“Hello world”)</a:t>
            </a:r>
            <a:endParaRPr sz="1800"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 b="1"/>
              <a:t>Taking User Input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913795" y="1505527"/>
            <a:ext cx="5978072" cy="41893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 dirty="0"/>
              <a:t>We want to take in a user's name, store it in a variable called name and then print it back to them.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 dirty="0"/>
              <a:t>How do we do this?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 b="1" dirty="0"/>
              <a:t>Name = input()</a:t>
            </a: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 b="1" dirty="0"/>
              <a:t>Print(“hello”, name)</a:t>
            </a: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 dirty="0"/>
              <a:t>Do you remember what the brackets at the end of input mean?</a:t>
            </a: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 dirty="0"/>
              <a:t>It means that input() is a function or reusable piece of code that does a task for us.</a:t>
            </a:r>
            <a:endParaRPr dirty="0"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D39200"/>
              </a:buClr>
              <a:buSzPts val="1600"/>
              <a:buChar char="•"/>
            </a:pPr>
            <a:r>
              <a:rPr lang="en-GB" dirty="0"/>
              <a:t>The input function is used to take input from the user.</a:t>
            </a:r>
            <a:endParaRPr dirty="0"/>
          </a:p>
          <a:p>
            <a:pPr marL="342900" lvl="0" indent="-217100" algn="l" rtl="0">
              <a:spcBef>
                <a:spcPts val="400"/>
              </a:spcBef>
              <a:spcAft>
                <a:spcPts val="0"/>
              </a:spcAft>
              <a:buClr>
                <a:srgbClr val="D39200"/>
              </a:buClr>
              <a:buSzPts val="1400"/>
              <a:buNone/>
            </a:pPr>
            <a:endParaRPr dirty="0"/>
          </a:p>
        </p:txBody>
      </p:sp>
      <p:pic>
        <p:nvPicPr>
          <p:cNvPr id="197" name="Google Shape;197;p5" descr="Pencil and answer-sheet"/>
          <p:cNvPicPr preferRelativeResize="0"/>
          <p:nvPr/>
        </p:nvPicPr>
        <p:blipFill rotWithShape="1">
          <a:blip r:embed="rId4">
            <a:alphaModFix/>
          </a:blip>
          <a:srcRect l="61167" r="1002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"/>
          <p:cNvPicPr preferRelativeResize="0"/>
          <p:nvPr/>
        </p:nvPicPr>
        <p:blipFill rotWithShape="1">
          <a:blip r:embed="rId5">
            <a:alphaModFix/>
          </a:blip>
          <a:srcRect t="964" r="2806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 b="1"/>
              <a:t>Taking user input</a:t>
            </a:r>
            <a:endParaRPr/>
          </a:p>
        </p:txBody>
      </p:sp>
      <p:pic>
        <p:nvPicPr>
          <p:cNvPr id="204" name="Google Shape;204;p6" descr="A screenshot of a cell ph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795" y="2610947"/>
            <a:ext cx="3048425" cy="7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 descr="A picture containing computer, compute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5755" y="2598041"/>
            <a:ext cx="3515216" cy="49536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 txBox="1"/>
          <p:nvPr/>
        </p:nvSpPr>
        <p:spPr>
          <a:xfrm>
            <a:off x="3041922" y="1500528"/>
            <a:ext cx="6097508" cy="39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n-GB" sz="18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There is a problem with: name = input()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913795" y="2109156"/>
            <a:ext cx="9800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CODE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7405755" y="2040164"/>
            <a:ext cx="12335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OUTPUT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3041922" y="3621764"/>
            <a:ext cx="6097508" cy="424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ustria"/>
              <a:buNone/>
            </a:pPr>
            <a:r>
              <a:rPr lang="en-GB" sz="1800" b="1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Generally, you must “prompt the user”</a:t>
            </a:r>
            <a:endParaRPr sz="18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10" name="Google Shape;210;p6" descr="A picture containing tabl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3753" y="4673721"/>
            <a:ext cx="5973009" cy="752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10518" y="4629098"/>
            <a:ext cx="3924848" cy="38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6" descr="A picture containing clock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05755" y="5447684"/>
            <a:ext cx="4344006" cy="590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"/>
          <p:cNvSpPr txBox="1"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Taking User Input</a:t>
            </a:r>
            <a:endParaRPr/>
          </a:p>
        </p:txBody>
      </p:sp>
      <p:pic>
        <p:nvPicPr>
          <p:cNvPr id="218" name="Google Shape;218;p7"/>
          <p:cNvPicPr preferRelativeResize="0"/>
          <p:nvPr/>
        </p:nvPicPr>
        <p:blipFill rotWithShape="1">
          <a:blip r:embed="rId4">
            <a:alphaModFix/>
          </a:blip>
          <a:srcRect l="14047" r="48456"/>
          <a:stretch/>
        </p:blipFill>
        <p:spPr>
          <a:xfrm>
            <a:off x="-10649" y="1"/>
            <a:ext cx="45716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7"/>
          <p:cNvSpPr txBox="1">
            <a:spLocks noGrp="1"/>
          </p:cNvSpPr>
          <p:nvPr>
            <p:ph type="body" idx="1"/>
          </p:nvPr>
        </p:nvSpPr>
        <p:spPr>
          <a:xfrm>
            <a:off x="5146160" y="1828801"/>
            <a:ext cx="5978072" cy="38660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059B28"/>
              </a:buClr>
              <a:buSzPts val="2000"/>
              <a:buChar char="•"/>
            </a:pPr>
            <a:r>
              <a:rPr lang="en-GB"/>
              <a:t>We have taken in a </a:t>
            </a:r>
            <a:r>
              <a:rPr lang="en-GB" b="1"/>
              <a:t>string</a:t>
            </a:r>
            <a:r>
              <a:rPr lang="en-GB"/>
              <a:t> from the user.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059B28"/>
              </a:buClr>
              <a:buSzPts val="2000"/>
              <a:buChar char="•"/>
            </a:pPr>
            <a:r>
              <a:rPr lang="en-GB"/>
              <a:t>The input function </a:t>
            </a:r>
            <a:r>
              <a:rPr lang="en-GB" b="1"/>
              <a:t>by default, takes in a string</a:t>
            </a:r>
            <a:r>
              <a:rPr lang="en-GB"/>
              <a:t>.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059B28"/>
              </a:buClr>
              <a:buSzPts val="2000"/>
              <a:buChar char="•"/>
            </a:pPr>
            <a:r>
              <a:rPr lang="en-GB"/>
              <a:t>What if we want to take in a number? Such as an age.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059B28"/>
              </a:buClr>
              <a:buSzPts val="2000"/>
              <a:buChar char="•"/>
            </a:pPr>
            <a:r>
              <a:rPr lang="en-GB"/>
              <a:t>We need to use the </a:t>
            </a:r>
            <a:r>
              <a:rPr lang="en-GB" b="1"/>
              <a:t>integer function </a:t>
            </a:r>
            <a:r>
              <a:rPr lang="en-GB"/>
              <a:t>to convert the user input from a string to an integer number.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rgbClr val="059B28"/>
              </a:buClr>
              <a:buSzPts val="2000"/>
              <a:buChar char="•"/>
            </a:pPr>
            <a:r>
              <a:rPr lang="en-GB"/>
              <a:t>Don’t worry, it is not that much different that taking in a normal user input.</a:t>
            </a:r>
            <a:endParaRPr/>
          </a:p>
        </p:txBody>
      </p:sp>
      <p:pic>
        <p:nvPicPr>
          <p:cNvPr id="220" name="Google Shape;220;p7"/>
          <p:cNvPicPr preferRelativeResize="0"/>
          <p:nvPr/>
        </p:nvPicPr>
        <p:blipFill rotWithShape="1">
          <a:blip r:embed="rId5">
            <a:alphaModFix/>
          </a:blip>
          <a:srcRect t="964" r="2806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8" descr="Close-up of a calculator keypad"/>
          <p:cNvPicPr preferRelativeResize="0"/>
          <p:nvPr/>
        </p:nvPicPr>
        <p:blipFill rotWithShape="1">
          <a:blip r:embed="rId4">
            <a:alphaModFix/>
          </a:blip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8"/>
          <p:cNvSpPr/>
          <p:nvPr/>
        </p:nvSpPr>
        <p:spPr>
          <a:xfrm>
            <a:off x="711874" y="586660"/>
            <a:ext cx="10777950" cy="5679835"/>
          </a:xfrm>
          <a:custGeom>
            <a:avLst/>
            <a:gdLst/>
            <a:ahLst/>
            <a:cxnLst/>
            <a:rect l="l" t="t" r="r" b="b"/>
            <a:pathLst>
              <a:path w="2250" h="1185" extrusionOk="0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7" name="Google Shape;227;p8"/>
          <p:cNvSpPr txBox="1">
            <a:spLocks noGrp="1"/>
          </p:cNvSpPr>
          <p:nvPr>
            <p:ph type="body" idx="1"/>
          </p:nvPr>
        </p:nvSpPr>
        <p:spPr>
          <a:xfrm>
            <a:off x="1041400" y="1981200"/>
            <a:ext cx="10098552" cy="3810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GB" sz="2800"/>
              <a:t>We “wrap” the input function in the integer function like so: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 sz="2800" b="1"/>
              <a:t>Age = input(“please enter your age: ”) </a:t>
            </a:r>
            <a:r>
              <a:rPr lang="en-GB" sz="2800"/>
              <a:t>becomes: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 sz="2800" b="1"/>
              <a:t>Age = int(input(“please enter your age: ”))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 sz="2800"/>
              <a:t>Now, the variable age is an integer variable.</a:t>
            </a: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 sz="2800"/>
              <a:t>And we can do this with decimal numbers too, using the float function: float()</a:t>
            </a:r>
            <a:endParaRPr/>
          </a:p>
          <a:p>
            <a:pPr marL="342900" lvl="0" indent="-217100" algn="l" rtl="0"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>
            <a:spLocks noGrp="1"/>
          </p:cNvSpPr>
          <p:nvPr>
            <p:ph type="title"/>
          </p:nvPr>
        </p:nvSpPr>
        <p:spPr>
          <a:xfrm>
            <a:off x="1370693" y="4477814"/>
            <a:ext cx="9440034" cy="10170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stria"/>
              <a:buNone/>
            </a:pPr>
            <a:r>
              <a:rPr lang="en-GB" sz="4800"/>
              <a:t>Part 2 - Strings</a:t>
            </a:r>
            <a:endParaRPr/>
          </a:p>
        </p:txBody>
      </p:sp>
      <p:pic>
        <p:nvPicPr>
          <p:cNvPr id="233" name="Google Shape;23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8735" y="1064806"/>
            <a:ext cx="7332094" cy="278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1204</Words>
  <Application>Microsoft Office PowerPoint</Application>
  <PresentationFormat>Widescreen</PresentationFormat>
  <Paragraphs>135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Noto Sans Symbols</vt:lpstr>
      <vt:lpstr>Twentieth Century</vt:lpstr>
      <vt:lpstr>Arial</vt:lpstr>
      <vt:lpstr>Calibri</vt:lpstr>
      <vt:lpstr>Lustria</vt:lpstr>
      <vt:lpstr>Slate</vt:lpstr>
      <vt:lpstr>TY Coding</vt:lpstr>
      <vt:lpstr>Part 01 Inputs</vt:lpstr>
      <vt:lpstr>Taking User Input</vt:lpstr>
      <vt:lpstr>PowerPoint Presentation</vt:lpstr>
      <vt:lpstr>Taking User Input</vt:lpstr>
      <vt:lpstr>Taking user input</vt:lpstr>
      <vt:lpstr>Taking User Input</vt:lpstr>
      <vt:lpstr>PowerPoint Presentation</vt:lpstr>
      <vt:lpstr>Part 2 - Strings</vt:lpstr>
      <vt:lpstr>Strings</vt:lpstr>
      <vt:lpstr>Strings</vt:lpstr>
      <vt:lpstr>Printing Formatted Strings</vt:lpstr>
      <vt:lpstr>Formatting</vt:lpstr>
      <vt:lpstr>Indexing</vt:lpstr>
      <vt:lpstr>Slicing</vt:lpstr>
      <vt:lpstr>Slicing Continued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Jim Finn</dc:creator>
  <cp:lastModifiedBy>Jim Finn</cp:lastModifiedBy>
  <cp:revision>1</cp:revision>
  <dcterms:created xsi:type="dcterms:W3CDTF">2023-05-05T08:23:56Z</dcterms:created>
  <dcterms:modified xsi:type="dcterms:W3CDTF">2025-01-10T09:20:27Z</dcterms:modified>
</cp:coreProperties>
</file>