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  <Override PartName="/ppt/slideLayouts/slideLayout13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span">
      <a:schemeClr val="accent2"/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span">
      <a:schemeClr val="accent2"/>
      <a:schemeClr val="accent3"/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span">
      <a:schemeClr val="accent2"/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span">
      <a:schemeClr val="accent2">
        <a:alpha val="50000"/>
      </a:schemeClr>
      <a:schemeClr val="accent3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span"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span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span">
      <a:schemeClr val="accent5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span">
      <a:schemeClr val="accent2">
        <a:tint val="50000"/>
      </a:schemeClr>
      <a:schemeClr val="accent3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span">
      <a:schemeClr val="accent2">
        <a:tint val="50000"/>
      </a:schemeClr>
      <a:schemeClr val="accent3">
        <a:tint val="2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span">
      <a:schemeClr val="accent2">
        <a:tint val="50000"/>
      </a:schemeClr>
      <a:schemeClr val="accent3">
        <a:tint val="2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span">
      <a:schemeClr val="accent2"/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span">
      <a:schemeClr val="accent2"/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SibTrans2D1">
    <dgm:fillClrLst hueDir="cw" meth="span">
      <a:schemeClr val="accent2"/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1D1">
    <dgm:fillClrLst hueDir="cw" meth="span"/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2"/>
    </dgm:fillClrLst>
    <dgm:linClrLst hueDir="cw" meth="repeat">
      <a:schemeClr val="accent2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2"/>
    </dgm:fillClrLst>
    <dgm:linClrLst hueDir="cw" meth="repeat">
      <a:schemeClr val="lt1">
        <a:shade val="8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3"/>
    </dgm:fillClrLst>
    <dgm:linClrLst hueDir="cw" meth="repeat">
      <a:schemeClr val="lt1">
        <a:shade val="8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span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span">
      <a:schemeClr val="accent5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span">
      <a:schemeClr val="accent6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2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3">
    <dgm:fillClrLst hueDir="cw" meth="repeat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4">
    <dgm:fillClrLst hueDir="cw" meth="repeat">
      <a:schemeClr val="accent5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2"/>
    </dgm:fillClrLst>
    <dgm:linClrLst hueDir="cw" meth="repeat">
      <a:schemeClr val="accent2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2">
        <a:tint val="90000"/>
      </a:schemeClr>
    </dgm:fillClrLst>
    <dgm:linClrLst hueDir="cw" meth="repeat">
      <a:schemeClr val="accent3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2">
        <a:tint val="70000"/>
      </a:schemeClr>
    </dgm:fillClrLst>
    <dgm:linClrLst hueDir="cw" meth="repeat">
      <a:schemeClr val="accent4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2">
        <a:tint val="50000"/>
      </a:schemeClr>
    </dgm:fillClrLst>
    <dgm:linClrLst hueDir="cw" meth="repeat">
      <a:schemeClr val="accent5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span">
      <a:schemeClr val="accent2">
        <a:tint val="40000"/>
        <a:alpha val="90000"/>
      </a:schemeClr>
      <a:schemeClr val="accent3">
        <a:tint val="40000"/>
        <a:alpha val="90000"/>
      </a:schemeClr>
    </dgm:fillClrLst>
    <dgm:linClrLst hueDir="cw" meth="span">
      <a:schemeClr val="accent2">
        <a:tint val="40000"/>
        <a:alpha val="90000"/>
      </a:schemeClr>
      <a:schemeClr val="accent3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span">
      <a:schemeClr val="accent2">
        <a:tint val="40000"/>
        <a:alpha val="90000"/>
      </a:schemeClr>
      <a:schemeClr val="accent3">
        <a:tint val="40000"/>
        <a:alpha val="90000"/>
      </a:schemeClr>
    </dgm:fillClrLst>
    <dgm:linClrLst hueDir="cw" meth="span">
      <a:schemeClr val="accent2">
        <a:tint val="40000"/>
        <a:alpha val="90000"/>
      </a:schemeClr>
      <a:schemeClr val="accent3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span">
      <a:schemeClr val="accent2">
        <a:tint val="40000"/>
        <a:alpha val="90000"/>
      </a:schemeClr>
      <a:schemeClr val="accent3">
        <a:tint val="40000"/>
        <a:alpha val="90000"/>
      </a:schemeClr>
    </dgm:fillClrLst>
    <dgm:linClrLst hueDir="cw" meth="span">
      <a:schemeClr val="accent2">
        <a:tint val="40000"/>
        <a:alpha val="90000"/>
      </a:schemeClr>
      <a:schemeClr val="accent3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span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span"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span">
      <a:schemeClr val="accent4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span">
      <a:schemeClr val="accent5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2">
        <a:tint val="40000"/>
      </a:schemeClr>
    </dgm:fillClrLst>
    <dgm:linClrLst hueDir="cw" meth="repeat">
      <a:schemeClr val="dk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2">
        <a:shade val="90000"/>
      </a:schemeClr>
    </dgm:fillClrLst>
    <dgm:linClrLst hueDir="cw" meth="repeat">
      <a:schemeClr val="dk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2">
        <a:tint val="50000"/>
        <a:alpha val="40000"/>
      </a:schemeClr>
    </dgm:fillClrLst>
    <dgm:linClrLst hueDir="cw" meth="repeat">
      <a:schemeClr val="accent2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2">
        <a:tint val="4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97311567-AA10-4B7F-A0D9-C85B3D215F0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 bwMode="auto"/>
      <dgm:t>
        <a:bodyPr/>
        <a:lstStyle/>
        <a:p>
          <a:pPr>
            <a:defRPr/>
          </a:pPr>
          <a:endParaRPr lang="en-US"/>
        </a:p>
      </dgm:t>
    </dgm:pt>
    <dgm:pt modelId="{74A3D1A6-4B75-4DA3-932F-5ADE9F17B591}" type="node">
      <dgm:prSet/>
      <dgm:spPr bwMode="auto"/>
      <dgm:t>
        <a:bodyPr/>
        <a:lstStyle/>
        <a:p>
          <a:pPr>
            <a:defRPr/>
          </a:pPr>
          <a:r>
            <a:rPr lang="en-GB" b="1"/>
            <a:t>Today you learned about:</a:t>
          </a:r>
          <a:endParaRPr lang="en-US"/>
        </a:p>
      </dgm:t>
    </dgm:pt>
    <dgm:pt modelId="{10BC635F-AA87-4435-901E-D6614B537559}" type="parTrans" cxnId="{B7869D6B-4AD0-4906-8332-17EE10E2B75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2A6DBDC-D0DC-4B20-B6F1-FCF055F4BF36}" type="sibTrans" cxnId="{B7869D6B-4AD0-4906-8332-17EE10E2B75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AADA7A5-5EC7-443F-B7EB-3E688571F3E4}" type="node">
      <dgm:prSet/>
      <dgm:spPr bwMode="auto"/>
      <dgm:t>
        <a:bodyPr/>
        <a:lstStyle/>
        <a:p>
          <a:pPr>
            <a:defRPr/>
          </a:pPr>
          <a:r>
            <a:rPr lang="en-GB"/>
            <a:t>Why testing is important</a:t>
          </a:r>
          <a:endParaRPr lang="en-US"/>
        </a:p>
      </dgm:t>
    </dgm:pt>
    <dgm:pt modelId="{145FECB3-3936-490D-95C2-0D1CB0527CA1}" type="parTrans" cxnId="{1A93181A-5E68-4F90-B4A3-992F3719F93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A6F3C98-BF32-416C-9385-EF88C06ACB66}" type="sibTrans" cxnId="{1A93181A-5E68-4F90-B4A3-992F3719F93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B16410B-9E9E-46C4-8350-99A0C4FD4ED2}" type="node">
      <dgm:prSet/>
      <dgm:spPr bwMode="auto"/>
      <dgm:t>
        <a:bodyPr/>
        <a:lstStyle/>
        <a:p>
          <a:pPr>
            <a:defRPr/>
          </a:pPr>
          <a:r>
            <a:rPr lang="en-GB"/>
            <a:t>We need to test to make sure our code is safe, secure and works as intended.</a:t>
          </a:r>
          <a:endParaRPr lang="en-US"/>
        </a:p>
      </dgm:t>
    </dgm:pt>
    <dgm:pt modelId="{4A7BA3F0-D9F1-48D7-99C3-10694D1D447E}" type="parTrans" cxnId="{EC55DF61-CBFD-4E86-B68D-0CB9C604569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F673471-74F1-4800-AD93-BB64A76A20DE}" type="sibTrans" cxnId="{EC55DF61-CBFD-4E86-B68D-0CB9C604569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ABBDA43-1ECF-44E0-90BB-D50771319C45}" type="node">
      <dgm:prSet/>
      <dgm:spPr bwMode="auto"/>
      <dgm:t>
        <a:bodyPr/>
        <a:lstStyle/>
        <a:p>
          <a:pPr>
            <a:defRPr/>
          </a:pPr>
          <a:r>
            <a:rPr lang="en-GB"/>
            <a:t>What can happen if we do not test thoroughly</a:t>
          </a:r>
          <a:endParaRPr lang="en-US"/>
        </a:p>
      </dgm:t>
    </dgm:pt>
    <dgm:pt modelId="{26FD938B-73DB-4156-A70C-65D4F005A973}" type="parTrans" cxnId="{346B61DF-D604-409D-AE44-7A214CD8453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4353B80-752D-43FA-8EAD-0B88E83D892B}" type="sibTrans" cxnId="{346B61DF-D604-409D-AE44-7A214CD8453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3F85C6C-C321-4AEA-84A0-23F683282BE6}" type="node">
      <dgm:prSet/>
      <dgm:spPr bwMode="auto"/>
      <dgm:t>
        <a:bodyPr/>
        <a:lstStyle/>
        <a:p>
          <a:pPr>
            <a:defRPr/>
          </a:pPr>
          <a:r>
            <a:rPr lang="en-GB"/>
            <a:t>Malfunctioning machines.</a:t>
          </a:r>
          <a:endParaRPr lang="en-US"/>
        </a:p>
      </dgm:t>
    </dgm:pt>
    <dgm:pt modelId="{ADAAAFB1-1BEC-4137-89B4-2AE5AD547B09}" type="parTrans" cxnId="{33A96222-2621-41BF-8C1F-0ADCDED6B80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1315D7E4-B6A2-4271-8C7E-73CCB9CE813A}" type="sibTrans" cxnId="{33A96222-2621-41BF-8C1F-0ADCDED6B80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BD8ECC1C-559D-461B-BB14-81746F4DB80A}" type="node">
      <dgm:prSet/>
      <dgm:spPr bwMode="auto"/>
      <dgm:t>
        <a:bodyPr/>
        <a:lstStyle/>
        <a:p>
          <a:pPr>
            <a:defRPr/>
          </a:pPr>
          <a:r>
            <a:rPr lang="en-GB"/>
            <a:t>Injury.</a:t>
          </a:r>
          <a:endParaRPr lang="en-US"/>
        </a:p>
      </dgm:t>
    </dgm:pt>
    <dgm:pt modelId="{D5F1E8C2-333A-4827-A1CD-18D6678FFAE6}" type="parTrans" cxnId="{D58BCE9D-C2FB-4B96-8F49-CAED3BB2434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594DF4A-4E1D-4D04-AB64-F4DFFD2DC534}" type="sibTrans" cxnId="{D58BCE9D-C2FB-4B96-8F49-CAED3BB2434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C34E163-5C54-42F2-B0BD-0E43CF93F519}" type="node">
      <dgm:prSet/>
      <dgm:spPr bwMode="auto"/>
      <dgm:t>
        <a:bodyPr/>
        <a:lstStyle/>
        <a:p>
          <a:pPr>
            <a:defRPr/>
          </a:pPr>
          <a:r>
            <a:rPr lang="en-GB"/>
            <a:t>Loss of time and money.</a:t>
          </a:r>
          <a:endParaRPr lang="en-US"/>
        </a:p>
      </dgm:t>
    </dgm:pt>
    <dgm:pt modelId="{C72EF1C6-57E1-4A88-AF6A-DAFAE302B028}" type="parTrans" cxnId="{2882F388-AB57-4246-93F7-7C9C4AC3241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D7B3652-CE5A-45FB-ABD9-93712682F3F1}" type="sibTrans" cxnId="{2882F388-AB57-4246-93F7-7C9C4AC3241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C0BF996-FB7B-4E2F-AA28-3EB6C1CAB188}" type="node">
      <dgm:prSet/>
      <dgm:spPr bwMode="auto"/>
      <dgm:t>
        <a:bodyPr/>
        <a:lstStyle/>
        <a:p>
          <a:pPr>
            <a:defRPr/>
          </a:pPr>
          <a:r>
            <a:rPr lang="en-GB"/>
            <a:t>Test cases</a:t>
          </a:r>
          <a:endParaRPr lang="en-US"/>
        </a:p>
      </dgm:t>
    </dgm:pt>
    <dgm:pt modelId="{0378E483-047E-4567-95A6-1A468092AC00}" type="parTrans" cxnId="{C2FE685B-747F-4FDD-A283-AE0AA52D17A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22A9B5E-CFC5-49BF-8CF6-4C0975513068}" type="sibTrans" cxnId="{C2FE685B-747F-4FDD-A283-AE0AA52D17A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8FFCE63-1FDE-4E38-94DC-62266F490508}" type="node">
      <dgm:prSet/>
      <dgm:spPr bwMode="auto"/>
      <dgm:t>
        <a:bodyPr/>
        <a:lstStyle/>
        <a:p>
          <a:pPr>
            <a:defRPr/>
          </a:pPr>
          <a:r>
            <a:rPr lang="en-GB"/>
            <a:t>A test case is a template for running a test.</a:t>
          </a:r>
          <a:endParaRPr lang="en-US"/>
        </a:p>
      </dgm:t>
    </dgm:pt>
    <dgm:pt modelId="{C228BFD1-6BD6-4CAF-9674-605B8A31D33A}" type="parTrans" cxnId="{B6E990BC-E39C-4EA2-99D2-6F38F64ACF8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AF942D0-EC6A-4B2F-A881-390759CC5E64}" type="sibTrans" cxnId="{B6E990BC-E39C-4EA2-99D2-6F38F64ACF8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14C5811-8F16-44B4-B6E0-5E2E824AE378}" type="node">
      <dgm:prSet/>
      <dgm:spPr bwMode="auto"/>
      <dgm:t>
        <a:bodyPr/>
        <a:lstStyle/>
        <a:p>
          <a:pPr>
            <a:defRPr/>
          </a:pPr>
          <a:r>
            <a:rPr lang="en-GB"/>
            <a:t>A test case describes the test, test steps and what result we think we should get.</a:t>
          </a:r>
          <a:endParaRPr lang="en-US"/>
        </a:p>
      </dgm:t>
    </dgm:pt>
    <dgm:pt modelId="{5FEDFD52-B927-4EC7-BCB4-905EEC60E18E}" type="parTrans" cxnId="{95CC14EB-B9FB-4A64-8232-3D7130FEB55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E797D21-B00D-41EC-BF39-A1E9D0877380}" type="sibTrans" cxnId="{95CC14EB-B9FB-4A64-8232-3D7130FEB55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FE0C7C4-222D-4947-ADD0-E6AA94846E2D}" type="node">
      <dgm:prSet/>
      <dgm:spPr bwMode="auto"/>
      <dgm:t>
        <a:bodyPr/>
        <a:lstStyle/>
        <a:p>
          <a:pPr>
            <a:defRPr/>
          </a:pPr>
          <a:r>
            <a:rPr lang="en-GB"/>
            <a:t>A failing test is not a bad thing, failing to test is a bad thing.</a:t>
          </a:r>
          <a:endParaRPr lang="en-US"/>
        </a:p>
      </dgm:t>
    </dgm:pt>
    <dgm:pt modelId="{BCE76C71-9708-4DA4-810F-B9B1BFE88007}" type="parTrans" cxnId="{73CE507A-4626-4B98-BE97-0636341734F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210D11B-BBFB-44DA-A3D5-D2BE2A7CD32F}" type="sibTrans" cxnId="{73CE507A-4626-4B98-BE97-0636341734F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4D380B8-C5FC-4908-BD32-48820FFA1FD2}" type="pres">
      <dgm:prSet presAssocID="{97311567-AA10-4B7F-A0D9-C85B3D215F0D}" presName="linear" presStyleCnt="0">
        <dgm:presLayoutVars>
          <dgm:dir val="norm"/>
          <dgm:animLvl val="lvl"/>
          <dgm:resizeHandles val="exact"/>
        </dgm:presLayoutVars>
      </dgm:prSet>
      <dgm:spPr bwMode="auto"/>
    </dgm:pt>
    <dgm:pt modelId="{E546A7B9-B990-4D1E-A6DA-E5AE83AF0905}" type="pres">
      <dgm:prSet presAssocID="{74A3D1A6-4B75-4DA3-932F-5ADE9F17B591}" presName="parentLin" presStyleCnt="0"/>
      <dgm:spPr bwMode="auto"/>
    </dgm:pt>
    <dgm:pt modelId="{CA50B826-8E78-4857-9220-2E8924A202FD}" type="pres">
      <dgm:prSet presAssocID="{74A3D1A6-4B75-4DA3-932F-5ADE9F17B591}" presName="parentLeftMargin" presStyleLbl="node1" presStyleIdx="0" presStyleCnt="1"/>
      <dgm:spPr bwMode="auto"/>
    </dgm:pt>
    <dgm:pt modelId="{EA26D4E4-3371-4B01-82B1-E011D42F9B69}" type="pres">
      <dgm:prSet presAssocID="{74A3D1A6-4B75-4DA3-932F-5ADE9F17B591}" presName="parentText" presStyleLbl="node1" presStyleIdx="0" presStyleCnt="1">
        <dgm:presLayoutVars>
          <dgm:chMax val="0"/>
          <dgm:bulletEnabled val="1"/>
        </dgm:presLayoutVars>
      </dgm:prSet>
      <dgm:spPr bwMode="auto"/>
    </dgm:pt>
    <dgm:pt modelId="{4268E6FB-E1F4-4562-968F-E7D51D443855}" type="pres">
      <dgm:prSet presAssocID="{74A3D1A6-4B75-4DA3-932F-5ADE9F17B591}" presName="negativeSpace" presStyleCnt="0"/>
      <dgm:spPr bwMode="auto"/>
    </dgm:pt>
    <dgm:pt modelId="{6312F906-E9AE-4B5B-AED9-AC217911331D}" type="pres">
      <dgm:prSet presAssocID="{74A3D1A6-4B75-4DA3-932F-5ADE9F17B591}" presName="childText" presStyleLbl="conFgAcc1" presStyleIdx="0" presStyleCnt="1">
        <dgm:presLayoutVars>
          <dgm:bulletEnabled val="1"/>
        </dgm:presLayoutVars>
      </dgm:prSet>
      <dgm:spPr bwMode="auto"/>
    </dgm:pt>
  </dgm:ptLst>
  <dgm:cxnLst>
    <dgm:cxn modelId="{F1063C0D-3517-4C28-86D8-53CFFBB3AC61}" type="presOf" srcId="{38FFCE63-1FDE-4E38-94DC-62266F490508}" destId="{6312F906-E9AE-4B5B-AED9-AC217911331D}" srcOrd="0" destOrd="7" presId="urn:microsoft.com/office/officeart/2005/8/layout/list1"/>
    <dgm:cxn modelId="{5D1CA812-C913-411E-8B10-FFE4C99C6963}" type="presOf" srcId="{614C5811-8F16-44B4-B6E0-5E2E824AE378}" destId="{6312F906-E9AE-4B5B-AED9-AC217911331D}" srcOrd="0" destOrd="8" presId="urn:microsoft.com/office/officeart/2005/8/layout/list1"/>
    <dgm:cxn modelId="{1A93181A-5E68-4F90-B4A3-992F3719F93C}" type="parOf" srcId="{74A3D1A6-4B75-4DA3-932F-5ADE9F17B591}" destId="{CAADA7A5-5EC7-443F-B7EB-3E688571F3E4}" srcOrd="0" destOrd="0" parTransId="{145FECB3-3936-490D-95C2-0D1CB0527CA1}" sibTransId="{FA6F3C98-BF32-416C-9385-EF88C06ACB66}"/>
    <dgm:cxn modelId="{33A96222-2621-41BF-8C1F-0ADCDED6B802}" type="parOf" srcId="{5ABBDA43-1ECF-44E0-90BB-D50771319C45}" destId="{33F85C6C-C321-4AEA-84A0-23F683282BE6}" srcOrd="0" destOrd="0" parTransId="{ADAAAFB1-1BEC-4137-89B4-2AE5AD547B09}" sibTransId="{1315D7E4-B6A2-4271-8C7E-73CCB9CE813A}"/>
    <dgm:cxn modelId="{E7C1A822-80E5-4937-BD75-3E6AD9154B9F}" type="presOf" srcId="{9C0BF996-FB7B-4E2F-AA28-3EB6C1CAB188}" destId="{6312F906-E9AE-4B5B-AED9-AC217911331D}" srcOrd="0" destOrd="6" presId="urn:microsoft.com/office/officeart/2005/8/layout/list1"/>
    <dgm:cxn modelId="{C2FE685B-747F-4FDD-A283-AE0AA52D17AA}" type="parOf" srcId="{74A3D1A6-4B75-4DA3-932F-5ADE9F17B591}" destId="{9C0BF996-FB7B-4E2F-AA28-3EB6C1CAB188}" srcOrd="2" destOrd="0" parTransId="{0378E483-047E-4567-95A6-1A468092AC00}" sibTransId="{622A9B5E-CFC5-49BF-8CF6-4C0975513068}"/>
    <dgm:cxn modelId="{4F5F0A60-7FAD-4B35-BF6C-F09DDBCCE2AC}" type="presOf" srcId="{74A3D1A6-4B75-4DA3-932F-5ADE9F17B591}" destId="{CA50B826-8E78-4857-9220-2E8924A202FD}" srcOrd="0" destOrd="0" presId="urn:microsoft.com/office/officeart/2005/8/layout/list1"/>
    <dgm:cxn modelId="{EC55DF61-CBFD-4E86-B68D-0CB9C6045693}" type="parOf" srcId="{CAADA7A5-5EC7-443F-B7EB-3E688571F3E4}" destId="{4B16410B-9E9E-46C4-8350-99A0C4FD4ED2}" srcOrd="0" destOrd="0" parTransId="{4A7BA3F0-D9F1-48D7-99C3-10694D1D447E}" sibTransId="{4F673471-74F1-4800-AD93-BB64A76A20DE}"/>
    <dgm:cxn modelId="{689F8E65-B2D4-4397-8ED8-2EB3B2F175F3}" type="presOf" srcId="{74A3D1A6-4B75-4DA3-932F-5ADE9F17B591}" destId="{EA26D4E4-3371-4B01-82B1-E011D42F9B69}" srcOrd="1" destOrd="0" presId="urn:microsoft.com/office/officeart/2005/8/layout/list1"/>
    <dgm:cxn modelId="{B7869D6B-4AD0-4906-8332-17EE10E2B752}" type="parOf" srcId="{97311567-AA10-4B7F-A0D9-C85B3D215F0D}" destId="{74A3D1A6-4B75-4DA3-932F-5ADE9F17B591}" srcOrd="0" destOrd="0" parTransId="{10BC635F-AA87-4435-901E-D6614B537559}" sibTransId="{A2A6DBDC-D0DC-4B20-B6F1-FCF055F4BF36}"/>
    <dgm:cxn modelId="{32AC384D-4A01-4DBC-8275-A35C9EF5DB44}" type="presOf" srcId="{5ABBDA43-1ECF-44E0-90BB-D50771319C45}" destId="{6312F906-E9AE-4B5B-AED9-AC217911331D}" srcOrd="0" destOrd="2" presId="urn:microsoft.com/office/officeart/2005/8/layout/list1"/>
    <dgm:cxn modelId="{73CE507A-4626-4B98-BE97-0636341734F5}" type="parOf" srcId="{9C0BF996-FB7B-4E2F-AA28-3EB6C1CAB188}" destId="{EFE0C7C4-222D-4947-ADD0-E6AA94846E2D}" srcOrd="2" destOrd="0" parTransId="{BCE76C71-9708-4DA4-810F-B9B1BFE88007}" sibTransId="{D210D11B-BBFB-44DA-A3D5-D2BE2A7CD32F}"/>
    <dgm:cxn modelId="{2882F388-AB57-4246-93F7-7C9C4AC3241C}" type="parOf" srcId="{5ABBDA43-1ECF-44E0-90BB-D50771319C45}" destId="{FC34E163-5C54-42F2-B0BD-0E43CF93F519}" srcOrd="2" destOrd="0" parTransId="{C72EF1C6-57E1-4A88-AF6A-DAFAE302B028}" sibTransId="{6D7B3652-CE5A-45FB-ABD9-93712682F3F1}"/>
    <dgm:cxn modelId="{D58BCE9D-C2FB-4B96-8F49-CAED3BB24342}" type="parOf" srcId="{5ABBDA43-1ECF-44E0-90BB-D50771319C45}" destId="{BD8ECC1C-559D-461B-BB14-81746F4DB80A}" srcOrd="1" destOrd="0" parTransId="{D5F1E8C2-333A-4827-A1CD-18D6678FFAE6}" sibTransId="{C594DF4A-4E1D-4D04-AB64-F4DFFD2DC534}"/>
    <dgm:cxn modelId="{70CDA1A2-2AE5-4462-8142-7E38BB211FFA}" type="presOf" srcId="{33F85C6C-C321-4AEA-84A0-23F683282BE6}" destId="{6312F906-E9AE-4B5B-AED9-AC217911331D}" srcOrd="0" destOrd="3" presId="urn:microsoft.com/office/officeart/2005/8/layout/list1"/>
    <dgm:cxn modelId="{C9D28EAE-A331-4324-89BB-7BC8EC5E9FCF}" type="presOf" srcId="{FC34E163-5C54-42F2-B0BD-0E43CF93F519}" destId="{6312F906-E9AE-4B5B-AED9-AC217911331D}" srcOrd="0" destOrd="5" presId="urn:microsoft.com/office/officeart/2005/8/layout/list1"/>
    <dgm:cxn modelId="{B6E990BC-E39C-4EA2-99D2-6F38F64ACF8F}" type="parOf" srcId="{9C0BF996-FB7B-4E2F-AA28-3EB6C1CAB188}" destId="{38FFCE63-1FDE-4E38-94DC-62266F490508}" srcOrd="0" destOrd="0" parTransId="{C228BFD1-6BD6-4CAF-9674-605B8A31D33A}" sibTransId="{5AF942D0-EC6A-4B2F-A881-390759CC5E64}"/>
    <dgm:cxn modelId="{2897EDC7-F5F1-4375-A172-8481DB0F62D1}" type="presOf" srcId="{4B16410B-9E9E-46C4-8350-99A0C4FD4ED2}" destId="{6312F906-E9AE-4B5B-AED9-AC217911331D}" srcOrd="0" destOrd="1" presId="urn:microsoft.com/office/officeart/2005/8/layout/list1"/>
    <dgm:cxn modelId="{512C79CF-0F5E-4E9D-A342-50DBFE0D64DD}" type="presOf" srcId="{CAADA7A5-5EC7-443F-B7EB-3E688571F3E4}" destId="{6312F906-E9AE-4B5B-AED9-AC217911331D}" srcOrd="0" destOrd="0" presId="urn:microsoft.com/office/officeart/2005/8/layout/list1"/>
    <dgm:cxn modelId="{346B61DF-D604-409D-AE44-7A214CD84536}" type="parOf" srcId="{74A3D1A6-4B75-4DA3-932F-5ADE9F17B591}" destId="{5ABBDA43-1ECF-44E0-90BB-D50771319C45}" srcOrd="1" destOrd="0" parTransId="{26FD938B-73DB-4156-A70C-65D4F005A973}" sibTransId="{64353B80-752D-43FA-8EAD-0B88E83D892B}"/>
    <dgm:cxn modelId="{CB359CE9-0498-4050-9299-948E876C2C05}" type="presOf" srcId="{EFE0C7C4-222D-4947-ADD0-E6AA94846E2D}" destId="{6312F906-E9AE-4B5B-AED9-AC217911331D}" srcOrd="0" destOrd="9" presId="urn:microsoft.com/office/officeart/2005/8/layout/list1"/>
    <dgm:cxn modelId="{95CC14EB-B9FB-4A64-8232-3D7130FEB55D}" type="parOf" srcId="{9C0BF996-FB7B-4E2F-AA28-3EB6C1CAB188}" destId="{614C5811-8F16-44B4-B6E0-5E2E824AE378}" srcOrd="1" destOrd="0" parTransId="{5FEDFD52-B927-4EC7-BCB4-905EEC60E18E}" sibTransId="{CE797D21-B00D-41EC-BF39-A1E9D0877380}"/>
    <dgm:cxn modelId="{D1839AF5-B713-4364-8F92-A4AF2D221D47}" type="presOf" srcId="{97311567-AA10-4B7F-A0D9-C85B3D215F0D}" destId="{74D380B8-C5FC-4908-BD32-48820FFA1FD2}" srcOrd="0" destOrd="0" presId="urn:microsoft.com/office/officeart/2005/8/layout/list1"/>
    <dgm:cxn modelId="{54196FFB-F81D-4502-9D12-443F0F8CA8BB}" type="presOf" srcId="{BD8ECC1C-559D-461B-BB14-81746F4DB80A}" destId="{6312F906-E9AE-4B5B-AED9-AC217911331D}" srcOrd="0" destOrd="4" presId="urn:microsoft.com/office/officeart/2005/8/layout/list1"/>
    <dgm:cxn modelId="{4FD02B3F-2DC0-426D-935D-6DBFF1DAB70A}" type="presParOf" srcId="{74D380B8-C5FC-4908-BD32-48820FFA1FD2}" destId="{E546A7B9-B990-4D1E-A6DA-E5AE83AF0905}" srcOrd="0" destOrd="0" presId="urn:microsoft.com/office/officeart/2005/8/layout/list1"/>
    <dgm:cxn modelId="{315055D1-2EA9-4F4D-A1A2-76C4F8558269}" type="presParOf" srcId="{E546A7B9-B990-4D1E-A6DA-E5AE83AF0905}" destId="{CA50B826-8E78-4857-9220-2E8924A202FD}" srcOrd="0" destOrd="0" presId="urn:microsoft.com/office/officeart/2005/8/layout/list1"/>
    <dgm:cxn modelId="{0512CDE8-494E-466F-B56C-6DBFCEA34445}" type="presParOf" srcId="{E546A7B9-B990-4D1E-A6DA-E5AE83AF0905}" destId="{EA26D4E4-3371-4B01-82B1-E011D42F9B69}" srcOrd="1" destOrd="0" presId="urn:microsoft.com/office/officeart/2005/8/layout/list1"/>
    <dgm:cxn modelId="{44152118-EAFD-4099-A1BC-2A819D715FEA}" type="presParOf" srcId="{74D380B8-C5FC-4908-BD32-48820FFA1FD2}" destId="{4268E6FB-E1F4-4562-968F-E7D51D443855}" srcOrd="1" destOrd="0" presId="urn:microsoft.com/office/officeart/2005/8/layout/list1"/>
    <dgm:cxn modelId="{0560B19E-FF23-4257-86CD-3B2CABCADB77}" type="presParOf" srcId="{74D380B8-C5FC-4908-BD32-48820FFA1FD2}" destId="{6312F906-E9AE-4B5B-AED9-AC217911331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4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68718625" name=""/>
      <dsp:cNvGrpSpPr/>
    </dsp:nvGrpSpPr>
    <dsp:grpSpPr bwMode="auto">
      <a:xfrm>
        <a:off x="0" y="0"/>
        <a:ext cx="10353675" cy="4059237"/>
        <a:chOff x="0" y="0"/>
        <a:chExt cx="10353675" cy="4059237"/>
      </a:xfrm>
    </dsp:grpSpPr>
    <dsp:sp modelId="{6312F906-E9AE-4B5B-AED9-AC217911331D}">
      <dsp:nvSpPr>
        <dsp:cNvPr id="0" name=""/>
        <dsp:cNvSpPr/>
      </dsp:nvSpPr>
      <dsp:spPr bwMode="auto">
        <a:xfrm>
          <a:off x="0" y="434188"/>
          <a:ext cx="10353675" cy="3471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803560" tIns="395732" rIns="803560" bIns="135128" numCol="1" spcCol="1270" rtlCol="0" fromWordArt="0" anchor="t" anchorCtr="0" forceAA="0" upright="0" compatLnSpc="0">
          <a:noAutofit/>
        </a:bodyPr>
        <a:lstStyle/>
        <a:p>
          <a:pPr marL="172800" lvl="1" indent="-172800" algn="l" defTabSz="844550">
            <a:lnSpc>
              <a:spcPct val="90000"/>
            </a:lnSpc>
            <a:spcBef>
              <a:spcPts val="0"/>
            </a:spcBef>
            <a:spcAft>
              <a:spcPts val="341"/>
            </a:spcAft>
            <a:buChar char="•"/>
            <a:defRPr/>
          </a:pPr>
          <a:r>
            <a:rPr lang="en-GB" sz="1900"/>
            <a:t>Why testing is important</a:t>
          </a:r>
          <a:endParaRPr sz="1900"/>
        </a:p>
        <a:p>
          <a:pPr marL="345600" lvl="2" indent="-172800" algn="l" defTabSz="844550">
            <a:lnSpc>
              <a:spcPct val="90000"/>
            </a:lnSpc>
            <a:spcBef>
              <a:spcPts val="0"/>
            </a:spcBef>
            <a:spcAft>
              <a:spcPts val="341"/>
            </a:spcAft>
            <a:buChar char="•"/>
            <a:defRPr/>
          </a:pPr>
          <a:r>
            <a:rPr lang="en-GB" sz="1900"/>
            <a:t>We need to test to make sure our code is safe, secure and works as intended.</a:t>
          </a:r>
          <a:endParaRPr sz="1900"/>
        </a:p>
        <a:p>
          <a:pPr marL="172800" lvl="1" indent="-172800" algn="l" defTabSz="844550">
            <a:lnSpc>
              <a:spcPct val="90000"/>
            </a:lnSpc>
            <a:spcBef>
              <a:spcPts val="0"/>
            </a:spcBef>
            <a:spcAft>
              <a:spcPts val="341"/>
            </a:spcAft>
            <a:buChar char="•"/>
            <a:defRPr/>
          </a:pPr>
          <a:r>
            <a:rPr lang="en-GB" sz="1900"/>
            <a:t>What can happen if we do not test thoroughly</a:t>
          </a:r>
          <a:endParaRPr sz="1900"/>
        </a:p>
        <a:p>
          <a:pPr marL="345600" lvl="2" indent="-172800" algn="l" defTabSz="844550">
            <a:lnSpc>
              <a:spcPct val="90000"/>
            </a:lnSpc>
            <a:spcBef>
              <a:spcPts val="0"/>
            </a:spcBef>
            <a:spcAft>
              <a:spcPts val="341"/>
            </a:spcAft>
            <a:buChar char="•"/>
            <a:defRPr/>
          </a:pPr>
          <a:r>
            <a:rPr lang="en-GB" sz="1900"/>
            <a:t>Malfunctioning machines.</a:t>
          </a:r>
          <a:endParaRPr sz="1900"/>
        </a:p>
        <a:p>
          <a:pPr marL="345600" lvl="2" indent="-172800" algn="l" defTabSz="844550">
            <a:lnSpc>
              <a:spcPct val="90000"/>
            </a:lnSpc>
            <a:spcBef>
              <a:spcPts val="0"/>
            </a:spcBef>
            <a:spcAft>
              <a:spcPts val="341"/>
            </a:spcAft>
            <a:buChar char="•"/>
            <a:defRPr/>
          </a:pPr>
          <a:r>
            <a:rPr lang="en-GB" sz="1900"/>
            <a:t>Injury.</a:t>
          </a:r>
          <a:endParaRPr sz="1900"/>
        </a:p>
        <a:p>
          <a:pPr marL="345600" lvl="2" indent="-172800" algn="l" defTabSz="844550">
            <a:lnSpc>
              <a:spcPct val="90000"/>
            </a:lnSpc>
            <a:spcBef>
              <a:spcPts val="0"/>
            </a:spcBef>
            <a:spcAft>
              <a:spcPts val="341"/>
            </a:spcAft>
            <a:buChar char="•"/>
            <a:defRPr/>
          </a:pPr>
          <a:r>
            <a:rPr lang="en-GB" sz="1900"/>
            <a:t>Loss of time and money.</a:t>
          </a:r>
          <a:endParaRPr sz="1900"/>
        </a:p>
        <a:p>
          <a:pPr marL="172800" lvl="1" indent="-172800" algn="l" defTabSz="844550">
            <a:lnSpc>
              <a:spcPct val="90000"/>
            </a:lnSpc>
            <a:spcBef>
              <a:spcPts val="0"/>
            </a:spcBef>
            <a:spcAft>
              <a:spcPts val="341"/>
            </a:spcAft>
            <a:buChar char="•"/>
            <a:defRPr/>
          </a:pPr>
          <a:r>
            <a:rPr lang="en-GB" sz="1900"/>
            <a:t>Test cases</a:t>
          </a:r>
          <a:endParaRPr sz="1900"/>
        </a:p>
        <a:p>
          <a:pPr marL="345600" lvl="2" indent="-172800" algn="l" defTabSz="844550">
            <a:lnSpc>
              <a:spcPct val="90000"/>
            </a:lnSpc>
            <a:spcBef>
              <a:spcPts val="0"/>
            </a:spcBef>
            <a:spcAft>
              <a:spcPts val="341"/>
            </a:spcAft>
            <a:buChar char="•"/>
            <a:defRPr/>
          </a:pPr>
          <a:r>
            <a:rPr lang="en-GB" sz="1900"/>
            <a:t>A test case is a template for running a test.</a:t>
          </a:r>
          <a:endParaRPr sz="1900"/>
        </a:p>
        <a:p>
          <a:pPr marL="345600" lvl="2" indent="-172800" algn="l" defTabSz="844550">
            <a:lnSpc>
              <a:spcPct val="90000"/>
            </a:lnSpc>
            <a:spcBef>
              <a:spcPts val="0"/>
            </a:spcBef>
            <a:spcAft>
              <a:spcPts val="341"/>
            </a:spcAft>
            <a:buChar char="•"/>
            <a:defRPr/>
          </a:pPr>
          <a:r>
            <a:rPr lang="en-GB" sz="1900"/>
            <a:t>A test case describes the test, test steps and what result we think we should get.</a:t>
          </a:r>
          <a:endParaRPr sz="1900"/>
        </a:p>
        <a:p>
          <a:pPr marL="345600" lvl="2" indent="-172800" algn="l" defTabSz="844550">
            <a:lnSpc>
              <a:spcPct val="90000"/>
            </a:lnSpc>
            <a:spcBef>
              <a:spcPts val="0"/>
            </a:spcBef>
            <a:spcAft>
              <a:spcPts val="341"/>
            </a:spcAft>
            <a:buChar char="•"/>
            <a:defRPr/>
          </a:pPr>
          <a:r>
            <a:rPr lang="en-GB" sz="1900"/>
            <a:t>A failing test is not a bad thing, failing to test is a bad thing.</a:t>
          </a:r>
          <a:endParaRPr sz="1900"/>
        </a:p>
      </dsp:txBody>
      <dsp:txXfrm>
        <a:off x="0" y="434188"/>
        <a:ext cx="10353675" cy="3471300"/>
      </dsp:txXfrm>
    </dsp:sp>
    <dsp:sp modelId="{EA26D4E4-3371-4B01-82B1-E011D42F9B69}">
      <dsp:nvSpPr>
        <dsp:cNvPr id="0" name=""/>
        <dsp:cNvSpPr/>
      </dsp:nvSpPr>
      <dsp:spPr bwMode="auto">
        <a:xfrm>
          <a:off x="517683" y="153748"/>
          <a:ext cx="7247572" cy="560880"/>
        </a:xfrm>
        <a:prstGeom prst="roundRect">
          <a:avLst>
            <a:gd name="adj" fmla="val 1666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273940" tIns="0" rIns="273940" bIns="0" numCol="1" spcCol="1270" rtlCol="0" fromWordArt="0" anchor="ctr" anchorCtr="0" forceAA="0" upright="0" compatLnSpc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ts val="0"/>
            </a:spcBef>
            <a:spcAft>
              <a:spcPts val="797"/>
            </a:spcAft>
            <a:buNone/>
            <a:defRPr/>
          </a:pPr>
          <a:r>
            <a:rPr lang="en-GB" sz="1900" b="1"/>
            <a:t>Today you learned about:</a:t>
          </a:r>
          <a:endParaRPr sz="1900"/>
        </a:p>
      </dsp:txBody>
      <dsp:txXfrm>
        <a:off x="545063" y="181128"/>
        <a:ext cx="719281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</dgm:ptLst>
      <dgm:cxnLst>
        <dgm:cxn modelId="4" type="parOf" srcId="0" destId="1" srcOrd="0" destOrd="0"/>
        <dgm:cxn modelId="5" type="parOf" srcId="0" destId="2" srcOrd="1" destOrd="0"/>
        <dgm:cxn modelId="6" type="parOf" srcId="0" destId="3" srcOrd="2" destOrd="0"/>
      </dgm:cxnLst>
      <dgm:bg/>
      <dgm:whole/>
    </dgm:dataModel>
  </dgm:sampData>
  <dgm:styleData>
    <dgm:dataModel>
      <dgm:ptLst>
        <dgm:pt modelId="0" type="doc"/>
        <dgm:pt modelId="1" type="node"/>
        <dgm:pt modelId="2" type="node"/>
      </dgm:ptLst>
      <dgm:cxnLst>
        <dgm:cxn modelId="4" type="parOf" srcId="0" destId="1" srcOrd="0" destOrd="0"/>
        <dgm:cxn modelId="5" type="parOf" srcId="0" destId="2" srcOrd="1" destOrd="0"/>
      </dgm:cxnLst>
      <dgm:bg/>
      <dgm:whole/>
    </dgm:dataModel>
  </dgm:styleData>
  <dgm:clrData>
    <dgm:dataModel>
      <dgm:ptLst>
        <dgm:pt modelId="0" type="doc"/>
        <dgm:pt modelId="1" type="node"/>
        <dgm:pt modelId="2" type="node"/>
        <dgm:pt modelId="3" type="node"/>
        <dgm:pt modelId="4" type="node"/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</dgm:cxnLst>
      <dgm:bg/>
      <dgm:whole/>
    </dgm:dataModel>
  </dgm:clrData>
  <dgm:layoutNode name="linear">
    <dgm:varLst>
      <dgm:dir val="norm"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rot="0.000000" type="none" r:blip="" blipPhldr="0" lkTxEntry="0" zOrderOff="0" hideGeom="0">
      <dgm:adjLst/>
    </dgm:shape>
    <dgm:presOf/>
    <dgm:constrLst>
      <dgm:constr type="w" for="ch" forName="parentLin" ptType="all" refPtType="all" refType="w" refFor="self" op="none" fact="1.000000" val="0"/>
      <dgm:constr type="h" for="ch" forName="parentLin" ptType="all" refPtType="all" refType="none" refFor="self" op="none" fact="1.000000" val="INF"/>
      <dgm:constr type="w" for="des" forName="parentLeftMargin" ptType="all" refPtType="all" refType="w" refFor="self" op="none" fact="0.050000" val="0"/>
      <dgm:constr type="w" for="des" forName="parentText" ptType="all" refPtType="all" refType="w" refFor="self" op="none" fact="0.700000" val="0"/>
      <dgm:constr type="h" for="des" forName="parentText" ptType="all" refPtType="all" refType="primFontSz" refFor="des" refForName="parentText" op="none" fact="0.820000" val="0"/>
      <dgm:constr type="h" for="ch" forName="negativeSpace" ptType="all" refPtType="all" refType="primFontSz" refFor="des" refForName="parentText" op="none" fact="-0.410000" val="0"/>
      <dgm:constr type="h" for="ch" forName="negativeSpace" ptType="all" refPtType="all" refType="h" refFor="des" refForName="parentText" op="lte" fact="-0.820000" val="0"/>
      <dgm:constr type="h" for="ch" forName="negativeSpace" ptType="all" refPtType="all" refType="h" refFor="des" refForName="parentText" op="gte" fact="-0.820000" val="0"/>
      <dgm:constr type="w" for="ch" forName="childText" ptType="all" refPtType="all" refType="w" refFor="self" op="none" fact="1.000000" val="0"/>
      <dgm:constr type="h" for="ch" forName="childText" ptType="all" refPtType="all" refType="primFontSz" refFor="des" refForName="parentText" op="none" fact="0.700000" val="0"/>
      <dgm:constr type="primFontSz" for="des" forName="parentText" ptType="all" refPtType="all" refType="none" refFor="self" op="none" fact="1.000000" val="65"/>
      <dgm:constr type="primFontSz" for="ch" forName="childText" ptType="all" refPtType="all" refType="primFontSz" refFor="des" refForName="parentText" op="none" fact="1.000000" val="0"/>
      <dgm:constr type="tMarg" for="ch" forName="childText" ptType="all" refPtType="all" refType="primFontSz" refFor="des" refForName="parentText" op="none" fact="1.640000" val="0"/>
      <dgm:constr type="tMarg" for="ch" forName="childText" ptType="all" refPtType="all" refType="h" refFor="des" refForName="parentText" op="lte" fact="3.280000" val="0"/>
      <dgm:constr type="tMarg" for="ch" forName="childText" ptType="all" refPtType="all" refType="h" refFor="des" refForName="parentText" op="gte" fact="3.280000" val="0"/>
      <dgm:constr type="lMarg" for="ch" forName="childText" ptType="all" refPtType="all" refType="w" refFor="self" op="none" fact="0.220000" val="0"/>
      <dgm:constr type="rMarg" for="ch" forName="childText" ptType="all" refPtType="all" refType="lMarg" refFor="ch" refForName="childText" op="none" fact="1.000000" val="0"/>
      <dgm:constr type="lMarg" for="des" forName="parentText" ptType="all" refPtType="all" refType="w" refFor="self" op="none" fact="0.075000" val="0"/>
      <dgm:constr type="rMarg" for="des" forName="parentText" ptType="all" refPtType="all" refType="lMarg" refFor="des" refForName="parentText" op="none" fact="1.000000" val="0"/>
      <dgm:constr type="h" for="ch" forName="spaceBetweenRectangles" ptType="all" refPtType="all" refType="primFontSz" refFor="des" refForName="parentText" op="none" fact="0.150000" val="0"/>
    </dgm:constrLst>
    <dgm:ruleLst>
      <dgm:rule type="primFontSz" for="des" forName="parentText" ptType="all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rot="0.000000" type="none" r:blip="" blipPhldr="0" lkTxEntry="0" zOrderOff="0" hideGeom="0">
          <dgm:adjLst/>
        </dgm:shape>
        <dgm:presOf/>
        <dgm:constrLst/>
        <dgm:ruleLst/>
        <dgm:layoutNode name="parentLeftMargin">
          <dgm:alg type="sp"/>
          <dgm:shape rot="0.000000" type="rect" r:blip="" blipPhldr="0" lkTxEntry="0" zOrderOff="0" hideGeom="1">
            <dgm:adjLst/>
          </dgm:shape>
          <dgm:presOf axis="self"/>
          <dgm:constrLst>
            <dgm:constr type="h" for="self" ptType="all" refPtType="all" refType="none" refFor="self" op="none" fact="1.000000" val="0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rot="0.000000" type="roundRect" r:blip="" blipPhldr="0" lkTxEntry="0" zOrderOff="0" hideGeom="0">
            <dgm:adjLst/>
          </dgm:shape>
          <dgm:presOf axis="self" ptType="node"/>
          <dgm:constrLst>
            <dgm:constr type="tMarg" for="self" ptType="all" refPtType="all" refType="none" refFor="self" op="none" fact="1.000000" val="0"/>
            <dgm:constr type="bMarg" for="self" ptType="all" refPtType="all" refType="none" refFor="self" op="none" fact="1.000000" val="0"/>
          </dgm:constrLst>
          <dgm:ruleLst/>
        </dgm:layoutNode>
      </dgm:layoutNode>
      <dgm:layoutNode name="negativeSpace">
        <dgm:alg type="sp"/>
        <dgm:shape rot="0.000000" type="none" r:blip="" blipPhldr="0" lkTxEntry="0" zOrderOff="0" hideGeom="0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rot="0.000000" type="rect" r:blip="" blipPhldr="0" lkTxEntry="0" zOrderOff="-2" hideGeom="0">
          <dgm:adjLst/>
        </dgm:shape>
        <dgm:presOf axis="des" ptType="node"/>
        <dgm:constrLst>
          <dgm:constr type="secFontSz" for="self" ptType="all" refPtType="all" refType="primFontSz" refFor="self" op="none" fact="1.000000" val="0"/>
        </dgm:constrLst>
        <dgm:ruleLst>
          <dgm:rule type="h" for="self" ptType="all" val="INF" fact="NaN" max="NaN"/>
        </dgm:ruleLst>
      </dgm:layoutNode>
      <dgm:forEach name="Name10" axis="followSib" ptType="sibTrans" cnt="1">
        <dgm:layoutNode name="spaceBetweenRectangles">
          <dgm:alg type="sp"/>
          <dgm:shape rot="0.000000" type="none" r:blip="" blipPhldr="0" lkTxEntry="0" zOrderOff="0" hideGeom="0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D63DF1F-1749-4BA6-89F1-E731035F336C}" type="datetimeFigureOut">
              <a:rPr lang="en-IE"/>
              <a:t>21/11/2023</a:t>
            </a:fld>
            <a:endParaRPr lang="en-IE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80BE5D7-9946-426E-A9AB-E7CBDF43EB19}" type="slidenum">
              <a:rPr lang="en-IE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DA770A-1BCD-E4CB-04A0-B8B9302EE37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" name="Google Shape;532;p39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3" name="Google Shape;533;p39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3" name="Google Shape;543;p4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4" name="Google Shape;544;p4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8" name="Google Shape;458;p31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" name="Google Shape;468;p3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9" name="Google Shape;469;p32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9" name="Google Shape;479;p33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8" name="Google Shape;488;p34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6" name="Google Shape;496;p3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7" name="Google Shape;497;p35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" name="Google Shape;504;p36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5" name="Google Shape;505;p36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" name="Google Shape;515;p37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6" name="Google Shape;516;p37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4" name="Google Shape;524;p38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5" name="Google Shape;525;p3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Panoramic 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169348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95" y="5108728"/>
            <a:ext cx="10353761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3795" y="608437"/>
            <a:ext cx="10353761" cy="3534344"/>
          </a:xfrm>
        </p:spPr>
        <p:txBody>
          <a:bodyPr anchor="ctr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 bwMode="auto"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990600" y="88479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3" name="TextBox 12"/>
          <p:cNvSpPr txBox="1"/>
          <p:nvPr/>
        </p:nvSpPr>
        <p:spPr bwMode="auto">
          <a:xfrm>
            <a:off x="10504716" y="292825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97045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913795" y="2571750"/>
            <a:ext cx="3300984" cy="321944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441435" y="2571750"/>
            <a:ext cx="3300984" cy="321944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966572" y="2571750"/>
            <a:ext cx="3300984" cy="321944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 Picture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 bwMode="auto">
          <a:xfrm>
            <a:off x="913794" y="609600"/>
            <a:ext cx="10353763" cy="97045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" name="Picture Placeholder 2"/>
          <p:cNvSpPr>
            <a:spLocks noChangeAspect="1" noGrp="1"/>
          </p:cNvSpPr>
          <p:nvPr>
            <p:ph type="pic" idx="15"/>
          </p:nvPr>
        </p:nvSpPr>
        <p:spPr bwMode="auto"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" name="Picture Placeholder 2"/>
          <p:cNvSpPr>
            <a:spLocks noChangeAspect="1" noGrp="1"/>
          </p:cNvSpPr>
          <p:nvPr>
            <p:ph type="pic" idx="21"/>
          </p:nvPr>
        </p:nvSpPr>
        <p:spPr bwMode="auto"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Picture Placeholder 2"/>
          <p:cNvSpPr>
            <a:spLocks noChangeAspect="1" noGrp="1"/>
          </p:cNvSpPr>
          <p:nvPr>
            <p:ph type="pic" idx="22"/>
          </p:nvPr>
        </p:nvSpPr>
        <p:spPr bwMode="auto"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95401" y="1761067"/>
            <a:ext cx="9590549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1" y="3589879"/>
            <a:ext cx="9590549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05872" y="1835253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94966" y="1835253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94966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95" y="2431517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76969C88-B244-455D-A017-012B25B1ACDD}" type="datetimeFigureOut">
              <a:rPr lang="en-US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07CE569E-9B7C-4CB9-AB80-C0841F922CFF}" type="slidenum">
              <a:rPr lang="en-US"/>
              <a:t>11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>
        <a:spcBef>
          <a:spcPts val="0"/>
        </a:spcBef>
        <a:buNone/>
        <a:defRPr sz="40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j-lt"/>
          <a:ea typeface="+mj-ea"/>
          <a:cs typeface="Trebuchet M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0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20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1pPr>
      <a:lvl2pPr marL="720000" indent="-270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"/>
        <a:defRPr sz="18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2pPr>
      <a:lvl3pPr marL="1026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6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3pPr>
      <a:lvl4pPr marL="1386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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4pPr>
      <a:lvl5pPr marL="1674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5pPr>
      <a:lvl6pPr marL="20146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6pPr>
      <a:lvl7pPr marL="24018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7pPr>
      <a:lvl8pPr marL="27890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8pPr>
      <a:lvl9pPr marL="31062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microsoft.com/office/2007/relationships/diagramDrawing" Target="../diagrams/drawing1.xml" /><Relationship Id="rId5" Type="http://schemas.openxmlformats.org/officeDocument/2006/relationships/diagramData" Target="../diagrams/data1.xml" /><Relationship Id="rId6" Type="http://schemas.openxmlformats.org/officeDocument/2006/relationships/diagramColors" Target="../diagrams/colors1.xml" /><Relationship Id="rId7" Type="http://schemas.openxmlformats.org/officeDocument/2006/relationships/diagramLayout" Target="../diagrams/layout1.xml" /><Relationship Id="rId8" Type="http://schemas.openxmlformats.org/officeDocument/2006/relationships/diagramQuickStyle" Target="../diagrams/quickStyle1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/>
          <p:cNvPicPr>
            <a:picLocks noChangeAspect="1"/>
          </p:cNvPicPr>
          <p:nvPr/>
        </p:nvPicPr>
        <p:blipFill>
          <a:blip r:embed="rId4">
            <a:alphaModFix amt="35000"/>
          </a:blip>
          <a:srcRect l="0" t="12758" r="0" b="6885"/>
          <a:stretch/>
        </p:blipFill>
        <p:spPr bwMode="auto">
          <a:xfrm>
            <a:off x="-1025174" y="-139833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/>
              <a:t>TY Coding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/>
              <a:t>Lesson 04 - Testing Code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5" name="Google Shape;535;p39"/>
          <p:cNvSpPr txBox="1">
            <a:spLocks noGrp="1"/>
          </p:cNvSpPr>
          <p:nvPr>
            <p:ph type="title"/>
          </p:nvPr>
        </p:nvSpPr>
        <p:spPr bwMode="auto">
          <a:xfrm>
            <a:off x="1358590" y="365125"/>
            <a:ext cx="9995210" cy="134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pPr>
            <a:r>
              <a:rPr lang="en-IE"/>
              <a:t>TEST CASES</a:t>
            </a:r>
            <a:endParaRPr/>
          </a:p>
        </p:txBody>
      </p:sp>
      <p:sp>
        <p:nvSpPr>
          <p:cNvPr id="536" name="Google Shape;536;p39"/>
          <p:cNvSpPr txBox="1">
            <a:spLocks noGrp="1"/>
          </p:cNvSpPr>
          <p:nvPr>
            <p:ph type="body" idx="1"/>
          </p:nvPr>
        </p:nvSpPr>
        <p:spPr bwMode="auto">
          <a:xfrm>
            <a:off x="838200" y="1424984"/>
            <a:ext cx="10515600" cy="246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GB" sz="3000"/>
              <a:t>Do you know why the test failed?</a:t>
            </a:r>
            <a:endParaRPr/>
          </a:p>
          <a:p>
            <a:pPr marL="0"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pPr>
            <a:r>
              <a:rPr lang="en-GB" sz="3000"/>
              <a:t>There was a </a:t>
            </a:r>
            <a:r>
              <a:rPr lang="en-GB" sz="3000" b="1"/>
              <a:t>logic error</a:t>
            </a:r>
            <a:r>
              <a:rPr lang="en-GB" sz="3000"/>
              <a:t> in the code.</a:t>
            </a:r>
            <a:endParaRPr/>
          </a:p>
          <a:p>
            <a:pPr marL="0"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pPr>
            <a:r>
              <a:rPr lang="en-GB" sz="3000"/>
              <a:t>Even though the test failed, we still consider this a good thing.</a:t>
            </a:r>
            <a:endParaRPr/>
          </a:p>
          <a:p>
            <a:pPr marL="0"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pPr>
            <a:r>
              <a:rPr lang="en-GB" sz="3000"/>
              <a:t>The test let us know that we had an error in our code.</a:t>
            </a:r>
            <a:endParaRPr/>
          </a:p>
          <a:p>
            <a:pPr marL="0"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pPr>
            <a:r>
              <a:rPr lang="en-GB" sz="3000"/>
              <a:t>Do you know what the problem was?</a:t>
            </a:r>
            <a:endParaRPr/>
          </a:p>
          <a:p>
            <a:pPr marL="0"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pPr>
            <a:endParaRPr/>
          </a:p>
          <a:p>
            <a:pPr marL="0"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pPr>
            <a:endParaRPr/>
          </a:p>
        </p:txBody>
      </p:sp>
      <p:pic>
        <p:nvPicPr>
          <p:cNvPr id="537" name="Google Shape;537;p3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984381" y="4606867"/>
            <a:ext cx="728502" cy="34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6984381" y="4017633"/>
            <a:ext cx="4369419" cy="32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9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838200" y="4606867"/>
            <a:ext cx="63384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9"/>
          <p:cNvSpPr txBox="1"/>
          <p:nvPr/>
        </p:nvSpPr>
        <p:spPr bwMode="auto">
          <a:xfrm flipH="1">
            <a:off x="838200" y="5208481"/>
            <a:ext cx="105156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E" sz="2800">
                <a:latin typeface="Twentieth Century"/>
                <a:ea typeface="Twentieth Century"/>
                <a:cs typeface="Twentieth Century"/>
              </a:rPr>
              <a:t>Our calculation was missing some brackets! </a:t>
            </a:r>
            <a:endParaRPr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IE" sz="2800">
                <a:latin typeface="Twentieth Century"/>
                <a:ea typeface="Twentieth Century"/>
                <a:cs typeface="Twentieth Century"/>
              </a:rPr>
              <a:t>Remember that in Python we follow the PEDMAS/BODMAS order of operations.</a:t>
            </a:r>
            <a:endParaRPr/>
          </a:p>
        </p:txBody>
      </p:sp>
      <p:pic>
        <p:nvPicPr>
          <p:cNvPr id="541" name="Google Shape;541;p39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838200" y="4065053"/>
            <a:ext cx="3006656" cy="42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 txBox="1"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9704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pPr>
            <a:r>
              <a:rPr lang="en-IE"/>
              <a:t>SUMMARY</a:t>
            </a:r>
            <a:endParaRPr/>
          </a:p>
        </p:txBody>
      </p:sp>
      <p:graphicFrame>
        <p:nvGraphicFramePr>
          <p:cNvPr id="558" name="Google Shape;547;p40"/>
          <p:cNvGraphicFramePr>
            <a:graphicFrameLocks xmlns:a="http://schemas.openxmlformats.org/drawingml/2006/main"/>
          </p:cNvGraphicFramePr>
          <p:nvPr/>
        </p:nvGraphicFramePr>
        <p:xfrm>
          <a:off x="914400" y="1731963"/>
          <a:ext cx="10353675" cy="4059237"/>
          <a:chOff x="0" y="0"/>
          <a:ch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7" r:qs="rId8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461" name="Google Shape;461;p31"/>
          <p:cNvSpPr/>
          <p:nvPr/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/>
          </p:nvPr>
        </p:nvSpPr>
        <p:spPr bwMode="auto">
          <a:xfrm>
            <a:off x="7559812" y="2723322"/>
            <a:ext cx="3510355" cy="22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  <a:defRPr/>
            </a:pPr>
            <a:r>
              <a:rPr lang="en-IE">
                <a:solidFill>
                  <a:srgbClr val="FFFFFF"/>
                </a:solidFill>
              </a:rPr>
              <a:t>PART 1 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WHY WE NEED 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TESTING</a:t>
            </a:r>
            <a:endParaRPr/>
          </a:p>
        </p:txBody>
      </p:sp>
      <p:sp>
        <p:nvSpPr>
          <p:cNvPr id="463" name="Google Shape;463;p31"/>
          <p:cNvSpPr/>
          <p:nvPr/>
        </p:nvSpPr>
        <p:spPr bwMode="auto">
          <a:xfrm>
            <a:off x="6409782" y="1654168"/>
            <a:ext cx="822493" cy="4232692"/>
          </a:xfrm>
          <a:custGeom>
            <a:avLst/>
            <a:gdLst/>
            <a:ahLst/>
            <a:cxnLst/>
            <a:rect l="l" t="t" r="r" b="b"/>
            <a:pathLst>
              <a:path w="491" h="2732" fill="norm" stroke="1" extrusionOk="0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464" name="Google Shape;464;p31"/>
          <p:cNvSpPr/>
          <p:nvPr/>
        </p:nvSpPr>
        <p:spPr bwMode="auto">
          <a:xfrm>
            <a:off x="6544520" y="1311136"/>
            <a:ext cx="687754" cy="3820236"/>
          </a:xfrm>
          <a:custGeom>
            <a:avLst/>
            <a:gdLst/>
            <a:ahLst/>
            <a:cxnLst/>
            <a:rect l="l" t="t" r="r" b="b"/>
            <a:pathLst>
              <a:path w="414" h="2447" fill="norm" stroke="1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107E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465" name="Google Shape;465;p31"/>
          <p:cNvSpPr/>
          <p:nvPr/>
        </p:nvSpPr>
        <p:spPr bwMode="auto">
          <a:xfrm>
            <a:off x="6544520" y="1126737"/>
            <a:ext cx="347200" cy="3699705"/>
          </a:xfrm>
          <a:custGeom>
            <a:avLst/>
            <a:gdLst/>
            <a:ahLst/>
            <a:cxnLst/>
            <a:rect l="l" t="t" r="r" b="b"/>
            <a:pathLst>
              <a:path w="209" h="2358" fill="norm" stroke="1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</p:txBody>
      </p:sp>
      <p:pic>
        <p:nvPicPr>
          <p:cNvPr id="466" name="Google Shape;466;p31" descr="A close up of a sign&#10;&#10;Description automatically generated"/>
          <p:cNvPicPr>
            <a:picLocks noGrp="1"/>
          </p:cNvPicPr>
          <p:nvPr>
            <p:ph type="body" idx="1"/>
          </p:nvPr>
        </p:nvPicPr>
        <p:blipFill>
          <a:blip r:embed="rId3">
            <a:alphaModFix/>
          </a:blip>
          <a:srcRect l="0" t="0" r="3" b="11043"/>
          <a:stretch/>
        </p:blipFill>
        <p:spPr bwMode="auto">
          <a:xfrm>
            <a:off x="1258859" y="1120046"/>
            <a:ext cx="5635819" cy="35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/>
          <p:nvPr/>
        </p:nvSpPr>
        <p:spPr bwMode="auto">
          <a:xfrm>
            <a:off x="4059935" y="0"/>
            <a:ext cx="8132065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472" name="Google Shape;472;p32"/>
          <p:cNvSpPr/>
          <p:nvPr/>
        </p:nvSpPr>
        <p:spPr bwMode="auto">
          <a:xfrm>
            <a:off x="0" y="0"/>
            <a:ext cx="4059935" cy="6858000"/>
          </a:xfrm>
          <a:prstGeom prst="rect">
            <a:avLst/>
          </a:prstGeom>
          <a:solidFill>
            <a:srgbClr val="107EC5"/>
          </a:solidFill>
          <a:ln>
            <a:noFill/>
          </a:ln>
          <a:effectLst>
            <a:outerShdw blurRad="50800" dist="12700" algn="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473" name="Google Shape;473;p32"/>
          <p:cNvSpPr txBox="1">
            <a:spLocks noGrp="1"/>
          </p:cNvSpPr>
          <p:nvPr>
            <p:ph type="title"/>
          </p:nvPr>
        </p:nvSpPr>
        <p:spPr bwMode="auto">
          <a:xfrm>
            <a:off x="641074" y="1588878"/>
            <a:ext cx="2844002" cy="368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/>
            </a:pPr>
            <a:r>
              <a:rPr lang="en-IE" sz="4400">
                <a:solidFill>
                  <a:srgbClr val="FFFFFF"/>
                </a:solidFill>
              </a:rPr>
              <a:t>WHY WE NEED TESTING</a:t>
            </a:r>
            <a:endParaRPr/>
          </a:p>
        </p:txBody>
      </p:sp>
      <p:pic>
        <p:nvPicPr>
          <p:cNvPr id="474" name="Google Shape;474;p32"/>
          <p:cNvPicPr/>
          <p:nvPr/>
        </p:nvPicPr>
        <p:blipFill>
          <a:blip r:embed="rId3">
            <a:alphaModFix/>
          </a:blip>
          <a:srcRect l="0" t="0" r="66700" b="77917"/>
          <a:stretch/>
        </p:blipFill>
        <p:spPr bwMode="auto">
          <a:xfrm>
            <a:off x="0" y="0"/>
            <a:ext cx="405993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2"/>
          <p:cNvSpPr txBox="1">
            <a:spLocks noGrp="1"/>
          </p:cNvSpPr>
          <p:nvPr>
            <p:ph type="body" idx="1"/>
          </p:nvPr>
        </p:nvSpPr>
        <p:spPr bwMode="auto">
          <a:xfrm>
            <a:off x="4634794" y="1049695"/>
            <a:ext cx="6642806" cy="475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286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/>
            </a:pPr>
            <a:r>
              <a:rPr lang="en-GB" sz="1900">
                <a:solidFill>
                  <a:schemeClr val="bg1"/>
                </a:solidFill>
              </a:rPr>
              <a:t>For the most part, humans write software and humans make mistakes.</a:t>
            </a:r>
            <a:endParaRPr/>
          </a:p>
          <a:p>
            <a:pPr marL="2286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  <a:defRPr/>
            </a:pPr>
            <a:r>
              <a:rPr lang="en-GB" sz="1900">
                <a:solidFill>
                  <a:schemeClr val="bg1"/>
                </a:solidFill>
              </a:rPr>
              <a:t>Early and continuous testing identifies faults/defects in a software system early on, finding and fixing issues early on improves the quality of the software and saves time.</a:t>
            </a:r>
            <a:endParaRPr lang="en-GB" sz="3000">
              <a:solidFill>
                <a:schemeClr val="bg1"/>
              </a:solidFill>
            </a:endParaRPr>
          </a:p>
          <a:p>
            <a:pPr marL="2286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  <a:defRPr/>
            </a:pPr>
            <a:r>
              <a:rPr lang="en-GB" sz="1900">
                <a:solidFill>
                  <a:schemeClr val="bg1"/>
                </a:solidFill>
              </a:rPr>
              <a:t>A flawed software product can impact a product or company's reputation.</a:t>
            </a:r>
            <a:endParaRPr lang="en-GB" sz="3000">
              <a:solidFill>
                <a:schemeClr val="bg1"/>
              </a:solidFill>
            </a:endParaRPr>
          </a:p>
          <a:p>
            <a:pPr marL="2286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  <a:defRPr/>
            </a:pPr>
            <a:r>
              <a:rPr lang="en-GB" sz="1900">
                <a:solidFill>
                  <a:schemeClr val="bg1"/>
                </a:solidFill>
              </a:rPr>
              <a:t>We need to make sure our software is safe to use and protects its users from threats.</a:t>
            </a:r>
            <a:endParaRPr lang="en-GB" sz="3000">
              <a:solidFill>
                <a:schemeClr val="bg1"/>
              </a:solidFill>
            </a:endParaRPr>
          </a:p>
          <a:p>
            <a:pPr marL="228600" lvl="0" indent="-1333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/>
            </a:pPr>
            <a:endParaRPr lang="en-GB" sz="1900">
              <a:solidFill>
                <a:schemeClr val="bg1"/>
              </a:solidFill>
            </a:endParaRPr>
          </a:p>
          <a:p>
            <a:pPr marL="0" lvl="0" indent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/>
            </a:pPr>
            <a:r>
              <a:rPr lang="en-GB" sz="1900" b="1">
                <a:solidFill>
                  <a:schemeClr val="bg1"/>
                </a:solidFill>
              </a:rPr>
              <a:t>Some people rely on the software in vehicles, medical devices and other machines to keep them safe, as developers we need to take this responsibility very seriously.</a:t>
            </a:r>
            <a:endParaRPr lang="en-GB" sz="3000">
              <a:solidFill>
                <a:schemeClr val="bg1"/>
              </a:solidFill>
            </a:endParaRPr>
          </a:p>
          <a:p>
            <a:pPr marL="685800" lvl="1" indent="-1333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pPr>
            <a:endParaRPr sz="1500"/>
          </a:p>
          <a:p>
            <a:pPr marL="457200" lvl="1" indent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pPr>
            <a:endParaRPr sz="1500"/>
          </a:p>
        </p:txBody>
      </p:sp>
      <p:pic>
        <p:nvPicPr>
          <p:cNvPr id="476" name="Google Shape;476;p32"/>
          <p:cNvPicPr/>
          <p:nvPr/>
        </p:nvPicPr>
        <p:blipFill>
          <a:blip r:embed="rId4">
            <a:alphaModFix/>
          </a:blip>
          <a:srcRect l="78750" t="72830" r="0" b="14147"/>
          <a:stretch/>
        </p:blipFill>
        <p:spPr bwMode="auto">
          <a:xfrm>
            <a:off x="1377059" y="5962903"/>
            <a:ext cx="2590800" cy="8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81" name="Google Shape;481;p33" descr="A picture containing food, table, holding, snow&#10;&#10;Description automatically generated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3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3"/>
          <p:cNvSpPr/>
          <p:nvPr/>
        </p:nvSpPr>
        <p:spPr bwMode="auto">
          <a:xfrm>
            <a:off x="1038226" y="819150"/>
            <a:ext cx="10037605" cy="4972048"/>
          </a:xfrm>
          <a:prstGeom prst="roundRect">
            <a:avLst>
              <a:gd name="adj" fmla="val 4333"/>
            </a:avLst>
          </a:prstGeom>
          <a:solidFill>
            <a:schemeClr val="dk1">
              <a:alpha val="74901"/>
            </a:schemeClr>
          </a:solidFill>
          <a:ln w="8255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484" name="Google Shape;484;p33"/>
          <p:cNvSpPr txBox="1">
            <a:spLocks noGrp="1"/>
          </p:cNvSpPr>
          <p:nvPr>
            <p:ph type="title"/>
          </p:nvPr>
        </p:nvSpPr>
        <p:spPr bwMode="auto">
          <a:xfrm>
            <a:off x="1307482" y="950976"/>
            <a:ext cx="9499092" cy="126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/>
            </a:pPr>
            <a:r>
              <a:rPr lang="en-IE"/>
              <a:t>WHY WE NEED TESTING</a:t>
            </a:r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body" idx="1"/>
          </p:nvPr>
        </p:nvSpPr>
        <p:spPr bwMode="auto">
          <a:xfrm>
            <a:off x="1383681" y="1911927"/>
            <a:ext cx="9346692" cy="354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pPr>
            <a:r>
              <a:rPr lang="en-GB" sz="1800" b="1"/>
              <a:t>Mars climate orbiter</a:t>
            </a:r>
            <a:endParaRPr/>
          </a:p>
          <a:p>
            <a:pPr marL="6858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pPr>
            <a:r>
              <a:rPr lang="en-GB"/>
              <a:t>On its mission to mars in 1998, the climate orbiter was lost in space.</a:t>
            </a:r>
            <a:endParaRPr lang="en-GB" sz="2400"/>
          </a:p>
          <a:p>
            <a:pPr marL="685800" lvl="1" indent="-1333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pPr>
            <a:endParaRPr lang="en-GB"/>
          </a:p>
          <a:p>
            <a:pPr marL="6858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pPr>
            <a:r>
              <a:rPr lang="en-GB"/>
              <a:t>It took a long time for engineers to understand what had happened.</a:t>
            </a:r>
            <a:endParaRPr lang="en-GB" sz="2400"/>
          </a:p>
          <a:p>
            <a:pPr marL="685800" lvl="1" indent="-1333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pPr>
            <a:endParaRPr lang="en-GB"/>
          </a:p>
          <a:p>
            <a:pPr marL="6858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pPr>
            <a:r>
              <a:rPr lang="en-GB"/>
              <a:t>A sub-contractor on the engineering team had failed to make a simple conversion from imperial units to metric units!</a:t>
            </a:r>
            <a:endParaRPr lang="en-GB" sz="2400"/>
          </a:p>
          <a:p>
            <a:pPr marL="685800" lvl="1" indent="-1333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pPr>
            <a:endParaRPr lang="en-GB"/>
          </a:p>
          <a:p>
            <a:pPr marL="6858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pPr>
            <a:r>
              <a:rPr lang="en-GB"/>
              <a:t>This embarrassing mistake caused the $125,000,000 orbiter to smash into the mars atmosphere. This crippled the communications and sent the craft hurtling around the sun.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90" name="Google Shape;490;p34" descr="A person looking at the camera&#10;&#10;Description automatically generated"/>
          <p:cNvPicPr/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l="0" t="0" r="0"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92" name="Google Shape;492;p34"/>
          <p:cNvSpPr txBox="1"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97045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  <a:defRPr/>
            </a:pPr>
            <a:r>
              <a:rPr lang="en-IE"/>
              <a:t>WHY WE NEED TESTING</a:t>
            </a:r>
            <a:endParaRPr/>
          </a:p>
        </p:txBody>
      </p:sp>
      <p:sp>
        <p:nvSpPr>
          <p:cNvPr id="494" name="Google Shape;494;p34"/>
          <p:cNvSpPr txBox="1">
            <a:spLocks noGrp="1"/>
          </p:cNvSpPr>
          <p:nvPr>
            <p:ph type="body" idx="1"/>
          </p:nvPr>
        </p:nvSpPr>
        <p:spPr bwMode="auto">
          <a:xfrm>
            <a:off x="913795" y="1732449"/>
            <a:ext cx="10353761" cy="405875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lnSpcReduction="1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B8BB41"/>
              </a:buClr>
              <a:buSzPts val="2000"/>
              <a:buNone/>
              <a:defRPr/>
            </a:pPr>
            <a:r>
              <a:rPr lang="en-GB" sz="3200" b="1"/>
              <a:t>Fiat </a:t>
            </a:r>
            <a:r>
              <a:rPr lang="en-GB" sz="3200" b="1"/>
              <a:t>chrysler</a:t>
            </a:r>
            <a:endParaRPr lang="en-GB" sz="3200" b="1"/>
          </a:p>
          <a:p>
            <a:pPr marL="685800" lvl="1" indent="-22860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  <a:defRPr/>
            </a:pPr>
            <a:r>
              <a:rPr lang="en-GB" sz="2800"/>
              <a:t>In 2016 recalled over </a:t>
            </a:r>
            <a:r>
              <a:rPr lang="en-GB" sz="2800" b="1"/>
              <a:t>1 million </a:t>
            </a:r>
            <a:r>
              <a:rPr lang="en-GB" sz="2800"/>
              <a:t>vehicles.</a:t>
            </a:r>
            <a:endParaRPr/>
          </a:p>
          <a:p>
            <a:pPr marL="685800" lvl="1" indent="-22860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  <a:defRPr/>
            </a:pPr>
            <a:r>
              <a:rPr lang="en-GB" sz="2800"/>
              <a:t>Government investigation revealed a </a:t>
            </a:r>
            <a:endParaRPr/>
          </a:p>
          <a:p>
            <a:pPr marL="457200" lvl="1" indent="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None/>
              <a:defRPr/>
            </a:pPr>
            <a:r>
              <a:rPr lang="en-GB" sz="2800" b="1"/>
              <a:t>    gear-shift flaw</a:t>
            </a:r>
            <a:r>
              <a:rPr lang="en-GB" sz="2800"/>
              <a:t> which resulted in:</a:t>
            </a:r>
            <a:endParaRPr/>
          </a:p>
          <a:p>
            <a:pPr marL="1143000" lvl="2" indent="-22860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  <a:defRPr/>
            </a:pPr>
            <a:r>
              <a:rPr lang="en-GB" sz="2400"/>
              <a:t>266 accidents</a:t>
            </a:r>
            <a:endParaRPr/>
          </a:p>
          <a:p>
            <a:pPr marL="1143000" lvl="2" indent="-22860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  <a:defRPr/>
            </a:pPr>
            <a:r>
              <a:rPr lang="en-GB" sz="2400"/>
              <a:t>68 injuries</a:t>
            </a:r>
            <a:endParaRPr/>
          </a:p>
          <a:p>
            <a:pPr marL="1143000" lvl="2" indent="-22860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  <a:defRPr/>
            </a:pPr>
            <a:r>
              <a:rPr lang="en-GB" sz="2400"/>
              <a:t>At least 1 death (actor Anton Yelchin)</a:t>
            </a:r>
            <a:endParaRPr/>
          </a:p>
          <a:p>
            <a:pPr marL="685800" lvl="1" indent="-228600"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  <a:defRPr/>
            </a:pPr>
            <a:r>
              <a:rPr lang="en-GB" sz="2800"/>
              <a:t>A software update was issued after the recall, however the update reportedly failed to work for a further 29,000 vehicles.</a:t>
            </a:r>
            <a:endParaRPr/>
          </a:p>
        </p:txBody>
      </p:sp>
      <p:sp>
        <p:nvSpPr>
          <p:cNvPr id="493" name="Google Shape;493;p34"/>
          <p:cNvSpPr txBox="1"/>
          <p:nvPr/>
        </p:nvSpPr>
        <p:spPr bwMode="auto">
          <a:xfrm>
            <a:off x="838200" y="245745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99" name="Google Shape;499;p35" descr="A picture containing person, indoor, person, pair&#10;&#10;Description automatically generated"/>
          <p:cNvPicPr/>
          <p:nvPr/>
        </p:nvPicPr>
        <p:blipFill>
          <a:blip r:embed="rId3">
            <a:alphaModFix/>
          </a:blip>
          <a:srcRect l="18436" t="0" r="20025" b="-1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5"/>
          <p:cNvPicPr/>
          <p:nvPr/>
        </p:nvPicPr>
        <p:blipFill>
          <a:blip r:embed="rId4">
            <a:alphaModFix/>
          </a:blip>
          <a:stretch/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5"/>
          <p:cNvSpPr txBox="1">
            <a:spLocks noGrp="1"/>
          </p:cNvSpPr>
          <p:nvPr>
            <p:ph type="title"/>
          </p:nvPr>
        </p:nvSpPr>
        <p:spPr bwMode="auto">
          <a:xfrm>
            <a:off x="804998" y="798444"/>
            <a:ext cx="4915148" cy="131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  <a:defRPr/>
            </a:pPr>
            <a:r>
              <a:rPr lang="en-IE">
                <a:solidFill>
                  <a:srgbClr val="000000"/>
                </a:solidFill>
              </a:rPr>
              <a:t>WHY WE NEED TESTING</a:t>
            </a:r>
            <a:endParaRPr/>
          </a:p>
        </p:txBody>
      </p:sp>
      <p:sp>
        <p:nvSpPr>
          <p:cNvPr id="502" name="Google Shape;502;p35"/>
          <p:cNvSpPr txBox="1">
            <a:spLocks noGrp="1"/>
          </p:cNvSpPr>
          <p:nvPr>
            <p:ph type="body" idx="1"/>
          </p:nvPr>
        </p:nvSpPr>
        <p:spPr bwMode="auto">
          <a:xfrm>
            <a:off x="-3466" y="2104875"/>
            <a:ext cx="5924144" cy="378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GB" sz="1800" b="1">
                <a:solidFill>
                  <a:srgbClr val="000000"/>
                </a:solidFill>
              </a:rPr>
              <a:t>UK national health service</a:t>
            </a:r>
            <a:endParaRPr lang="en-GB" sz="1800"/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  <a:defRPr/>
            </a:pPr>
            <a:r>
              <a:rPr lang="en-GB">
                <a:solidFill>
                  <a:srgbClr val="000000"/>
                </a:solidFill>
              </a:rPr>
              <a:t>Admitted to mis-prescribing medication to 300,000 heart patients due to a software error.</a:t>
            </a:r>
            <a:endParaRPr lang="en-GB" sz="1600"/>
          </a:p>
          <a:p>
            <a:pPr marL="685800" lvl="1" indent="-1206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  <a:defRPr/>
            </a:pPr>
            <a:endParaRPr lang="en-GB">
              <a:solidFill>
                <a:srgbClr val="000000"/>
              </a:solidFill>
            </a:endParaRP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  <a:defRPr/>
            </a:pPr>
            <a:r>
              <a:rPr lang="en-GB">
                <a:solidFill>
                  <a:srgbClr val="000000"/>
                </a:solidFill>
              </a:rPr>
              <a:t>Systmone</a:t>
            </a:r>
            <a:r>
              <a:rPr lang="en-GB">
                <a:solidFill>
                  <a:srgbClr val="000000"/>
                </a:solidFill>
              </a:rPr>
              <a:t>, the software used to calculate the risk of a heart attack, has reportedly produced incorrect results since 2009.</a:t>
            </a:r>
            <a:endParaRPr lang="en-GB" sz="1600"/>
          </a:p>
          <a:p>
            <a:pPr marL="685800" lvl="1" indent="-13144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  <a:defRPr/>
            </a:pPr>
            <a:endParaRPr lang="en-GB" sz="1600"/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  <a:defRPr/>
            </a:pPr>
            <a:r>
              <a:rPr lang="en-GB">
                <a:solidFill>
                  <a:srgbClr val="000000"/>
                </a:solidFill>
              </a:rPr>
              <a:t>This has led to patients:</a:t>
            </a:r>
            <a:endParaRPr/>
          </a:p>
          <a:p>
            <a:pPr marL="8370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  <a:defRPr/>
            </a:pPr>
            <a:r>
              <a:rPr lang="en-GB">
                <a:solidFill>
                  <a:srgbClr val="000000"/>
                </a:solidFill>
              </a:rPr>
              <a:t>Suffering needlessly from heart attacks or strokes.</a:t>
            </a:r>
            <a:endParaRPr/>
          </a:p>
          <a:p>
            <a:pPr marL="8370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  <a:defRPr/>
            </a:pPr>
            <a:r>
              <a:rPr lang="en-GB">
                <a:solidFill>
                  <a:srgbClr val="000000"/>
                </a:solidFill>
              </a:rPr>
              <a:t>Suffering serious side-effects from taking unnecessary medication.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508" name="Google Shape;508;p36"/>
          <p:cNvSpPr/>
          <p:nvPr/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509" name="Google Shape;509;p36"/>
          <p:cNvSpPr txBox="1">
            <a:spLocks noGrp="1"/>
          </p:cNvSpPr>
          <p:nvPr>
            <p:ph type="title"/>
          </p:nvPr>
        </p:nvSpPr>
        <p:spPr bwMode="auto">
          <a:xfrm>
            <a:off x="7559812" y="2723322"/>
            <a:ext cx="3510355" cy="22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  <a:defRPr/>
            </a:pPr>
            <a:r>
              <a:rPr lang="en-IE">
                <a:solidFill>
                  <a:srgbClr val="FFFFFF"/>
                </a:solidFill>
              </a:rPr>
              <a:t>PART 2 </a:t>
            </a:r>
            <a:br>
              <a:rPr lang="en-IE">
                <a:solidFill>
                  <a:srgbClr val="FFFFFF"/>
                </a:solidFill>
              </a:rPr>
            </a:br>
            <a:r>
              <a:rPr lang="en-IE">
                <a:solidFill>
                  <a:srgbClr val="FFFFFF"/>
                </a:solidFill>
              </a:rPr>
              <a:t>TEST CASES</a:t>
            </a:r>
            <a:endParaRPr/>
          </a:p>
        </p:txBody>
      </p:sp>
      <p:sp>
        <p:nvSpPr>
          <p:cNvPr id="510" name="Google Shape;510;p36"/>
          <p:cNvSpPr/>
          <p:nvPr/>
        </p:nvSpPr>
        <p:spPr bwMode="auto">
          <a:xfrm>
            <a:off x="6409782" y="1654168"/>
            <a:ext cx="822493" cy="4232692"/>
          </a:xfrm>
          <a:custGeom>
            <a:avLst/>
            <a:gdLst/>
            <a:ahLst/>
            <a:cxnLst/>
            <a:rect l="l" t="t" r="r" b="b"/>
            <a:pathLst>
              <a:path w="491" h="2732" fill="norm" stroke="1" extrusionOk="0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511" name="Google Shape;511;p36"/>
          <p:cNvSpPr/>
          <p:nvPr/>
        </p:nvSpPr>
        <p:spPr bwMode="auto">
          <a:xfrm>
            <a:off x="6544520" y="1311136"/>
            <a:ext cx="687754" cy="3820236"/>
          </a:xfrm>
          <a:custGeom>
            <a:avLst/>
            <a:gdLst/>
            <a:ahLst/>
            <a:cxnLst/>
            <a:rect l="l" t="t" r="r" b="b"/>
            <a:pathLst>
              <a:path w="414" h="2447" fill="norm" stroke="1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107EC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512" name="Google Shape;512;p36"/>
          <p:cNvSpPr/>
          <p:nvPr/>
        </p:nvSpPr>
        <p:spPr bwMode="auto">
          <a:xfrm>
            <a:off x="6544520" y="1126737"/>
            <a:ext cx="347200" cy="3699705"/>
          </a:xfrm>
          <a:custGeom>
            <a:avLst/>
            <a:gdLst/>
            <a:ahLst/>
            <a:cxnLst/>
            <a:rect l="l" t="t" r="r" b="b"/>
            <a:pathLst>
              <a:path w="209" h="2358" fill="norm" stroke="1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0A54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</a:endParaRPr>
          </a:p>
        </p:txBody>
      </p:sp>
      <p:pic>
        <p:nvPicPr>
          <p:cNvPr id="513" name="Google Shape;513;p36" descr="A picture containing room&#10;&#10;Description automatically generated"/>
          <p:cNvPicPr>
            <a:picLocks noGrp="1"/>
          </p:cNvPicPr>
          <p:nvPr>
            <p:ph type="body" idx="1"/>
          </p:nvPr>
        </p:nvPicPr>
        <p:blipFill>
          <a:blip r:embed="rId3">
            <a:alphaModFix/>
          </a:blip>
          <a:srcRect l="9668" t="0" r="13" b="13"/>
          <a:stretch/>
        </p:blipFill>
        <p:spPr bwMode="auto">
          <a:xfrm>
            <a:off x="1258859" y="1120046"/>
            <a:ext cx="5635819" cy="35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/>
          <p:nvPr/>
        </p:nvSpPr>
        <p:spPr bwMode="auto">
          <a:xfrm>
            <a:off x="0" y="1"/>
            <a:ext cx="12191999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519" name="Google Shape;519;p37"/>
          <p:cNvSpPr/>
          <p:nvPr/>
        </p:nvSpPr>
        <p:spPr bwMode="auto">
          <a:xfrm>
            <a:off x="0" y="0"/>
            <a:ext cx="4013876" cy="6858000"/>
          </a:xfrm>
          <a:prstGeom prst="rect">
            <a:avLst/>
          </a:prstGeom>
          <a:gradFill>
            <a:gsLst>
              <a:gs pos="0">
                <a:srgbClr val="63636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88900" dist="254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</a:endParaRPr>
          </a:p>
        </p:txBody>
      </p:sp>
      <p:pic>
        <p:nvPicPr>
          <p:cNvPr id="520" name="Google Shape;520;p37"/>
          <p:cNvPicPr/>
          <p:nvPr/>
        </p:nvPicPr>
        <p:blipFill>
          <a:blip r:embed="rId3">
            <a:alphaModFix/>
          </a:blip>
          <a:srcRect l="0" t="0" r="77037" b="73004"/>
          <a:stretch/>
        </p:blipFill>
        <p:spPr bwMode="auto">
          <a:xfrm>
            <a:off x="1" y="-2"/>
            <a:ext cx="3321978" cy="219679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7"/>
          <p:cNvSpPr txBox="1">
            <a:spLocks noGrp="1"/>
          </p:cNvSpPr>
          <p:nvPr>
            <p:ph type="title"/>
          </p:nvPr>
        </p:nvSpPr>
        <p:spPr bwMode="auto">
          <a:xfrm>
            <a:off x="959896" y="960814"/>
            <a:ext cx="2732249" cy="491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pPr>
            <a:r>
              <a:rPr lang="en-IE" sz="4000">
                <a:solidFill>
                  <a:schemeClr val="lt1"/>
                </a:solidFill>
              </a:rPr>
              <a:t>TEST CASES</a:t>
            </a:r>
            <a:endParaRPr/>
          </a:p>
        </p:txBody>
      </p:sp>
      <p:sp>
        <p:nvSpPr>
          <p:cNvPr id="522" name="Google Shape;522;p37"/>
          <p:cNvSpPr txBox="1">
            <a:spLocks noGrp="1"/>
          </p:cNvSpPr>
          <p:nvPr>
            <p:ph type="body" idx="1"/>
          </p:nvPr>
        </p:nvSpPr>
        <p:spPr bwMode="auto">
          <a:xfrm>
            <a:off x="4979078" y="960814"/>
            <a:ext cx="6247722" cy="483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defRPr/>
            </a:pPr>
            <a:r>
              <a:rPr lang="en-GB">
                <a:solidFill>
                  <a:schemeClr val="bg1"/>
                </a:solidFill>
              </a:rPr>
              <a:t>A test case is a template used to create tests for software</a:t>
            </a:r>
            <a:endParaRPr/>
          </a:p>
          <a:p>
            <a:pPr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defRPr/>
            </a:pPr>
            <a:r>
              <a:rPr lang="en-GB" b="1">
                <a:solidFill>
                  <a:schemeClr val="bg1"/>
                </a:solidFill>
              </a:rPr>
              <a:t>A test case usually contains at least:</a:t>
            </a:r>
            <a:endParaRPr/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defRPr/>
            </a:pPr>
            <a:r>
              <a:rPr lang="en-GB" b="1">
                <a:solidFill>
                  <a:schemeClr val="bg1"/>
                </a:solidFill>
              </a:rPr>
              <a:t>Title:</a:t>
            </a:r>
            <a:r>
              <a:rPr lang="en-GB">
                <a:solidFill>
                  <a:schemeClr val="bg1"/>
                </a:solidFill>
              </a:rPr>
              <a:t> the title of the test case- keep it short. </a:t>
            </a:r>
            <a:endParaRPr lang="en-GB" sz="260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defRPr/>
            </a:pPr>
            <a:r>
              <a:rPr lang="en-GB" b="1">
                <a:solidFill>
                  <a:schemeClr val="bg1"/>
                </a:solidFill>
              </a:rPr>
              <a:t>Description:</a:t>
            </a:r>
            <a:r>
              <a:rPr lang="en-GB">
                <a:solidFill>
                  <a:schemeClr val="bg1"/>
                </a:solidFill>
              </a:rPr>
              <a:t> a description of the test - make this more detailed.</a:t>
            </a:r>
            <a:endParaRPr lang="en-GB" sz="260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defRPr/>
            </a:pPr>
            <a:r>
              <a:rPr lang="en-GB" b="1">
                <a:solidFill>
                  <a:schemeClr val="bg1"/>
                </a:solidFill>
              </a:rPr>
              <a:t>Test data:</a:t>
            </a:r>
            <a:r>
              <a:rPr lang="en-GB">
                <a:solidFill>
                  <a:schemeClr val="bg1"/>
                </a:solidFill>
              </a:rPr>
              <a:t> any data that you need to complete the test.</a:t>
            </a:r>
            <a:endParaRPr lang="en-GB" sz="2600">
              <a:solidFill>
                <a:schemeClr val="bg1"/>
              </a:solidFill>
            </a:endParaRPr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defRPr/>
            </a:pPr>
            <a:r>
              <a:rPr lang="en-GB" b="1">
                <a:solidFill>
                  <a:schemeClr val="bg1"/>
                </a:solidFill>
              </a:rPr>
              <a:t>Test steps:</a:t>
            </a:r>
            <a:r>
              <a:rPr lang="en-GB">
                <a:solidFill>
                  <a:schemeClr val="bg1"/>
                </a:solidFill>
              </a:rPr>
              <a:t> clear and concise instructions on how to perform the test.</a:t>
            </a:r>
            <a:endParaRPr/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defRPr/>
            </a:pPr>
            <a:r>
              <a:rPr lang="en-GB" b="1">
                <a:solidFill>
                  <a:schemeClr val="bg1"/>
                </a:solidFill>
              </a:rPr>
              <a:t>Expected result:</a:t>
            </a:r>
            <a:r>
              <a:rPr lang="en-GB">
                <a:solidFill>
                  <a:schemeClr val="bg1"/>
                </a:solidFill>
              </a:rPr>
              <a:t> the result you expect to obtain.</a:t>
            </a:r>
            <a:endParaRPr/>
          </a:p>
          <a:p>
            <a:pPr lvl="1" indent="-3429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defRPr/>
            </a:pPr>
            <a:r>
              <a:rPr lang="en-GB" b="1">
                <a:solidFill>
                  <a:schemeClr val="bg1"/>
                </a:solidFill>
              </a:rPr>
              <a:t>Actual result:</a:t>
            </a:r>
            <a:r>
              <a:rPr lang="en-GB">
                <a:solidFill>
                  <a:schemeClr val="bg1"/>
                </a:solidFill>
              </a:rPr>
              <a:t> the actual result that you obtained</a:t>
            </a:r>
            <a:r>
              <a:rPr lang="en-GB" b="1">
                <a:solidFill>
                  <a:schemeClr val="bg1"/>
                </a:solidFill>
              </a:rPr>
              <a:t>.</a:t>
            </a:r>
            <a:endParaRPr lang="en-GB" sz="2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" name="Google Shape;527;p38"/>
          <p:cNvSpPr txBox="1">
            <a:spLocks noGrp="1"/>
          </p:cNvSpPr>
          <p:nvPr>
            <p:ph type="title"/>
          </p:nvPr>
        </p:nvSpPr>
        <p:spPr bwMode="auto">
          <a:xfrm>
            <a:off x="913775" y="618517"/>
            <a:ext cx="10364451" cy="429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  <a:defRPr/>
            </a:pPr>
            <a:r>
              <a:rPr lang="en-IE"/>
              <a:t>TEST CASES</a:t>
            </a:r>
            <a:endParaRPr/>
          </a:p>
        </p:txBody>
      </p:sp>
      <p:sp>
        <p:nvSpPr>
          <p:cNvPr id="528" name="Google Shape;528;p38"/>
          <p:cNvSpPr txBox="1">
            <a:spLocks noGrp="1"/>
          </p:cNvSpPr>
          <p:nvPr>
            <p:ph type="body" idx="1"/>
          </p:nvPr>
        </p:nvSpPr>
        <p:spPr bwMode="auto">
          <a:xfrm>
            <a:off x="838200" y="1323398"/>
            <a:ext cx="10515600" cy="553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GB"/>
              <a:t>EXAMPLE OF A TEST CASE – TEST FAILS</a:t>
            </a:r>
            <a:endParaRPr lang="en-GB" sz="2000" b="1"/>
          </a:p>
          <a:p>
            <a:pPr marL="0" lv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/>
            </a:pPr>
            <a:r>
              <a:rPr lang="en-GB" sz="2000" b="1"/>
              <a:t>TItle</a:t>
            </a:r>
            <a:r>
              <a:rPr lang="en-GB" sz="2000" b="1"/>
              <a:t>:</a:t>
            </a:r>
            <a:r>
              <a:rPr lang="en-GB" sz="2000"/>
              <a:t> checking a mathematical expression</a:t>
            </a:r>
            <a:endParaRPr/>
          </a:p>
          <a:p>
            <a:pPr marL="0" lv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/>
            </a:pPr>
            <a:r>
              <a:rPr lang="en-GB" sz="2000" b="1"/>
              <a:t>Description:</a:t>
            </a:r>
            <a:r>
              <a:rPr lang="en-GB" sz="2000"/>
              <a:t> using a certain set of test data, checking that the mathematical expression: </a:t>
            </a:r>
            <a:endParaRPr/>
          </a:p>
          <a:p>
            <a:pPr marL="0" lv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/>
            </a:pPr>
            <a:r>
              <a:rPr lang="en-GB" sz="2000" b="1">
                <a:highlight>
                  <a:srgbClr val="000080"/>
                </a:highlight>
              </a:rPr>
              <a:t>188 + 68 * 1 + 3</a:t>
            </a:r>
            <a:r>
              <a:rPr lang="en-GB" sz="2000">
                <a:highlight>
                  <a:srgbClr val="000080"/>
                </a:highlight>
              </a:rPr>
              <a:t> </a:t>
            </a:r>
            <a:r>
              <a:rPr lang="en-GB" sz="2000"/>
              <a:t>Code logic is correct and returns the correct answer.</a:t>
            </a:r>
            <a:endParaRPr/>
          </a:p>
          <a:p>
            <a:pPr marL="0" lv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/>
            </a:pPr>
            <a:r>
              <a:rPr lang="en-GB" sz="2000" b="1"/>
              <a:t>Test data</a:t>
            </a:r>
            <a:r>
              <a:rPr lang="en-GB" sz="2000"/>
              <a:t> – the numbers to be used in this test.</a:t>
            </a:r>
            <a:endParaRPr lang="en-GB"/>
          </a:p>
          <a:p>
            <a:pPr marL="0" lv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/>
            </a:pPr>
            <a:endParaRPr lang="en-GB" sz="2000" b="1"/>
          </a:p>
          <a:p>
            <a:pPr marL="0" lv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/>
            </a:pPr>
            <a:r>
              <a:rPr lang="en-GB" sz="2000" b="1"/>
              <a:t>TEST STEPS:</a:t>
            </a:r>
            <a:endParaRPr lang="en-GB" sz="2000"/>
          </a:p>
          <a:p>
            <a:pPr marL="457200" lvl="0" indent="-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  <a:defRPr/>
            </a:pPr>
            <a:r>
              <a:rPr lang="en-GB" sz="2100"/>
              <a:t>Navigate to trinket.io and create a print() function.</a:t>
            </a:r>
            <a:endParaRPr lang="en-GB" sz="2800"/>
          </a:p>
          <a:p>
            <a:pPr marL="457200" lvl="0" indent="-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  <a:defRPr/>
            </a:pPr>
            <a:r>
              <a:rPr lang="en-GB" sz="2100"/>
              <a:t>Inside the print function put in the mathematical expression: 188 + 68 * 1 + 3</a:t>
            </a:r>
            <a:endParaRPr lang="en-GB" sz="2800"/>
          </a:p>
          <a:p>
            <a:pPr marL="457200" lvl="0" indent="-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  <a:defRPr/>
            </a:pPr>
            <a:r>
              <a:rPr lang="en-GB" sz="2100"/>
              <a:t>Click on the run button to run the program.</a:t>
            </a:r>
            <a:endParaRPr lang="en-GB" sz="2800"/>
          </a:p>
          <a:p>
            <a:pPr marL="457200" lvl="0" indent="-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AutoNum type="arabicPeriod"/>
              <a:defRPr/>
            </a:pPr>
            <a:r>
              <a:rPr lang="en-GB" sz="2100"/>
              <a:t>Record your result.</a:t>
            </a:r>
            <a:endParaRPr lang="en-GB" sz="2800"/>
          </a:p>
          <a:p>
            <a:pPr marL="0" lv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/>
            </a:pPr>
            <a:r>
              <a:rPr lang="en-GB" sz="2000" b="1"/>
              <a:t>EXPECTED RESULT:</a:t>
            </a:r>
            <a:r>
              <a:rPr lang="en-GB" sz="2000"/>
              <a:t> </a:t>
            </a:r>
            <a:r>
              <a:rPr lang="en-GB" sz="2000">
                <a:solidFill>
                  <a:srgbClr val="00B050"/>
                </a:solidFill>
              </a:rPr>
              <a:t>1024</a:t>
            </a:r>
            <a:endParaRPr lang="en-GB"/>
          </a:p>
          <a:p>
            <a:pPr marL="0" lv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/>
            </a:pPr>
            <a:r>
              <a:rPr lang="en-GB" sz="2000" b="1"/>
              <a:t>ACTUAL RESULT:</a:t>
            </a:r>
            <a:r>
              <a:rPr lang="en-GB" sz="2000"/>
              <a:t> </a:t>
            </a:r>
            <a:r>
              <a:rPr lang="en-GB" sz="2000">
                <a:solidFill>
                  <a:srgbClr val="FF0000"/>
                </a:solidFill>
              </a:rPr>
              <a:t>259</a:t>
            </a:r>
            <a:endParaRPr lang="en-GB">
              <a:solidFill>
                <a:srgbClr val="000000"/>
              </a:solidFill>
            </a:endParaRPr>
          </a:p>
        </p:txBody>
      </p:sp>
      <p:pic>
        <p:nvPicPr>
          <p:cNvPr id="529" name="Google Shape;529;p38" descr="Clos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936542" y="5943600"/>
            <a:ext cx="914400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p38"/>
          <p:cNvGraphicFramePr>
            <a:graphicFrameLocks xmlns:a="http://schemas.openxmlformats.org/drawingml/2006/main"/>
          </p:cNvGraphicFramePr>
          <p:nvPr/>
        </p:nvGraphicFramePr>
        <p:xfrm>
          <a:off x="1686758" y="3429000"/>
          <a:ext cx="7204840" cy="366600"/>
        </p:xfrm>
        <a:graphic>
          <a:graphicData uri="http://schemas.openxmlformats.org/drawingml/2006/table">
            <a:tbl>
              <a:tblPr firstRow="1" firstCol="0" lastRow="0" lastCol="0" bandRow="1" bandCol="0">
                <a:noFill/>
              </a:tblPr>
              <a:tblGrid>
                <a:gridCol w="1801210"/>
                <a:gridCol w="1801210"/>
                <a:gridCol w="1801210"/>
                <a:gridCol w="1801210"/>
              </a:tblGrid>
              <a:tr h="366600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IE" sz="1800" u="none" strike="noStrike" cap="none"/>
                        <a:t>188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IE" sz="1800" u="none" strike="noStrike" cap="none"/>
                        <a:t>68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IE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IE" sz="18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Arial"/>
        <a:cs typeface="Arial"/>
      </a:majorFont>
      <a:minorFont>
        <a:latin typeface="Calisto MT"/>
        <a:ea typeface="Arial"/>
        <a:cs typeface="Arial"/>
      </a:minorFont>
    </a:fontScheme>
    <a:fmtScheme name="Slate"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blipFill>
          <a:blip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0</Words>
  <Application>ONLYOFFICE/8.2.2.22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/>
  <cp:revision>2</cp:revision>
  <dcterms:created xsi:type="dcterms:W3CDTF">2023-05-05T08:23:56Z</dcterms:created>
  <dcterms:modified xsi:type="dcterms:W3CDTF">2025-01-15T07:28:49Z</dcterms:modified>
</cp:coreProperties>
</file>