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Libre Franklin"/>
      <p:regular r:id="rId57"/>
      <p:bold r:id="rId58"/>
      <p:italic r:id="rId59"/>
      <p:boldItalic r:id="rId60"/>
    </p:embeddedFont>
    <p:embeddedFont>
      <p:font typeface="Proxima Nova"/>
      <p:regular r:id="rId61"/>
      <p:bold r:id="rId62"/>
      <p:italic r:id="rId63"/>
      <p:boldItalic r:id="rId64"/>
    </p:embeddedFont>
    <p:embeddedFont>
      <p:font typeface="Libre Franklin Medium"/>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9" roundtripDataSignature="AMtx7mgsIh653+fnSJ57unWX0lk2dgA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50D1F0-5B97-4E57-BC2C-C819C8C73E49}">
  <a:tblStyle styleId="{CE50D1F0-5B97-4E57-BC2C-C819C8C73E49}" styleName="Table_0">
    <a:wholeTbl>
      <a:tcTxStyle b="off" i="off">
        <a:font>
          <a:latin typeface="Calibri Light"/>
          <a:ea typeface="Calibri Light"/>
          <a:cs typeface="Calibr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2F5"/>
          </a:solidFill>
        </a:fill>
      </a:tcStyle>
    </a:wholeTbl>
    <a:band1H>
      <a:tcTxStyle/>
      <a:tcStyle>
        <a:fill>
          <a:solidFill>
            <a:srgbClr val="CFE5EB"/>
          </a:solidFill>
        </a:fill>
      </a:tcStyle>
    </a:band1H>
    <a:band2H>
      <a:tcTxStyle/>
    </a:band2H>
    <a:band1V>
      <a:tcTxStyle/>
      <a:tcStyle>
        <a:fill>
          <a:solidFill>
            <a:srgbClr val="CFE5EB"/>
          </a:solidFill>
        </a:fill>
      </a:tcStyle>
    </a:band1V>
    <a:band2V>
      <a:tcTxStyle/>
    </a:band2V>
    <a:lastCol>
      <a:tcTxStyle b="on" i="off">
        <a:font>
          <a:latin typeface="Calibri Light"/>
          <a:ea typeface="Calibri Light"/>
          <a:cs typeface="Calibri Light"/>
        </a:font>
        <a:schemeClr val="lt1"/>
      </a:tcTxStyle>
      <a:tcStyle>
        <a:fill>
          <a:solidFill>
            <a:schemeClr val="accent1"/>
          </a:solidFill>
        </a:fill>
      </a:tcStyle>
    </a:lastCol>
    <a:firstCol>
      <a:tcTxStyle b="on" i="off">
        <a:font>
          <a:latin typeface="Calibri Light"/>
          <a:ea typeface="Calibri Light"/>
          <a:cs typeface="Calibri Light"/>
        </a:font>
        <a:schemeClr val="lt1"/>
      </a:tcTxStyle>
      <a:tcStyle>
        <a:fill>
          <a:solidFill>
            <a:schemeClr val="accent1"/>
          </a:solidFill>
        </a:fill>
      </a:tcStyle>
    </a:firstCol>
    <a:lastRow>
      <a:tcTxStyle b="on" i="off">
        <a:font>
          <a:latin typeface="Calibri Light"/>
          <a:ea typeface="Calibri Light"/>
          <a:cs typeface="Calibr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Light"/>
          <a:ea typeface="Calibri Light"/>
          <a:cs typeface="Calibr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bold.fntdata"/><Relationship Id="rId61" Type="http://schemas.openxmlformats.org/officeDocument/2006/relationships/font" Target="fonts/ProximaNova-regular.fntdata"/><Relationship Id="rId20" Type="http://schemas.openxmlformats.org/officeDocument/2006/relationships/slide" Target="slides/slide15.xml"/><Relationship Id="rId64" Type="http://schemas.openxmlformats.org/officeDocument/2006/relationships/font" Target="fonts/ProximaNova-boldItalic.fntdata"/><Relationship Id="rId63" Type="http://schemas.openxmlformats.org/officeDocument/2006/relationships/font" Target="fonts/ProximaNova-italic.fntdata"/><Relationship Id="rId22" Type="http://schemas.openxmlformats.org/officeDocument/2006/relationships/slide" Target="slides/slide17.xml"/><Relationship Id="rId66" Type="http://schemas.openxmlformats.org/officeDocument/2006/relationships/font" Target="fonts/LibreFranklinMedium-bold.fntdata"/><Relationship Id="rId21" Type="http://schemas.openxmlformats.org/officeDocument/2006/relationships/slide" Target="slides/slide16.xml"/><Relationship Id="rId65" Type="http://schemas.openxmlformats.org/officeDocument/2006/relationships/font" Target="fonts/LibreFranklinMedium-regular.fntdata"/><Relationship Id="rId24" Type="http://schemas.openxmlformats.org/officeDocument/2006/relationships/slide" Target="slides/slide19.xml"/><Relationship Id="rId68" Type="http://schemas.openxmlformats.org/officeDocument/2006/relationships/font" Target="fonts/LibreFranklinMedium-boldItalic.fntdata"/><Relationship Id="rId23" Type="http://schemas.openxmlformats.org/officeDocument/2006/relationships/slide" Target="slides/slide18.xml"/><Relationship Id="rId67" Type="http://schemas.openxmlformats.org/officeDocument/2006/relationships/font" Target="fonts/LibreFranklinMedium-italic.fntdata"/><Relationship Id="rId60" Type="http://schemas.openxmlformats.org/officeDocument/2006/relationships/font" Target="fonts/LibreFranklin-boldItalic.fntdata"/><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LibreFranklin-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LibreFranklin-italic.fntdata"/><Relationship Id="rId14" Type="http://schemas.openxmlformats.org/officeDocument/2006/relationships/slide" Target="slides/slide9.xml"/><Relationship Id="rId58" Type="http://schemas.openxmlformats.org/officeDocument/2006/relationships/font" Target="fonts/LibreFranklin-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78ec6d274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378ec6d274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These first steps, decomposing the information, lead by elimination to Bernie and Davey as partners.</a:t>
            </a:r>
            <a:endParaRPr/>
          </a:p>
          <a:p>
            <a:pPr indent="0" lvl="0" marL="0" rtl="0" algn="l">
              <a:spcBef>
                <a:spcPts val="0"/>
              </a:spcBef>
              <a:spcAft>
                <a:spcPts val="0"/>
              </a:spcAft>
              <a:buNone/>
            </a:pPr>
            <a:r>
              <a:rPr lang="en-GB"/>
              <a:t>The next step is Davey Hugh Jane are siblings, thus placing an X on the Hugh Jane box. Thus, Jane and Fran are partners.</a:t>
            </a:r>
            <a:endParaRPr/>
          </a:p>
          <a:p>
            <a:pPr indent="0" lvl="0" marL="0" rtl="0" algn="l">
              <a:spcBef>
                <a:spcPts val="0"/>
              </a:spcBef>
              <a:spcAft>
                <a:spcPts val="0"/>
              </a:spcAft>
              <a:buNone/>
            </a:pPr>
            <a:r>
              <a:t/>
            </a:r>
            <a:endParaRPr/>
          </a:p>
        </p:txBody>
      </p:sp>
      <p:sp>
        <p:nvSpPr>
          <p:cNvPr id="371" name="Google Shape;371;g378ec6d274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Libre Franklin Medium"/>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52"/>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5" name="Google Shape;15;p5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6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Libre Franklin Medium"/>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61"/>
          <p:cNvSpPr/>
          <p:nvPr>
            <p:ph idx="2" type="pic"/>
          </p:nvPr>
        </p:nvSpPr>
        <p:spPr>
          <a:xfrm>
            <a:off x="3887391" y="740569"/>
            <a:ext cx="4629150" cy="3655219"/>
          </a:xfrm>
          <a:prstGeom prst="rect">
            <a:avLst/>
          </a:prstGeom>
          <a:noFill/>
          <a:ln>
            <a:noFill/>
          </a:ln>
        </p:spPr>
      </p:sp>
      <p:sp>
        <p:nvSpPr>
          <p:cNvPr id="69" name="Google Shape;69;p61"/>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0" name="Google Shape;70;p6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6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62"/>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6" name="Google Shape;76;p6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63"/>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63"/>
          <p:cNvSpPr txBox="1"/>
          <p:nvPr>
            <p:ph idx="1" type="body"/>
          </p:nvPr>
        </p:nvSpPr>
        <p:spPr>
          <a:xfrm rot="5400000">
            <a:off x="1349573" y="-447079"/>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6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3000"/>
              <a:buFont typeface="Libre Franklin Medium"/>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5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1600"/>
              </a:spcBef>
              <a:spcAft>
                <a:spcPts val="0"/>
              </a:spcAft>
              <a:buClr>
                <a:schemeClr val="dk1"/>
              </a:buClr>
              <a:buSzPts val="1400"/>
              <a:buChar char="○"/>
              <a:defRPr/>
            </a:lvl2pPr>
            <a:lvl3pPr indent="-317500" lvl="2" marL="1371600" algn="l">
              <a:lnSpc>
                <a:spcPct val="90000"/>
              </a:lnSpc>
              <a:spcBef>
                <a:spcPts val="1600"/>
              </a:spcBef>
              <a:spcAft>
                <a:spcPts val="0"/>
              </a:spcAft>
              <a:buClr>
                <a:schemeClr val="dk1"/>
              </a:buClr>
              <a:buSzPts val="1400"/>
              <a:buChar char="■"/>
              <a:defRPr/>
            </a:lvl3pPr>
            <a:lvl4pPr indent="-317500" lvl="3" marL="1828800" algn="l">
              <a:lnSpc>
                <a:spcPct val="90000"/>
              </a:lnSpc>
              <a:spcBef>
                <a:spcPts val="1600"/>
              </a:spcBef>
              <a:spcAft>
                <a:spcPts val="0"/>
              </a:spcAft>
              <a:buClr>
                <a:schemeClr val="dk1"/>
              </a:buClr>
              <a:buSzPts val="1400"/>
              <a:buChar char="●"/>
              <a:defRPr/>
            </a:lvl4pPr>
            <a:lvl5pPr indent="-317500" lvl="4" marL="2286000" algn="l">
              <a:lnSpc>
                <a:spcPct val="90000"/>
              </a:lnSpc>
              <a:spcBef>
                <a:spcPts val="1600"/>
              </a:spcBef>
              <a:spcAft>
                <a:spcPts val="0"/>
              </a:spcAft>
              <a:buClr>
                <a:schemeClr val="dk1"/>
              </a:buClr>
              <a:buSzPts val="1400"/>
              <a:buChar char="○"/>
              <a:defRPr/>
            </a:lvl5pPr>
            <a:lvl6pPr indent="-317500" lvl="5" marL="2743200" algn="l">
              <a:lnSpc>
                <a:spcPct val="90000"/>
              </a:lnSpc>
              <a:spcBef>
                <a:spcPts val="1600"/>
              </a:spcBef>
              <a:spcAft>
                <a:spcPts val="0"/>
              </a:spcAft>
              <a:buClr>
                <a:schemeClr val="dk1"/>
              </a:buClr>
              <a:buSzPts val="1400"/>
              <a:buChar char="■"/>
              <a:defRPr/>
            </a:lvl6pPr>
            <a:lvl7pPr indent="-317500" lvl="6" marL="3200400" algn="l">
              <a:lnSpc>
                <a:spcPct val="90000"/>
              </a:lnSpc>
              <a:spcBef>
                <a:spcPts val="1600"/>
              </a:spcBef>
              <a:spcAft>
                <a:spcPts val="0"/>
              </a:spcAft>
              <a:buClr>
                <a:schemeClr val="dk1"/>
              </a:buClr>
              <a:buSzPts val="1400"/>
              <a:buChar char="●"/>
              <a:defRPr/>
            </a:lvl7pPr>
            <a:lvl8pPr indent="-317500" lvl="7" marL="3657600" algn="l">
              <a:lnSpc>
                <a:spcPct val="90000"/>
              </a:lnSpc>
              <a:spcBef>
                <a:spcPts val="1600"/>
              </a:spcBef>
              <a:spcAft>
                <a:spcPts val="0"/>
              </a:spcAft>
              <a:buClr>
                <a:schemeClr val="dk1"/>
              </a:buClr>
              <a:buSzPts val="1400"/>
              <a:buChar char="○"/>
              <a:defRPr/>
            </a:lvl8pPr>
            <a:lvl9pPr indent="-317500" lvl="8" marL="4114800" algn="l">
              <a:lnSpc>
                <a:spcPct val="90000"/>
              </a:lnSpc>
              <a:spcBef>
                <a:spcPts val="1600"/>
              </a:spcBef>
              <a:spcAft>
                <a:spcPts val="1600"/>
              </a:spcAft>
              <a:buClr>
                <a:schemeClr val="dk1"/>
              </a:buClr>
              <a:buSzPts val="1400"/>
              <a:buChar char="■"/>
              <a:defRPr/>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1pPr>
            <a:lvl2pPr indent="0" lvl="1"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2pPr>
            <a:lvl3pPr indent="0" lvl="2"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3pPr>
            <a:lvl4pPr indent="0" lvl="3"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4pPr>
            <a:lvl5pPr indent="0" lvl="4"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5pPr>
            <a:lvl6pPr indent="0" lvl="5"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6pPr>
            <a:lvl7pPr indent="0" lvl="6"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7pPr>
            <a:lvl8pPr indent="0" lvl="7"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8pPr>
            <a:lvl9pPr indent="0" lvl="8" marL="0" marR="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5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4"/>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 name="Google Shape;25;p5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5"/>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Libre Franklin Medium"/>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5"/>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757575"/>
              </a:buClr>
              <a:buSzPts val="1800"/>
              <a:buNone/>
              <a:defRPr sz="1800">
                <a:solidFill>
                  <a:srgbClr val="757575"/>
                </a:solidFill>
              </a:defRPr>
            </a:lvl1pPr>
            <a:lvl2pPr indent="-228600" lvl="1" marL="914400" algn="l">
              <a:lnSpc>
                <a:spcPct val="90000"/>
              </a:lnSpc>
              <a:spcBef>
                <a:spcPts val="375"/>
              </a:spcBef>
              <a:spcAft>
                <a:spcPts val="0"/>
              </a:spcAft>
              <a:buClr>
                <a:srgbClr val="757575"/>
              </a:buClr>
              <a:buSzPts val="1500"/>
              <a:buNone/>
              <a:defRPr sz="1500">
                <a:solidFill>
                  <a:srgbClr val="757575"/>
                </a:solidFill>
              </a:defRPr>
            </a:lvl2pPr>
            <a:lvl3pPr indent="-228600" lvl="2" marL="1371600" algn="l">
              <a:lnSpc>
                <a:spcPct val="90000"/>
              </a:lnSpc>
              <a:spcBef>
                <a:spcPts val="375"/>
              </a:spcBef>
              <a:spcAft>
                <a:spcPts val="0"/>
              </a:spcAft>
              <a:buClr>
                <a:srgbClr val="757575"/>
              </a:buClr>
              <a:buSzPts val="1350"/>
              <a:buNone/>
              <a:defRPr sz="1350">
                <a:solidFill>
                  <a:srgbClr val="757575"/>
                </a:solidFill>
              </a:defRPr>
            </a:lvl3pPr>
            <a:lvl4pPr indent="-228600" lvl="3" marL="1828800" algn="l">
              <a:lnSpc>
                <a:spcPct val="90000"/>
              </a:lnSpc>
              <a:spcBef>
                <a:spcPts val="375"/>
              </a:spcBef>
              <a:spcAft>
                <a:spcPts val="0"/>
              </a:spcAft>
              <a:buClr>
                <a:srgbClr val="757575"/>
              </a:buClr>
              <a:buSzPts val="1200"/>
              <a:buNone/>
              <a:defRPr sz="1200">
                <a:solidFill>
                  <a:srgbClr val="757575"/>
                </a:solidFill>
              </a:defRPr>
            </a:lvl4pPr>
            <a:lvl5pPr indent="-228600" lvl="4" marL="2286000" algn="l">
              <a:lnSpc>
                <a:spcPct val="90000"/>
              </a:lnSpc>
              <a:spcBef>
                <a:spcPts val="375"/>
              </a:spcBef>
              <a:spcAft>
                <a:spcPts val="0"/>
              </a:spcAft>
              <a:buClr>
                <a:srgbClr val="757575"/>
              </a:buClr>
              <a:buSzPts val="1200"/>
              <a:buNone/>
              <a:defRPr sz="1200">
                <a:solidFill>
                  <a:srgbClr val="757575"/>
                </a:solidFill>
              </a:defRPr>
            </a:lvl5pPr>
            <a:lvl6pPr indent="-228600" lvl="5" marL="2743200" algn="l">
              <a:lnSpc>
                <a:spcPct val="90000"/>
              </a:lnSpc>
              <a:spcBef>
                <a:spcPts val="375"/>
              </a:spcBef>
              <a:spcAft>
                <a:spcPts val="0"/>
              </a:spcAft>
              <a:buClr>
                <a:srgbClr val="757575"/>
              </a:buClr>
              <a:buSzPts val="1200"/>
              <a:buNone/>
              <a:defRPr sz="1200">
                <a:solidFill>
                  <a:srgbClr val="757575"/>
                </a:solidFill>
              </a:defRPr>
            </a:lvl6pPr>
            <a:lvl7pPr indent="-228600" lvl="6" marL="3200400" algn="l">
              <a:lnSpc>
                <a:spcPct val="90000"/>
              </a:lnSpc>
              <a:spcBef>
                <a:spcPts val="375"/>
              </a:spcBef>
              <a:spcAft>
                <a:spcPts val="0"/>
              </a:spcAft>
              <a:buClr>
                <a:srgbClr val="757575"/>
              </a:buClr>
              <a:buSzPts val="1200"/>
              <a:buNone/>
              <a:defRPr sz="1200">
                <a:solidFill>
                  <a:srgbClr val="757575"/>
                </a:solidFill>
              </a:defRPr>
            </a:lvl7pPr>
            <a:lvl8pPr indent="-228600" lvl="7" marL="3657600" algn="l">
              <a:lnSpc>
                <a:spcPct val="90000"/>
              </a:lnSpc>
              <a:spcBef>
                <a:spcPts val="375"/>
              </a:spcBef>
              <a:spcAft>
                <a:spcPts val="0"/>
              </a:spcAft>
              <a:buClr>
                <a:srgbClr val="757575"/>
              </a:buClr>
              <a:buSzPts val="1200"/>
              <a:buNone/>
              <a:defRPr sz="1200">
                <a:solidFill>
                  <a:srgbClr val="757575"/>
                </a:solidFill>
              </a:defRPr>
            </a:lvl8pPr>
            <a:lvl9pPr indent="-228600" lvl="8" marL="4114800" algn="l">
              <a:lnSpc>
                <a:spcPct val="90000"/>
              </a:lnSpc>
              <a:spcBef>
                <a:spcPts val="375"/>
              </a:spcBef>
              <a:spcAft>
                <a:spcPts val="0"/>
              </a:spcAft>
              <a:buClr>
                <a:srgbClr val="757575"/>
              </a:buClr>
              <a:buSzPts val="1200"/>
              <a:buNone/>
              <a:defRPr sz="1200">
                <a:solidFill>
                  <a:srgbClr val="757575"/>
                </a:solidFill>
              </a:defRPr>
            </a:lvl9pPr>
          </a:lstStyle>
          <a:p/>
        </p:txBody>
      </p:sp>
      <p:sp>
        <p:nvSpPr>
          <p:cNvPr id="31" name="Google Shape;31;p5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6"/>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6"/>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56"/>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5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57"/>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7"/>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4" name="Google Shape;44;p57"/>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57"/>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6" name="Google Shape;46;p57"/>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5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8"/>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5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60"/>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Libre Franklin Medium"/>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60"/>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2" name="Google Shape;62;p60"/>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3" name="Google Shape;63;p6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757575"/>
              </a:buClr>
              <a:buSzPts val="900"/>
              <a:buFont typeface="Libre Franklin"/>
              <a:buNone/>
              <a:defRPr/>
            </a:lvl1pPr>
            <a:lvl2pPr indent="0" lvl="1" marL="0" algn="r">
              <a:spcBef>
                <a:spcPts val="0"/>
              </a:spcBef>
              <a:spcAft>
                <a:spcPts val="0"/>
              </a:spcAft>
              <a:buClr>
                <a:srgbClr val="757575"/>
              </a:buClr>
              <a:buSzPts val="900"/>
              <a:buFont typeface="Libre Franklin"/>
              <a:buNone/>
              <a:defRPr/>
            </a:lvl2pPr>
            <a:lvl3pPr indent="0" lvl="2" marL="0" algn="r">
              <a:spcBef>
                <a:spcPts val="0"/>
              </a:spcBef>
              <a:spcAft>
                <a:spcPts val="0"/>
              </a:spcAft>
              <a:buClr>
                <a:srgbClr val="757575"/>
              </a:buClr>
              <a:buSzPts val="900"/>
              <a:buFont typeface="Libre Franklin"/>
              <a:buNone/>
              <a:defRPr/>
            </a:lvl3pPr>
            <a:lvl4pPr indent="0" lvl="3" marL="0" algn="r">
              <a:spcBef>
                <a:spcPts val="0"/>
              </a:spcBef>
              <a:spcAft>
                <a:spcPts val="0"/>
              </a:spcAft>
              <a:buClr>
                <a:srgbClr val="757575"/>
              </a:buClr>
              <a:buSzPts val="900"/>
              <a:buFont typeface="Libre Franklin"/>
              <a:buNone/>
              <a:defRPr/>
            </a:lvl4pPr>
            <a:lvl5pPr indent="0" lvl="4" marL="0" algn="r">
              <a:spcBef>
                <a:spcPts val="0"/>
              </a:spcBef>
              <a:spcAft>
                <a:spcPts val="0"/>
              </a:spcAft>
              <a:buClr>
                <a:srgbClr val="757575"/>
              </a:buClr>
              <a:buSzPts val="900"/>
              <a:buFont typeface="Libre Franklin"/>
              <a:buNone/>
              <a:defRPr/>
            </a:lvl5pPr>
            <a:lvl6pPr indent="0" lvl="5" marL="0" algn="r">
              <a:spcBef>
                <a:spcPts val="0"/>
              </a:spcBef>
              <a:spcAft>
                <a:spcPts val="0"/>
              </a:spcAft>
              <a:buClr>
                <a:srgbClr val="757575"/>
              </a:buClr>
              <a:buSzPts val="900"/>
              <a:buFont typeface="Libre Franklin"/>
              <a:buNone/>
              <a:defRPr/>
            </a:lvl6pPr>
            <a:lvl7pPr indent="0" lvl="6" marL="0" algn="r">
              <a:spcBef>
                <a:spcPts val="0"/>
              </a:spcBef>
              <a:spcAft>
                <a:spcPts val="0"/>
              </a:spcAft>
              <a:buClr>
                <a:srgbClr val="757575"/>
              </a:buClr>
              <a:buSzPts val="900"/>
              <a:buFont typeface="Libre Franklin"/>
              <a:buNone/>
              <a:defRPr/>
            </a:lvl7pPr>
            <a:lvl8pPr indent="0" lvl="7" marL="0" algn="r">
              <a:spcBef>
                <a:spcPts val="0"/>
              </a:spcBef>
              <a:spcAft>
                <a:spcPts val="0"/>
              </a:spcAft>
              <a:buClr>
                <a:srgbClr val="757575"/>
              </a:buClr>
              <a:buSzPts val="900"/>
              <a:buFont typeface="Libre Franklin"/>
              <a:buNone/>
              <a:defRPr/>
            </a:lvl8pPr>
            <a:lvl9pPr indent="0" lvl="8" marL="0" algn="r">
              <a:spcBef>
                <a:spcPts val="0"/>
              </a:spcBef>
              <a:spcAft>
                <a:spcPts val="0"/>
              </a:spcAft>
              <a:buClr>
                <a:srgbClr val="757575"/>
              </a:buClr>
              <a:buSzPts val="900"/>
              <a:buFont typeface="Libre Franklin"/>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 logo for a college&#10;&#10;AI-generated content may be incorrect." id="6" name="Google Shape;6;p51"/>
          <p:cNvPicPr preferRelativeResize="0"/>
          <p:nvPr/>
        </p:nvPicPr>
        <p:blipFill rotWithShape="1">
          <a:blip r:embed="rId1">
            <a:alphaModFix/>
          </a:blip>
          <a:srcRect b="17519" l="13218" r="14368" t="10376"/>
          <a:stretch/>
        </p:blipFill>
        <p:spPr>
          <a:xfrm>
            <a:off x="7917874" y="139304"/>
            <a:ext cx="1033895" cy="1029472"/>
          </a:xfrm>
          <a:prstGeom prst="rect">
            <a:avLst/>
          </a:prstGeom>
          <a:noFill/>
          <a:ln>
            <a:noFill/>
          </a:ln>
        </p:spPr>
      </p:pic>
      <p:sp>
        <p:nvSpPr>
          <p:cNvPr id="7" name="Google Shape;7;p51"/>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Libre Franklin Medium"/>
              <a:buNone/>
              <a:defRPr b="0" i="0" sz="3300" u="none" cap="none" strike="noStrik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51"/>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Libre Franklin"/>
                <a:ea typeface="Libre Franklin"/>
                <a:cs typeface="Libre Franklin"/>
                <a:sym typeface="Libre Franklin"/>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Libre Franklin"/>
                <a:ea typeface="Libre Franklin"/>
                <a:cs typeface="Libre Franklin"/>
                <a:sym typeface="Libre Franklin"/>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Libre Franklin"/>
                <a:ea typeface="Libre Franklin"/>
                <a:cs typeface="Libre Franklin"/>
                <a:sym typeface="Libre Franklin"/>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Libre Franklin"/>
                <a:ea typeface="Libre Franklin"/>
                <a:cs typeface="Libre Franklin"/>
                <a:sym typeface="Libre Franklin"/>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Libre Franklin"/>
                <a:ea typeface="Libre Franklin"/>
                <a:cs typeface="Libre Franklin"/>
                <a:sym typeface="Libre Franklin"/>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Libre Franklin"/>
                <a:ea typeface="Libre Franklin"/>
                <a:cs typeface="Libre Franklin"/>
                <a:sym typeface="Libre Franklin"/>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Libre Franklin"/>
                <a:ea typeface="Libre Franklin"/>
                <a:cs typeface="Libre Franklin"/>
                <a:sym typeface="Libre Franklin"/>
              </a:defRPr>
            </a:lvl9pPr>
          </a:lstStyle>
          <a:p/>
        </p:txBody>
      </p:sp>
      <p:sp>
        <p:nvSpPr>
          <p:cNvPr id="9" name="Google Shape;9;p5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757575"/>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5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757575"/>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1" name="Google Shape;11;p5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1pPr>
            <a:lvl2pPr indent="0" lvl="1"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2pPr>
            <a:lvl3pPr indent="0" lvl="2"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3pPr>
            <a:lvl4pPr indent="0" lvl="3"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4pPr>
            <a:lvl5pPr indent="0" lvl="4"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5pPr>
            <a:lvl6pPr indent="0" lvl="5"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6pPr>
            <a:lvl7pPr indent="0" lvl="6"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7pPr>
            <a:lvl8pPr indent="0" lvl="7"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8pPr>
            <a:lvl9pPr indent="0" lvl="8" marL="0" marR="0" rtl="0" algn="r">
              <a:spcBef>
                <a:spcPts val="0"/>
              </a:spcBef>
              <a:spcAft>
                <a:spcPts val="0"/>
              </a:spcAft>
              <a:buClr>
                <a:srgbClr val="757575"/>
              </a:buClr>
              <a:buSzPts val="900"/>
              <a:buFont typeface="Libre Franklin"/>
              <a:buNone/>
              <a:defRPr b="0" i="0" sz="900" u="none" cap="none" strike="noStrike">
                <a:solidFill>
                  <a:srgbClr val="757575"/>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rive.google.com/file/d/1XgRKnoJfDw4pzJk7NmLziyjF2YwIqxcP/view" TargetMode="External"/><Relationship Id="rId4" Type="http://schemas.openxmlformats.org/officeDocument/2006/relationships/image" Target="../media/image14.jpg"/><Relationship Id="rId5" Type="http://schemas.openxmlformats.org/officeDocument/2006/relationships/hyperlink" Target="http://drive.google.com/file/d/1lzUDofxx8MacSRE9ewQacJcfVfB6bqNc/view" TargetMode="External"/><Relationship Id="rId6" Type="http://schemas.openxmlformats.org/officeDocument/2006/relationships/image" Target="../media/image4.jpg"/><Relationship Id="rId7" Type="http://schemas.openxmlformats.org/officeDocument/2006/relationships/hyperlink" Target="http://drive.google.com/file/d/1jyVfkABSDjUz4-vkZKJ6BRCsxAlQPvPe/view" TargetMode="External"/><Relationship Id="rId8" Type="http://schemas.openxmlformats.org/officeDocument/2006/relationships/image" Target="../media/image3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rive.google.com/file/d/1jyVfkABSDjUz4-vkZKJ6BRCsxAlQPvPe/view" TargetMode="External"/><Relationship Id="rId4" Type="http://schemas.openxmlformats.org/officeDocument/2006/relationships/image" Target="../media/image3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youtube.com/watch?v=pGFGD5pj03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www.zebrapuzzles.com/p/MqQOKqY2/#very-easy"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4500"/>
              <a:buFont typeface="Libre Franklin Medium"/>
              <a:buNone/>
            </a:pPr>
            <a:r>
              <a:rPr lang="en-GB"/>
              <a:t>COMPUTER SCIENCE</a:t>
            </a:r>
            <a:endParaRPr/>
          </a:p>
        </p:txBody>
      </p:sp>
      <p:sp>
        <p:nvSpPr>
          <p:cNvPr id="90" name="Google Shape;90;p1"/>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GB"/>
              <a:t>Leaving Cert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ALT 2: Analytics</a:t>
            </a:r>
            <a:endParaRPr b="1"/>
          </a:p>
        </p:txBody>
      </p:sp>
      <p:sp>
        <p:nvSpPr>
          <p:cNvPr id="146" name="Google Shape;146;p1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t/>
            </a:r>
            <a:endParaRPr b="1">
              <a:solidFill>
                <a:srgbClr val="000000"/>
              </a:solidFill>
            </a:endParaRPr>
          </a:p>
          <a:p>
            <a:pPr indent="0" lvl="0" marL="0" rtl="0" algn="l">
              <a:lnSpc>
                <a:spcPct val="90000"/>
              </a:lnSpc>
              <a:spcBef>
                <a:spcPts val="1600"/>
              </a:spcBef>
              <a:spcAft>
                <a:spcPts val="0"/>
              </a:spcAft>
              <a:buClr>
                <a:schemeClr val="dk1"/>
              </a:buClr>
              <a:buSzPts val="1800"/>
              <a:buNone/>
            </a:pPr>
            <a:r>
              <a:t/>
            </a:r>
            <a:endParaRPr b="1">
              <a:solidFill>
                <a:srgbClr val="000000"/>
              </a:solidFill>
            </a:endParaRPr>
          </a:p>
          <a:p>
            <a:pPr indent="0" lvl="0" marL="0" rtl="0" algn="l">
              <a:lnSpc>
                <a:spcPct val="90000"/>
              </a:lnSpc>
              <a:spcBef>
                <a:spcPts val="1600"/>
              </a:spcBef>
              <a:spcAft>
                <a:spcPts val="1600"/>
              </a:spcAft>
              <a:buClr>
                <a:schemeClr val="dk1"/>
              </a:buClr>
              <a:buSzPts val="1800"/>
              <a:buNone/>
            </a:pPr>
            <a:r>
              <a:t/>
            </a:r>
            <a:endParaRPr b="1">
              <a:solidFill>
                <a:srgbClr val="000000"/>
              </a:solidFill>
            </a:endParaRPr>
          </a:p>
        </p:txBody>
      </p:sp>
      <p:pic>
        <p:nvPicPr>
          <p:cNvPr id="147" name="Google Shape;147;p10"/>
          <p:cNvPicPr preferRelativeResize="0"/>
          <p:nvPr/>
        </p:nvPicPr>
        <p:blipFill rotWithShape="1">
          <a:blip r:embed="rId3">
            <a:alphaModFix/>
          </a:blip>
          <a:srcRect b="0" l="0" r="0" t="0"/>
          <a:stretch/>
        </p:blipFill>
        <p:spPr>
          <a:xfrm>
            <a:off x="4490566" y="1017725"/>
            <a:ext cx="5165508" cy="3920726"/>
          </a:xfrm>
          <a:prstGeom prst="rect">
            <a:avLst/>
          </a:prstGeom>
          <a:noFill/>
          <a:ln>
            <a:noFill/>
          </a:ln>
        </p:spPr>
      </p:pic>
      <p:pic>
        <p:nvPicPr>
          <p:cNvPr id="148" name="Google Shape;148;p10"/>
          <p:cNvPicPr preferRelativeResize="0"/>
          <p:nvPr/>
        </p:nvPicPr>
        <p:blipFill rotWithShape="1">
          <a:blip r:embed="rId4">
            <a:alphaModFix/>
          </a:blip>
          <a:srcRect b="0" l="0" r="0" t="0"/>
          <a:stretch/>
        </p:blipFill>
        <p:spPr>
          <a:xfrm>
            <a:off x="0" y="-12"/>
            <a:ext cx="4705350" cy="494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ALT 4</a:t>
            </a:r>
            <a:endParaRPr b="1"/>
          </a:p>
        </p:txBody>
      </p:sp>
      <p:pic>
        <p:nvPicPr>
          <p:cNvPr id="154" name="Google Shape;154;p11" title="IMG_0387 (1) (1).mp4">
            <a:hlinkClick r:id="rId3"/>
          </p:cNvPr>
          <p:cNvPicPr preferRelativeResize="0"/>
          <p:nvPr/>
        </p:nvPicPr>
        <p:blipFill rotWithShape="1">
          <a:blip r:embed="rId4">
            <a:alphaModFix/>
          </a:blip>
          <a:srcRect b="0" l="0" r="0" t="0"/>
          <a:stretch/>
        </p:blipFill>
        <p:spPr>
          <a:xfrm>
            <a:off x="127150" y="2550625"/>
            <a:ext cx="3098725" cy="2431600"/>
          </a:xfrm>
          <a:prstGeom prst="rect">
            <a:avLst/>
          </a:prstGeom>
          <a:noFill/>
          <a:ln>
            <a:noFill/>
          </a:ln>
        </p:spPr>
      </p:pic>
      <p:pic>
        <p:nvPicPr>
          <p:cNvPr id="155" name="Google Shape;155;p11" title="IMG_0378.MOV">
            <a:hlinkClick r:id="rId5"/>
          </p:cNvPr>
          <p:cNvPicPr preferRelativeResize="0"/>
          <p:nvPr/>
        </p:nvPicPr>
        <p:blipFill rotWithShape="1">
          <a:blip r:embed="rId6">
            <a:alphaModFix/>
          </a:blip>
          <a:srcRect b="0" l="0" r="0" t="0"/>
          <a:stretch/>
        </p:blipFill>
        <p:spPr>
          <a:xfrm>
            <a:off x="3193775" y="78906"/>
            <a:ext cx="3242125" cy="2431594"/>
          </a:xfrm>
          <a:prstGeom prst="rect">
            <a:avLst/>
          </a:prstGeom>
          <a:noFill/>
          <a:ln>
            <a:noFill/>
          </a:ln>
        </p:spPr>
      </p:pic>
      <p:pic>
        <p:nvPicPr>
          <p:cNvPr id="156" name="Google Shape;156;p11" title="IMG_0354.MOV">
            <a:hlinkClick r:id="rId7"/>
          </p:cNvPr>
          <p:cNvPicPr preferRelativeResize="0"/>
          <p:nvPr/>
        </p:nvPicPr>
        <p:blipFill rotWithShape="1">
          <a:blip r:embed="rId8">
            <a:alphaModFix/>
          </a:blip>
          <a:srcRect b="0" l="0" r="0" t="0"/>
          <a:stretch/>
        </p:blipFill>
        <p:spPr>
          <a:xfrm>
            <a:off x="6055050" y="2700950"/>
            <a:ext cx="3041700" cy="2281275"/>
          </a:xfrm>
          <a:prstGeom prst="rect">
            <a:avLst/>
          </a:prstGeom>
          <a:noFill/>
          <a:ln>
            <a:noFill/>
          </a:ln>
        </p:spPr>
      </p:pic>
      <p:sp>
        <p:nvSpPr>
          <p:cNvPr id="157" name="Google Shape;157;p11"/>
          <p:cNvSpPr txBox="1"/>
          <p:nvPr/>
        </p:nvSpPr>
        <p:spPr>
          <a:xfrm>
            <a:off x="232850" y="977875"/>
            <a:ext cx="2784300" cy="1492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Proxima Nova"/>
              <a:buNone/>
            </a:pPr>
            <a:r>
              <a:rPr b="1" i="0" lang="en-GB" sz="1800" u="none" cap="none" strike="noStrike">
                <a:solidFill>
                  <a:schemeClr val="dk1"/>
                </a:solidFill>
                <a:latin typeface="Proxima Nova"/>
                <a:ea typeface="Proxima Nova"/>
                <a:cs typeface="Proxima Nova"/>
                <a:sym typeface="Proxima Nova"/>
              </a:rPr>
              <a:t>Embedded Systems </a:t>
            </a:r>
            <a:endParaRPr b="1"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ALT 4 - Embedded Systems</a:t>
            </a:r>
            <a:endParaRPr b="1"/>
          </a:p>
        </p:txBody>
      </p:sp>
      <p:sp>
        <p:nvSpPr>
          <p:cNvPr id="163" name="Google Shape;163;p12"/>
          <p:cNvSpPr txBox="1"/>
          <p:nvPr>
            <p:ph idx="1" type="body"/>
          </p:nvPr>
        </p:nvSpPr>
        <p:spPr>
          <a:xfrm>
            <a:off x="238950" y="1163850"/>
            <a:ext cx="47910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GB"/>
              <a:t>This task involves planning, designing and coding an artefact using a microbit.</a:t>
            </a:r>
            <a:endParaRPr/>
          </a:p>
          <a:p>
            <a:pPr indent="0" lvl="0" marL="0" rtl="0" algn="l">
              <a:lnSpc>
                <a:spcPct val="90000"/>
              </a:lnSpc>
              <a:spcBef>
                <a:spcPts val="1600"/>
              </a:spcBef>
              <a:spcAft>
                <a:spcPts val="0"/>
              </a:spcAft>
              <a:buClr>
                <a:schemeClr val="dk1"/>
              </a:buClr>
              <a:buSzPts val="1800"/>
              <a:buNone/>
            </a:pPr>
            <a:r>
              <a:rPr lang="en-GB"/>
              <a:t>A recent theme was security.</a:t>
            </a:r>
            <a:endParaRPr/>
          </a:p>
          <a:p>
            <a:pPr indent="0" lvl="0" marL="0" rtl="0" algn="l">
              <a:lnSpc>
                <a:spcPct val="90000"/>
              </a:lnSpc>
              <a:spcBef>
                <a:spcPts val="1600"/>
              </a:spcBef>
              <a:spcAft>
                <a:spcPts val="1600"/>
              </a:spcAft>
              <a:buClr>
                <a:schemeClr val="dk1"/>
              </a:buClr>
              <a:buSzPts val="1800"/>
              <a:buNone/>
            </a:pPr>
            <a:r>
              <a:t/>
            </a:r>
            <a:endParaRPr/>
          </a:p>
        </p:txBody>
      </p:sp>
      <p:pic>
        <p:nvPicPr>
          <p:cNvPr id="164" name="Google Shape;164;p12" title="IMG_0354.MOV">
            <a:hlinkClick r:id="rId3"/>
          </p:cNvPr>
          <p:cNvPicPr preferRelativeResize="0"/>
          <p:nvPr/>
        </p:nvPicPr>
        <p:blipFill rotWithShape="1">
          <a:blip r:embed="rId4">
            <a:alphaModFix/>
          </a:blip>
          <a:srcRect b="0" l="28830" r="28848" t="0"/>
          <a:stretch/>
        </p:blipFill>
        <p:spPr>
          <a:xfrm>
            <a:off x="5402580" y="1163850"/>
            <a:ext cx="2514600" cy="397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ALT 3: Modelling and Simulation</a:t>
            </a:r>
            <a:endParaRPr b="1"/>
          </a:p>
        </p:txBody>
      </p:sp>
      <p:sp>
        <p:nvSpPr>
          <p:cNvPr id="170" name="Google Shape;170;p13"/>
          <p:cNvSpPr txBox="1"/>
          <p:nvPr>
            <p:ph idx="1" type="body"/>
          </p:nvPr>
        </p:nvSpPr>
        <p:spPr>
          <a:xfrm>
            <a:off x="311700" y="11444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rgbClr val="000000"/>
              </a:buClr>
              <a:buSzPts val="1800"/>
              <a:buChar char="●"/>
            </a:pPr>
            <a:r>
              <a:rPr lang="en-GB">
                <a:solidFill>
                  <a:srgbClr val="000000"/>
                </a:solidFill>
              </a:rPr>
              <a:t>Develop a model that will allow different scenarios to be tested.</a:t>
            </a:r>
            <a:endParaRPr>
              <a:solidFill>
                <a:srgbClr val="000000"/>
              </a:solidFill>
            </a:endParaRPr>
          </a:p>
          <a:p>
            <a:pPr indent="-342900" lvl="0" marL="457200" rtl="0" algn="l">
              <a:lnSpc>
                <a:spcPct val="90000"/>
              </a:lnSpc>
              <a:spcBef>
                <a:spcPts val="0"/>
              </a:spcBef>
              <a:spcAft>
                <a:spcPts val="0"/>
              </a:spcAft>
              <a:buClr>
                <a:srgbClr val="000000"/>
              </a:buClr>
              <a:buSzPts val="1800"/>
              <a:buChar char="●"/>
            </a:pPr>
            <a:r>
              <a:rPr lang="en-GB">
                <a:solidFill>
                  <a:srgbClr val="000000"/>
                </a:solidFill>
              </a:rPr>
              <a:t>Analyse and interpret the outcome of simulations before and after modifications have been made.</a:t>
            </a:r>
            <a:endParaRPr>
              <a:solidFill>
                <a:srgbClr val="000000"/>
              </a:solidFill>
            </a:endParaRPr>
          </a:p>
          <a:p>
            <a:pPr indent="0" lvl="0" marL="457200" rtl="0" algn="l">
              <a:lnSpc>
                <a:spcPct val="90000"/>
              </a:lnSpc>
              <a:spcBef>
                <a:spcPts val="1600"/>
              </a:spcBef>
              <a:spcAft>
                <a:spcPts val="0"/>
              </a:spcAft>
              <a:buClr>
                <a:schemeClr val="dk1"/>
              </a:buClr>
              <a:buSzPts val="1800"/>
              <a:buNone/>
            </a:pPr>
            <a:r>
              <a:t/>
            </a:r>
            <a:endParaRPr>
              <a:solidFill>
                <a:srgbClr val="000000"/>
              </a:solidFill>
            </a:endParaRPr>
          </a:p>
          <a:p>
            <a:pPr indent="0" lvl="0" marL="457200" rtl="0" algn="l">
              <a:lnSpc>
                <a:spcPct val="90000"/>
              </a:lnSpc>
              <a:spcBef>
                <a:spcPts val="1600"/>
              </a:spcBef>
              <a:spcAft>
                <a:spcPts val="1600"/>
              </a:spcAft>
              <a:buClr>
                <a:schemeClr val="dk1"/>
              </a:buClr>
              <a:buSzPts val="1800"/>
              <a:buNone/>
            </a:pPr>
            <a:r>
              <a:t/>
            </a:r>
            <a:endParaRPr>
              <a:solidFill>
                <a:srgbClr val="000000"/>
              </a:solidFill>
            </a:endParaRPr>
          </a:p>
        </p:txBody>
      </p:sp>
      <p:pic>
        <p:nvPicPr>
          <p:cNvPr id="171" name="Google Shape;171;p13"/>
          <p:cNvPicPr preferRelativeResize="0"/>
          <p:nvPr/>
        </p:nvPicPr>
        <p:blipFill rotWithShape="1">
          <a:blip r:embed="rId3">
            <a:alphaModFix/>
          </a:blip>
          <a:srcRect b="0" l="0" r="0" t="0"/>
          <a:stretch/>
        </p:blipFill>
        <p:spPr>
          <a:xfrm>
            <a:off x="86625" y="2199050"/>
            <a:ext cx="5250649" cy="2456125"/>
          </a:xfrm>
          <a:prstGeom prst="rect">
            <a:avLst/>
          </a:prstGeom>
          <a:noFill/>
          <a:ln>
            <a:noFill/>
          </a:ln>
        </p:spPr>
      </p:pic>
      <p:pic>
        <p:nvPicPr>
          <p:cNvPr id="172" name="Google Shape;172;p13"/>
          <p:cNvPicPr preferRelativeResize="0"/>
          <p:nvPr/>
        </p:nvPicPr>
        <p:blipFill rotWithShape="1">
          <a:blip r:embed="rId4">
            <a:alphaModFix/>
          </a:blip>
          <a:srcRect b="0" l="0" r="0" t="0"/>
          <a:stretch/>
        </p:blipFill>
        <p:spPr>
          <a:xfrm>
            <a:off x="5167925" y="3642025"/>
            <a:ext cx="4131900" cy="1377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ALT 1: Interactive Information Systems</a:t>
            </a:r>
            <a:endParaRPr b="1"/>
          </a:p>
        </p:txBody>
      </p:sp>
      <p:sp>
        <p:nvSpPr>
          <p:cNvPr id="178" name="Google Shape;178;p1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GB">
                <a:solidFill>
                  <a:srgbClr val="000000"/>
                </a:solidFill>
              </a:rPr>
              <a:t>This task uses HTML, CSS and Javascript to create a website.  </a:t>
            </a:r>
            <a:endParaRPr>
              <a:solidFill>
                <a:srgbClr val="000000"/>
              </a:solidFill>
            </a:endParaRPr>
          </a:p>
          <a:p>
            <a:pPr indent="0" lvl="0" marL="0" rtl="0" algn="l">
              <a:lnSpc>
                <a:spcPct val="90000"/>
              </a:lnSpc>
              <a:spcBef>
                <a:spcPts val="1600"/>
              </a:spcBef>
              <a:spcAft>
                <a:spcPts val="1600"/>
              </a:spcAft>
              <a:buClr>
                <a:srgbClr val="000000"/>
              </a:buClr>
              <a:buSzPts val="1800"/>
              <a:buNone/>
            </a:pPr>
            <a:r>
              <a:rPr lang="en-GB">
                <a:solidFill>
                  <a:srgbClr val="000000"/>
                </a:solidFill>
              </a:rPr>
              <a:t>A database is created to store all the information which is then displayed on the website.</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184" name="Google Shape;184;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185" name="Google Shape;185;p15"/>
          <p:cNvPicPr preferRelativeResize="0"/>
          <p:nvPr/>
        </p:nvPicPr>
        <p:blipFill rotWithShape="1">
          <a:blip r:embed="rId3">
            <a:alphaModFix/>
          </a:blip>
          <a:srcRect b="0" l="0" r="0" t="0"/>
          <a:stretch/>
        </p:blipFill>
        <p:spPr>
          <a:xfrm>
            <a:off x="0" y="468298"/>
            <a:ext cx="9143999" cy="420690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Assessment</a:t>
            </a:r>
            <a:endParaRPr b="1"/>
          </a:p>
        </p:txBody>
      </p:sp>
      <p:sp>
        <p:nvSpPr>
          <p:cNvPr id="191" name="Google Shape;191;p1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192" name="Google Shape;192;p16"/>
          <p:cNvPicPr preferRelativeResize="0"/>
          <p:nvPr/>
        </p:nvPicPr>
        <p:blipFill rotWithShape="1">
          <a:blip r:embed="rId3">
            <a:alphaModFix/>
          </a:blip>
          <a:srcRect b="0" l="0" r="0" t="0"/>
          <a:stretch/>
        </p:blipFill>
        <p:spPr>
          <a:xfrm>
            <a:off x="2896375" y="1470950"/>
            <a:ext cx="3429700" cy="3244925"/>
          </a:xfrm>
          <a:prstGeom prst="rect">
            <a:avLst/>
          </a:prstGeom>
          <a:noFill/>
          <a:ln>
            <a:noFill/>
          </a:ln>
        </p:spPr>
      </p:pic>
      <p:pic>
        <p:nvPicPr>
          <p:cNvPr id="193" name="Google Shape;193;p16"/>
          <p:cNvPicPr preferRelativeResize="0"/>
          <p:nvPr/>
        </p:nvPicPr>
        <p:blipFill rotWithShape="1">
          <a:blip r:embed="rId4">
            <a:alphaModFix/>
          </a:blip>
          <a:srcRect b="0" l="0" r="0" t="0"/>
          <a:stretch/>
        </p:blipFill>
        <p:spPr>
          <a:xfrm>
            <a:off x="831900" y="1316525"/>
            <a:ext cx="2064475" cy="1712575"/>
          </a:xfrm>
          <a:prstGeom prst="rect">
            <a:avLst/>
          </a:prstGeom>
          <a:noFill/>
          <a:ln>
            <a:noFill/>
          </a:ln>
        </p:spPr>
      </p:pic>
      <p:pic>
        <p:nvPicPr>
          <p:cNvPr id="194" name="Google Shape;194;p16"/>
          <p:cNvPicPr preferRelativeResize="0"/>
          <p:nvPr/>
        </p:nvPicPr>
        <p:blipFill rotWithShape="1">
          <a:blip r:embed="rId5">
            <a:alphaModFix/>
          </a:blip>
          <a:srcRect b="0" l="0" r="0" t="0"/>
          <a:stretch/>
        </p:blipFill>
        <p:spPr>
          <a:xfrm>
            <a:off x="6377668" y="3029100"/>
            <a:ext cx="2625382" cy="1539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00" name="Google Shape;200;p1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en-GB">
                <a:solidFill>
                  <a:srgbClr val="434343"/>
                </a:solidFill>
              </a:rPr>
              <a:t>The languages that will be tested are </a:t>
            </a:r>
            <a:r>
              <a:rPr b="1" lang="en-GB">
                <a:solidFill>
                  <a:srgbClr val="434343"/>
                </a:solidFill>
              </a:rPr>
              <a:t>Python</a:t>
            </a:r>
            <a:r>
              <a:rPr lang="en-GB">
                <a:solidFill>
                  <a:srgbClr val="434343"/>
                </a:solidFill>
              </a:rPr>
              <a:t> and HTML/CSS and Javascript</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We will use BBC Microbits as part of embedded systems</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There will be an individual 12 week coursework assignment beginning in December of 6th year.</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The Leaving Cert exam will be in May of 6th year.</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It will consist of a 1 hour Coding practical on a computer and a 1 ½ hours written exam. </a:t>
            </a:r>
            <a:endParaRPr>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Required Materials	</a:t>
            </a:r>
            <a:endParaRPr/>
          </a:p>
        </p:txBody>
      </p:sp>
      <p:sp>
        <p:nvSpPr>
          <p:cNvPr id="206" name="Google Shape;206;p1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GB"/>
              <a:t>Google Classroom Code: </a:t>
            </a:r>
            <a:r>
              <a:rPr b="1" lang="en-GB" sz="4000">
                <a:solidFill>
                  <a:srgbClr val="2E75B5"/>
                </a:solidFill>
              </a:rPr>
              <a:t>io6xz7y2</a:t>
            </a:r>
            <a:endParaRPr b="1" sz="3500">
              <a:solidFill>
                <a:srgbClr val="2E75B5"/>
              </a:solidFill>
            </a:endParaRPr>
          </a:p>
          <a:p>
            <a:pPr indent="-342900" lvl="0" marL="457200" rtl="0" algn="l">
              <a:lnSpc>
                <a:spcPct val="90000"/>
              </a:lnSpc>
              <a:spcBef>
                <a:spcPts val="1600"/>
              </a:spcBef>
              <a:spcAft>
                <a:spcPts val="0"/>
              </a:spcAft>
              <a:buClr>
                <a:schemeClr val="dk1"/>
              </a:buClr>
              <a:buSzPts val="1800"/>
              <a:buChar char="●"/>
            </a:pPr>
            <a:r>
              <a:rPr lang="en-GB"/>
              <a:t>Folder</a:t>
            </a:r>
            <a:endParaRPr/>
          </a:p>
          <a:p>
            <a:pPr indent="-342900" lvl="0" marL="457200" rtl="0" algn="l">
              <a:lnSpc>
                <a:spcPct val="90000"/>
              </a:lnSpc>
              <a:spcBef>
                <a:spcPts val="0"/>
              </a:spcBef>
              <a:spcAft>
                <a:spcPts val="0"/>
              </a:spcAft>
              <a:buClr>
                <a:schemeClr val="dk1"/>
              </a:buClr>
              <a:buSzPts val="1800"/>
              <a:buChar char="●"/>
            </a:pPr>
            <a:r>
              <a:rPr lang="en-GB"/>
              <a:t>A4 copy </a:t>
            </a:r>
            <a:endParaRPr/>
          </a:p>
          <a:p>
            <a:pPr indent="-342900" lvl="0" marL="457200" rtl="0" algn="l">
              <a:lnSpc>
                <a:spcPct val="90000"/>
              </a:lnSpc>
              <a:spcBef>
                <a:spcPts val="0"/>
              </a:spcBef>
              <a:spcAft>
                <a:spcPts val="0"/>
              </a:spcAft>
              <a:buClr>
                <a:schemeClr val="dk1"/>
              </a:buClr>
              <a:buSzPts val="1800"/>
              <a:buChar char="●"/>
            </a:pPr>
            <a:r>
              <a:rPr lang="en-GB"/>
              <a:t>Book - Computer Science for Leaving Certificate</a:t>
            </a:r>
            <a:endParaRPr/>
          </a:p>
          <a:p>
            <a:pPr indent="-342900" lvl="0" marL="457200" rtl="0" algn="l">
              <a:lnSpc>
                <a:spcPct val="90000"/>
              </a:lnSpc>
              <a:spcBef>
                <a:spcPts val="0"/>
              </a:spcBef>
              <a:spcAft>
                <a:spcPts val="0"/>
              </a:spcAft>
              <a:buClr>
                <a:schemeClr val="dk1"/>
              </a:buClr>
              <a:buSzPts val="1800"/>
              <a:buChar char="●"/>
            </a:pPr>
            <a:r>
              <a:rPr lang="en-GB"/>
              <a:t>Device to work on at home</a:t>
            </a:r>
            <a:endParaRPr/>
          </a:p>
          <a:p>
            <a:pPr indent="0" lvl="0" marL="0" rtl="0" algn="l">
              <a:lnSpc>
                <a:spcPct val="90000"/>
              </a:lnSpc>
              <a:spcBef>
                <a:spcPts val="1600"/>
              </a:spcBef>
              <a:spcAft>
                <a:spcPts val="0"/>
              </a:spcAft>
              <a:buClr>
                <a:schemeClr val="dk1"/>
              </a:buClr>
              <a:buSzPts val="1800"/>
              <a:buNone/>
            </a:pPr>
            <a:r>
              <a:t/>
            </a:r>
            <a:endParaRPr/>
          </a:p>
          <a:p>
            <a:pPr indent="457200" lvl="0" marL="0" rtl="0" algn="l">
              <a:lnSpc>
                <a:spcPct val="90000"/>
              </a:lnSpc>
              <a:spcBef>
                <a:spcPts val="1600"/>
              </a:spcBef>
              <a:spcAft>
                <a:spcPts val="1600"/>
              </a:spcAft>
              <a:buClr>
                <a:schemeClr val="dk1"/>
              </a:buClr>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Getting Started….</a:t>
            </a:r>
            <a:endParaRPr/>
          </a:p>
          <a:p>
            <a:pPr indent="0" lvl="0" marL="0" rtl="0" algn="l">
              <a:lnSpc>
                <a:spcPct val="90000"/>
              </a:lnSpc>
              <a:spcBef>
                <a:spcPts val="0"/>
              </a:spcBef>
              <a:spcAft>
                <a:spcPts val="0"/>
              </a:spcAft>
              <a:buClr>
                <a:schemeClr val="dk1"/>
              </a:buClr>
              <a:buSzPts val="3000"/>
              <a:buFont typeface="Libre Franklin Medium"/>
              <a:buNone/>
            </a:pPr>
            <a:r>
              <a:t/>
            </a:r>
            <a:endParaRPr/>
          </a:p>
          <a:p>
            <a:pPr indent="0" lvl="0" marL="0" rtl="0" algn="l">
              <a:lnSpc>
                <a:spcPct val="90000"/>
              </a:lnSpc>
              <a:spcBef>
                <a:spcPts val="0"/>
              </a:spcBef>
              <a:spcAft>
                <a:spcPts val="0"/>
              </a:spcAft>
              <a:buClr>
                <a:schemeClr val="dk1"/>
              </a:buClr>
              <a:buSzPts val="3000"/>
              <a:buFont typeface="Libre Franklin Medium"/>
              <a:buNone/>
            </a:pPr>
            <a:r>
              <a:t/>
            </a:r>
            <a:endParaRPr/>
          </a:p>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12" name="Google Shape;212;p1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914400" rtl="0" algn="l">
              <a:lnSpc>
                <a:spcPct val="90000"/>
              </a:lnSpc>
              <a:spcBef>
                <a:spcPts val="0"/>
              </a:spcBef>
              <a:spcAft>
                <a:spcPts val="0"/>
              </a:spcAft>
              <a:buClr>
                <a:schemeClr val="dk1"/>
              </a:buClr>
              <a:buSzPts val="1800"/>
              <a:buNone/>
            </a:pPr>
            <a:r>
              <a:t/>
            </a:r>
            <a:endParaRPr/>
          </a:p>
          <a:p>
            <a:pPr indent="-419100" lvl="0" marL="457200" rtl="0" algn="l">
              <a:lnSpc>
                <a:spcPct val="90000"/>
              </a:lnSpc>
              <a:spcBef>
                <a:spcPts val="1600"/>
              </a:spcBef>
              <a:spcAft>
                <a:spcPts val="0"/>
              </a:spcAft>
              <a:buClr>
                <a:srgbClr val="000000"/>
              </a:buClr>
              <a:buSzPts val="3000"/>
              <a:buChar char="●"/>
            </a:pPr>
            <a:r>
              <a:rPr lang="en-GB" sz="3000" u="sng">
                <a:solidFill>
                  <a:srgbClr val="000000"/>
                </a:solidFill>
                <a:hlinkClick r:id="rId3">
                  <a:extLst>
                    <a:ext uri="{A12FA001-AC4F-418D-AE19-62706E023703}">
                      <ahyp:hlinkClr val="tx"/>
                    </a:ext>
                  </a:extLst>
                </a:hlinkClick>
              </a:rPr>
              <a:t>Team Work</a:t>
            </a:r>
            <a:endParaRPr sz="3000">
              <a:solidFill>
                <a:srgbClr val="000000"/>
              </a:solidFill>
            </a:endParaRPr>
          </a:p>
          <a:p>
            <a:pPr indent="457200" lvl="0" marL="0" rtl="0" algn="l">
              <a:lnSpc>
                <a:spcPct val="90000"/>
              </a:lnSpc>
              <a:spcBef>
                <a:spcPts val="1600"/>
              </a:spcBef>
              <a:spcAft>
                <a:spcPts val="0"/>
              </a:spcAft>
              <a:buClr>
                <a:schemeClr val="dk1"/>
              </a:buClr>
              <a:buSzPts val="1800"/>
              <a:buNone/>
            </a:pPr>
            <a:r>
              <a:t/>
            </a:r>
            <a:endParaRPr sz="3600">
              <a:solidFill>
                <a:srgbClr val="FF0000"/>
              </a:solidFill>
            </a:endParaRPr>
          </a:p>
          <a:p>
            <a:pPr indent="-419100" lvl="0" marL="457200" rtl="0" algn="l">
              <a:lnSpc>
                <a:spcPct val="90000"/>
              </a:lnSpc>
              <a:spcBef>
                <a:spcPts val="1600"/>
              </a:spcBef>
              <a:spcAft>
                <a:spcPts val="0"/>
              </a:spcAft>
              <a:buClr>
                <a:srgbClr val="000000"/>
              </a:buClr>
              <a:buSzPts val="3000"/>
              <a:buChar char="●"/>
            </a:pPr>
            <a:r>
              <a:rPr lang="en-GB" sz="3000">
                <a:solidFill>
                  <a:srgbClr val="000000"/>
                </a:solidFill>
              </a:rPr>
              <a:t>Computational Thinking</a:t>
            </a:r>
            <a:endParaRPr sz="3000">
              <a:solidFill>
                <a:srgbClr val="000000"/>
              </a:solidFill>
            </a:endParaRPr>
          </a:p>
          <a:p>
            <a:pPr indent="0" lvl="0" marL="0" rtl="0" algn="l">
              <a:lnSpc>
                <a:spcPct val="90000"/>
              </a:lnSpc>
              <a:spcBef>
                <a:spcPts val="1600"/>
              </a:spcBef>
              <a:spcAft>
                <a:spcPts val="0"/>
              </a:spcAft>
              <a:buClr>
                <a:schemeClr val="dk1"/>
              </a:buClr>
              <a:buSzPts val="1800"/>
              <a:buNone/>
            </a:pPr>
            <a:r>
              <a:t/>
            </a:r>
            <a:endParaRPr/>
          </a:p>
          <a:p>
            <a:pPr indent="0" lvl="0" marL="0" rtl="0" algn="l">
              <a:lnSpc>
                <a:spcPct val="90000"/>
              </a:lnSpc>
              <a:spcBef>
                <a:spcPts val="1600"/>
              </a:spcBef>
              <a:spcAft>
                <a:spcPts val="160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Computer Science	</a:t>
            </a:r>
            <a:endParaRPr b="1"/>
          </a:p>
        </p:txBody>
      </p:sp>
      <p:sp>
        <p:nvSpPr>
          <p:cNvPr id="96" name="Google Shape;96;p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434343"/>
              </a:buClr>
              <a:buSzPts val="1800"/>
              <a:buNone/>
            </a:pPr>
            <a:r>
              <a:rPr lang="en-GB" sz="2400">
                <a:solidFill>
                  <a:srgbClr val="434343"/>
                </a:solidFill>
              </a:rPr>
              <a:t>Computer Science was introduced as a new Leaving Certificate subject in 2018.</a:t>
            </a:r>
            <a:endParaRPr sz="2400">
              <a:solidFill>
                <a:srgbClr val="434343"/>
              </a:solidFill>
            </a:endParaRPr>
          </a:p>
          <a:p>
            <a:pPr indent="0" lvl="0" marL="0" rtl="0" algn="l">
              <a:lnSpc>
                <a:spcPct val="90000"/>
              </a:lnSpc>
              <a:spcBef>
                <a:spcPts val="1600"/>
              </a:spcBef>
              <a:spcAft>
                <a:spcPts val="0"/>
              </a:spcAft>
              <a:buClr>
                <a:srgbClr val="434343"/>
              </a:buClr>
              <a:buSzPts val="1800"/>
              <a:buNone/>
            </a:pPr>
            <a:r>
              <a:rPr lang="en-GB" sz="2400">
                <a:solidFill>
                  <a:srgbClr val="434343"/>
                </a:solidFill>
              </a:rPr>
              <a:t>Adamstown CC was chosen as one of forty schools in Ireland to pilot the subject.</a:t>
            </a:r>
            <a:endParaRPr sz="2400">
              <a:solidFill>
                <a:srgbClr val="434343"/>
              </a:solidFill>
            </a:endParaRPr>
          </a:p>
          <a:p>
            <a:pPr indent="0" lvl="0" marL="0" rtl="0" algn="l">
              <a:lnSpc>
                <a:spcPct val="90000"/>
              </a:lnSpc>
              <a:spcBef>
                <a:spcPts val="1600"/>
              </a:spcBef>
              <a:spcAft>
                <a:spcPts val="0"/>
              </a:spcAft>
              <a:buClr>
                <a:schemeClr val="dk1"/>
              </a:buClr>
              <a:buSzPts val="1800"/>
              <a:buNone/>
            </a:pPr>
            <a:r>
              <a:t/>
            </a:r>
            <a:endParaRPr sz="2400">
              <a:solidFill>
                <a:srgbClr val="434343"/>
              </a:solidFill>
            </a:endParaRPr>
          </a:p>
          <a:p>
            <a:pPr indent="0" lvl="0" marL="0" rtl="0" algn="l">
              <a:lnSpc>
                <a:spcPct val="90000"/>
              </a:lnSpc>
              <a:spcBef>
                <a:spcPts val="1600"/>
              </a:spcBef>
              <a:spcAft>
                <a:spcPts val="0"/>
              </a:spcAft>
              <a:buClr>
                <a:schemeClr val="dk1"/>
              </a:buClr>
              <a:buSzPts val="1800"/>
              <a:buNone/>
            </a:pPr>
            <a:r>
              <a:t/>
            </a:r>
            <a:endParaRPr/>
          </a:p>
          <a:p>
            <a:pPr indent="0" lvl="0" marL="0" rtl="0" algn="l">
              <a:lnSpc>
                <a:spcPct val="90000"/>
              </a:lnSpc>
              <a:spcBef>
                <a:spcPts val="1600"/>
              </a:spcBef>
              <a:spcAft>
                <a:spcPts val="0"/>
              </a:spcAft>
              <a:buClr>
                <a:schemeClr val="dk1"/>
              </a:buClr>
              <a:buSzPts val="1800"/>
              <a:buNone/>
            </a:pPr>
            <a:r>
              <a:t/>
            </a:r>
            <a:endParaRPr/>
          </a:p>
          <a:p>
            <a:pPr indent="0" lvl="0" marL="0" rtl="0" algn="l">
              <a:lnSpc>
                <a:spcPct val="90000"/>
              </a:lnSpc>
              <a:spcBef>
                <a:spcPts val="1600"/>
              </a:spcBef>
              <a:spcAft>
                <a:spcPts val="1600"/>
              </a:spcAft>
              <a:buClr>
                <a:schemeClr val="dk1"/>
              </a:buClr>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18" name="Google Shape;218;p2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19" name="Google Shape;219;p20"/>
          <p:cNvPicPr preferRelativeResize="0"/>
          <p:nvPr/>
        </p:nvPicPr>
        <p:blipFill rotWithShape="1">
          <a:blip r:embed="rId3">
            <a:alphaModFix/>
          </a:blip>
          <a:srcRect b="0" l="0" r="0" t="0"/>
          <a:stretch/>
        </p:blipFill>
        <p:spPr>
          <a:xfrm>
            <a:off x="249475" y="237200"/>
            <a:ext cx="7796101" cy="462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25" name="Google Shape;225;p2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26" name="Google Shape;226;p21"/>
          <p:cNvPicPr preferRelativeResize="0"/>
          <p:nvPr/>
        </p:nvPicPr>
        <p:blipFill rotWithShape="1">
          <a:blip r:embed="rId3">
            <a:alphaModFix/>
          </a:blip>
          <a:srcRect b="0" l="0" r="0" t="0"/>
          <a:stretch/>
        </p:blipFill>
        <p:spPr>
          <a:xfrm>
            <a:off x="311700" y="445025"/>
            <a:ext cx="8520600" cy="298387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32" name="Google Shape;232;p2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33" name="Google Shape;233;p22"/>
          <p:cNvPicPr preferRelativeResize="0"/>
          <p:nvPr/>
        </p:nvPicPr>
        <p:blipFill rotWithShape="1">
          <a:blip r:embed="rId3">
            <a:alphaModFix/>
          </a:blip>
          <a:srcRect b="0" l="0" r="0" t="0"/>
          <a:stretch/>
        </p:blipFill>
        <p:spPr>
          <a:xfrm>
            <a:off x="311700" y="445028"/>
            <a:ext cx="6527650" cy="2854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39" name="Google Shape;239;p2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40" name="Google Shape;240;p23"/>
          <p:cNvPicPr preferRelativeResize="0"/>
          <p:nvPr/>
        </p:nvPicPr>
        <p:blipFill rotWithShape="1">
          <a:blip r:embed="rId3">
            <a:alphaModFix/>
          </a:blip>
          <a:srcRect b="0" l="0" r="0" t="0"/>
          <a:stretch/>
        </p:blipFill>
        <p:spPr>
          <a:xfrm>
            <a:off x="311702" y="302250"/>
            <a:ext cx="6766626" cy="3646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46" name="Google Shape;246;p2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47" name="Google Shape;247;p24"/>
          <p:cNvPicPr preferRelativeResize="0"/>
          <p:nvPr/>
        </p:nvPicPr>
        <p:blipFill rotWithShape="1">
          <a:blip r:embed="rId3">
            <a:alphaModFix/>
          </a:blip>
          <a:srcRect b="0" l="0" r="0" t="0"/>
          <a:stretch/>
        </p:blipFill>
        <p:spPr>
          <a:xfrm>
            <a:off x="311706" y="445025"/>
            <a:ext cx="7768450" cy="4199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53" name="Google Shape;253;p2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54" name="Google Shape;254;p25"/>
          <p:cNvPicPr preferRelativeResize="0"/>
          <p:nvPr/>
        </p:nvPicPr>
        <p:blipFill rotWithShape="1">
          <a:blip r:embed="rId3">
            <a:alphaModFix/>
          </a:blip>
          <a:srcRect b="0" l="0" r="0" t="0"/>
          <a:stretch/>
        </p:blipFill>
        <p:spPr>
          <a:xfrm>
            <a:off x="311706" y="445031"/>
            <a:ext cx="8047837"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60" name="Google Shape;260;p2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61" name="Google Shape;261;p26"/>
          <p:cNvPicPr preferRelativeResize="0"/>
          <p:nvPr/>
        </p:nvPicPr>
        <p:blipFill rotWithShape="1">
          <a:blip r:embed="rId3">
            <a:alphaModFix/>
          </a:blip>
          <a:srcRect b="0" l="0" r="0" t="0"/>
          <a:stretch/>
        </p:blipFill>
        <p:spPr>
          <a:xfrm>
            <a:off x="311703" y="383525"/>
            <a:ext cx="8348350" cy="4331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idx="1" type="body"/>
          </p:nvPr>
        </p:nvSpPr>
        <p:spPr>
          <a:xfrm>
            <a:off x="311700" y="3199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rgbClr val="000000"/>
              </a:buClr>
              <a:buSzPts val="1800"/>
              <a:buNone/>
            </a:pPr>
            <a:r>
              <a:rPr lang="en-GB">
                <a:solidFill>
                  <a:srgbClr val="000000"/>
                </a:solidFill>
                <a:latin typeface="Arial"/>
                <a:ea typeface="Arial"/>
                <a:cs typeface="Arial"/>
                <a:sym typeface="Arial"/>
              </a:rPr>
              <a:t>The purpose of these puzzles is not necessarily to solve them fully! </a:t>
            </a:r>
            <a:endParaRPr>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lang="en-GB">
                <a:solidFill>
                  <a:srgbClr val="000000"/>
                </a:solidFill>
                <a:latin typeface="Arial"/>
                <a:ea typeface="Arial"/>
                <a:cs typeface="Arial"/>
                <a:sym typeface="Arial"/>
              </a:rPr>
              <a:t>The purpose is to practise the core elements of Computational Thinking. </a:t>
            </a:r>
            <a:endParaRPr>
              <a:solidFill>
                <a:srgbClr val="000000"/>
              </a:solidFill>
              <a:latin typeface="Arial"/>
              <a:ea typeface="Arial"/>
              <a:cs typeface="Arial"/>
              <a:sym typeface="Arial"/>
            </a:endParaRPr>
          </a:p>
          <a:p>
            <a:pPr indent="0" lvl="0" marL="0" rtl="0" algn="l">
              <a:lnSpc>
                <a:spcPct val="90000"/>
              </a:lnSpc>
              <a:spcBef>
                <a:spcPts val="1200"/>
              </a:spcBef>
              <a:spcAft>
                <a:spcPts val="0"/>
              </a:spcAft>
              <a:buClr>
                <a:schemeClr val="dk1"/>
              </a:buClr>
              <a:buSzPts val="1800"/>
              <a:buNone/>
            </a:pPr>
            <a:r>
              <a:t/>
            </a:r>
            <a:endParaRPr>
              <a:solidFill>
                <a:srgbClr val="000000"/>
              </a:solidFill>
              <a:latin typeface="Arial"/>
              <a:ea typeface="Arial"/>
              <a:cs typeface="Arial"/>
              <a:sym typeface="Arial"/>
            </a:endParaRPr>
          </a:p>
          <a:p>
            <a:pPr indent="0" lvl="0" marL="0" rtl="0" algn="l">
              <a:lnSpc>
                <a:spcPct val="90000"/>
              </a:lnSpc>
              <a:spcBef>
                <a:spcPts val="1200"/>
              </a:spcBef>
              <a:spcAft>
                <a:spcPts val="1200"/>
              </a:spcAft>
              <a:buClr>
                <a:schemeClr val="dk1"/>
              </a:buClr>
              <a:buSzPts val="1800"/>
              <a:buNone/>
            </a:pPr>
            <a:r>
              <a:t/>
            </a:r>
            <a:endParaRPr/>
          </a:p>
        </p:txBody>
      </p:sp>
      <p:pic>
        <p:nvPicPr>
          <p:cNvPr id="267" name="Google Shape;267;p27"/>
          <p:cNvPicPr preferRelativeResize="0"/>
          <p:nvPr/>
        </p:nvPicPr>
        <p:blipFill rotWithShape="1">
          <a:blip r:embed="rId3">
            <a:alphaModFix/>
          </a:blip>
          <a:srcRect b="0" l="0" r="0" t="0"/>
          <a:stretch/>
        </p:blipFill>
        <p:spPr>
          <a:xfrm>
            <a:off x="195425" y="1621375"/>
            <a:ext cx="8948574" cy="29264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73" name="Google Shape;273;p2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rgbClr val="000000"/>
              </a:buClr>
              <a:buSzPts val="1800"/>
              <a:buNone/>
            </a:pPr>
            <a:r>
              <a:rPr lang="en-GB">
                <a:solidFill>
                  <a:srgbClr val="000000"/>
                </a:solidFill>
                <a:latin typeface="Arial"/>
                <a:ea typeface="Arial"/>
                <a:cs typeface="Arial"/>
                <a:sym typeface="Arial"/>
              </a:rPr>
              <a:t>For example : </a:t>
            </a:r>
            <a:endParaRPr>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b="1" lang="en-GB">
                <a:solidFill>
                  <a:srgbClr val="000000"/>
                </a:solidFill>
                <a:latin typeface="Arial"/>
                <a:ea typeface="Arial"/>
                <a:cs typeface="Arial"/>
                <a:sym typeface="Arial"/>
              </a:rPr>
              <a:t>Abstraction </a:t>
            </a:r>
            <a:r>
              <a:rPr lang="en-GB">
                <a:solidFill>
                  <a:srgbClr val="000000"/>
                </a:solidFill>
                <a:latin typeface="Arial"/>
                <a:ea typeface="Arial"/>
                <a:cs typeface="Arial"/>
                <a:sym typeface="Arial"/>
              </a:rPr>
              <a:t>: See if you can figure out the vital information within the problem. Perhaps use variables to represent information. </a:t>
            </a:r>
            <a:r>
              <a:rPr b="1" lang="en-GB">
                <a:solidFill>
                  <a:srgbClr val="000000"/>
                </a:solidFill>
                <a:latin typeface="Arial"/>
                <a:ea typeface="Arial"/>
                <a:cs typeface="Arial"/>
                <a:sym typeface="Arial"/>
              </a:rPr>
              <a:t>(Puzzle 1 and 3)</a:t>
            </a:r>
            <a:r>
              <a:rPr lang="en-GB">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b="1" lang="en-GB">
                <a:solidFill>
                  <a:srgbClr val="000000"/>
                </a:solidFill>
                <a:latin typeface="Arial"/>
                <a:ea typeface="Arial"/>
                <a:cs typeface="Arial"/>
                <a:sym typeface="Arial"/>
              </a:rPr>
              <a:t>Decomposition</a:t>
            </a:r>
            <a:r>
              <a:rPr lang="en-GB">
                <a:solidFill>
                  <a:srgbClr val="000000"/>
                </a:solidFill>
                <a:latin typeface="Arial"/>
                <a:ea typeface="Arial"/>
                <a:cs typeface="Arial"/>
                <a:sym typeface="Arial"/>
              </a:rPr>
              <a:t> : Break down the problem into smaller parts. Build information from the bottom up. </a:t>
            </a:r>
            <a:r>
              <a:rPr b="1" lang="en-GB">
                <a:solidFill>
                  <a:srgbClr val="000000"/>
                </a:solidFill>
                <a:latin typeface="Arial"/>
                <a:ea typeface="Arial"/>
                <a:cs typeface="Arial"/>
                <a:sym typeface="Arial"/>
              </a:rPr>
              <a:t>(Puzzle 2 and 4)</a:t>
            </a:r>
            <a:endParaRPr b="1">
              <a:solidFill>
                <a:srgbClr val="000000"/>
              </a:solidFill>
              <a:latin typeface="Arial"/>
              <a:ea typeface="Arial"/>
              <a:cs typeface="Arial"/>
              <a:sym typeface="Arial"/>
            </a:endParaRPr>
          </a:p>
          <a:p>
            <a:pPr indent="0" lvl="0" marL="0" rtl="0" algn="l">
              <a:lnSpc>
                <a:spcPct val="90000"/>
              </a:lnSpc>
              <a:spcBef>
                <a:spcPts val="1200"/>
              </a:spcBef>
              <a:spcAft>
                <a:spcPts val="1600"/>
              </a:spcAft>
              <a:buClr>
                <a:schemeClr val="dk1"/>
              </a:buClr>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chemeClr val="dk1"/>
              </a:buClr>
              <a:buSzPts val="4500"/>
              <a:buFont typeface="Libre Franklin Medium"/>
              <a:buNone/>
            </a:pPr>
            <a:r>
              <a:rPr lang="en-GB"/>
              <a:t>Computational Thinking</a:t>
            </a:r>
            <a:endParaRPr/>
          </a:p>
        </p:txBody>
      </p:sp>
      <p:sp>
        <p:nvSpPr>
          <p:cNvPr id="279" name="Google Shape;279;p29"/>
          <p:cNvSpPr txBox="1"/>
          <p:nvPr>
            <p:ph idx="1" type="subTitle"/>
          </p:nvPr>
        </p:nvSpPr>
        <p:spPr>
          <a:xfrm>
            <a:off x="1143000" y="2701528"/>
            <a:ext cx="6858000" cy="1241822"/>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1800"/>
              <a:buNone/>
            </a:pPr>
            <a:r>
              <a:rPr lang="en-GB"/>
              <a:t>Core Concepts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What is Computer Science?</a:t>
            </a:r>
            <a:endParaRPr b="1"/>
          </a:p>
        </p:txBody>
      </p:sp>
      <p:sp>
        <p:nvSpPr>
          <p:cNvPr id="102" name="Google Shape;102;p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81000" lvl="0" marL="457200" rtl="0" algn="l">
              <a:lnSpc>
                <a:spcPct val="108000"/>
              </a:lnSpc>
              <a:spcBef>
                <a:spcPts val="0"/>
              </a:spcBef>
              <a:spcAft>
                <a:spcPts val="0"/>
              </a:spcAft>
              <a:buClr>
                <a:srgbClr val="434343"/>
              </a:buClr>
              <a:buSzPts val="2400"/>
              <a:buChar char="●"/>
            </a:pPr>
            <a:r>
              <a:rPr lang="en-GB" sz="2400">
                <a:solidFill>
                  <a:srgbClr val="434343"/>
                </a:solidFill>
              </a:rPr>
              <a:t>The study of algorithms and programming, and the impact of computers on society.</a:t>
            </a:r>
            <a:endParaRPr sz="2400">
              <a:solidFill>
                <a:srgbClr val="434343"/>
              </a:solidFill>
            </a:endParaRPr>
          </a:p>
          <a:p>
            <a:pPr indent="0" lvl="0" marL="0" rtl="0" algn="l">
              <a:lnSpc>
                <a:spcPct val="108000"/>
              </a:lnSpc>
              <a:spcBef>
                <a:spcPts val="0"/>
              </a:spcBef>
              <a:spcAft>
                <a:spcPts val="0"/>
              </a:spcAft>
              <a:buClr>
                <a:schemeClr val="dk1"/>
              </a:buClr>
              <a:buSzPts val="1800"/>
              <a:buNone/>
            </a:pPr>
            <a:r>
              <a:t/>
            </a:r>
            <a:endParaRPr sz="2400">
              <a:solidFill>
                <a:srgbClr val="434343"/>
              </a:solidFill>
            </a:endParaRPr>
          </a:p>
          <a:p>
            <a:pPr indent="-381000" lvl="0" marL="457200" rtl="0" algn="l">
              <a:lnSpc>
                <a:spcPct val="108000"/>
              </a:lnSpc>
              <a:spcBef>
                <a:spcPts val="0"/>
              </a:spcBef>
              <a:spcAft>
                <a:spcPts val="0"/>
              </a:spcAft>
              <a:buClr>
                <a:srgbClr val="434343"/>
              </a:buClr>
              <a:buSzPts val="2400"/>
              <a:buChar char="●"/>
            </a:pPr>
            <a:r>
              <a:rPr lang="en-GB" sz="2400">
                <a:solidFill>
                  <a:srgbClr val="434343"/>
                </a:solidFill>
              </a:rPr>
              <a:t>Develops creative ways to solve problems and evaluate solutions.</a:t>
            </a:r>
            <a:endParaRPr sz="2400">
              <a:solidFill>
                <a:srgbClr val="434343"/>
              </a:solidFill>
            </a:endParaRPr>
          </a:p>
          <a:p>
            <a:pPr indent="0" lvl="0" marL="0" rtl="0" algn="l">
              <a:lnSpc>
                <a:spcPct val="108000"/>
              </a:lnSpc>
              <a:spcBef>
                <a:spcPts val="0"/>
              </a:spcBef>
              <a:spcAft>
                <a:spcPts val="0"/>
              </a:spcAft>
              <a:buClr>
                <a:schemeClr val="dk1"/>
              </a:buClr>
              <a:buSzPts val="1800"/>
              <a:buNone/>
            </a:pPr>
            <a:r>
              <a:t/>
            </a:r>
            <a:endParaRPr sz="2400">
              <a:solidFill>
                <a:srgbClr val="434343"/>
              </a:solidFill>
            </a:endParaRPr>
          </a:p>
          <a:p>
            <a:pPr indent="-381000" lvl="0" marL="457200" rtl="0" algn="l">
              <a:lnSpc>
                <a:spcPct val="108000"/>
              </a:lnSpc>
              <a:spcBef>
                <a:spcPts val="0"/>
              </a:spcBef>
              <a:spcAft>
                <a:spcPts val="0"/>
              </a:spcAft>
              <a:buClr>
                <a:srgbClr val="434343"/>
              </a:buClr>
              <a:buSzPts val="2400"/>
              <a:buChar char="●"/>
            </a:pPr>
            <a:r>
              <a:rPr lang="en-GB" sz="2400">
                <a:solidFill>
                  <a:srgbClr val="434343"/>
                </a:solidFill>
              </a:rPr>
              <a:t>It is about finding automated solutions to almost any problem you can imagine.</a:t>
            </a:r>
            <a:endParaRPr sz="2400">
              <a:solidFill>
                <a:srgbClr val="434343"/>
              </a:solidFill>
            </a:endParaRPr>
          </a:p>
          <a:p>
            <a:pPr indent="0" lvl="0" marL="0" rtl="0" algn="l">
              <a:lnSpc>
                <a:spcPct val="90000"/>
              </a:lnSpc>
              <a:spcBef>
                <a:spcPts val="0"/>
              </a:spcBef>
              <a:spcAft>
                <a:spcPts val="1600"/>
              </a:spcAft>
              <a:buClr>
                <a:schemeClr val="dk1"/>
              </a:buClr>
              <a:buSzPts val="1800"/>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What is Computational Thinking?</a:t>
            </a:r>
            <a:endParaRPr/>
          </a:p>
        </p:txBody>
      </p:sp>
      <p:sp>
        <p:nvSpPr>
          <p:cNvPr id="285" name="Google Shape;285;p30"/>
          <p:cNvSpPr txBox="1"/>
          <p:nvPr>
            <p:ph idx="1" type="body"/>
          </p:nvPr>
        </p:nvSpPr>
        <p:spPr>
          <a:xfrm>
            <a:off x="311700" y="1152475"/>
            <a:ext cx="8520600" cy="3101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GB">
                <a:solidFill>
                  <a:schemeClr val="dk1"/>
                </a:solidFill>
              </a:rPr>
              <a:t>Computational thinking is a way of understanding complex problems in order to form a solution that can be implemented by either a computer, a human or a combination of both.</a:t>
            </a:r>
            <a:endParaRPr>
              <a:solidFill>
                <a:schemeClr val="dk1"/>
              </a:solidFill>
            </a:endParaRPr>
          </a:p>
          <a:p>
            <a:pPr indent="0" lvl="0" marL="0" rtl="0" algn="l">
              <a:lnSpc>
                <a:spcPct val="90000"/>
              </a:lnSpc>
              <a:spcBef>
                <a:spcPts val="1600"/>
              </a:spcBef>
              <a:spcAft>
                <a:spcPts val="0"/>
              </a:spcAft>
              <a:buClr>
                <a:schemeClr val="dk1"/>
              </a:buClr>
              <a:buSzPts val="1800"/>
              <a:buNone/>
            </a:pPr>
            <a:r>
              <a:rPr lang="en-GB">
                <a:solidFill>
                  <a:schemeClr val="dk1"/>
                </a:solidFill>
              </a:rPr>
              <a:t>There are four key elements to computational thinking:</a:t>
            </a:r>
            <a:endParaRPr>
              <a:solidFill>
                <a:schemeClr val="dk1"/>
              </a:solidFill>
            </a:endParaRPr>
          </a:p>
          <a:p>
            <a:pPr indent="0" lvl="0" marL="0" rtl="0" algn="l">
              <a:lnSpc>
                <a:spcPct val="90000"/>
              </a:lnSpc>
              <a:spcBef>
                <a:spcPts val="1600"/>
              </a:spcBef>
              <a:spcAft>
                <a:spcPts val="0"/>
              </a:spcAft>
              <a:buClr>
                <a:schemeClr val="dk1"/>
              </a:buClr>
              <a:buSzPts val="1800"/>
              <a:buNone/>
            </a:pPr>
            <a:r>
              <a:rPr b="1" lang="en-GB">
                <a:solidFill>
                  <a:schemeClr val="dk1"/>
                </a:solidFill>
              </a:rPr>
              <a:t>Decomposition</a:t>
            </a:r>
            <a:r>
              <a:rPr lang="en-GB">
                <a:solidFill>
                  <a:schemeClr val="dk1"/>
                </a:solidFill>
              </a:rPr>
              <a:t> - breaking a problem down into smaller pieces</a:t>
            </a:r>
            <a:endParaRPr>
              <a:solidFill>
                <a:schemeClr val="dk1"/>
              </a:solidFill>
            </a:endParaRPr>
          </a:p>
          <a:p>
            <a:pPr indent="0" lvl="0" marL="0" rtl="0" algn="l">
              <a:lnSpc>
                <a:spcPct val="90000"/>
              </a:lnSpc>
              <a:spcBef>
                <a:spcPts val="1600"/>
              </a:spcBef>
              <a:spcAft>
                <a:spcPts val="0"/>
              </a:spcAft>
              <a:buClr>
                <a:schemeClr val="dk1"/>
              </a:buClr>
              <a:buSzPts val="1800"/>
              <a:buNone/>
            </a:pPr>
            <a:r>
              <a:rPr b="1" lang="en-GB">
                <a:solidFill>
                  <a:schemeClr val="dk1"/>
                </a:solidFill>
              </a:rPr>
              <a:t>Abstraction</a:t>
            </a:r>
            <a:r>
              <a:rPr lang="en-GB">
                <a:solidFill>
                  <a:schemeClr val="dk1"/>
                </a:solidFill>
              </a:rPr>
              <a:t> - removing details that are not relevant to solving a problem</a:t>
            </a:r>
            <a:endParaRPr>
              <a:solidFill>
                <a:schemeClr val="dk1"/>
              </a:solidFill>
            </a:endParaRPr>
          </a:p>
          <a:p>
            <a:pPr indent="0" lvl="0" marL="0" rtl="0" algn="l">
              <a:lnSpc>
                <a:spcPct val="90000"/>
              </a:lnSpc>
              <a:spcBef>
                <a:spcPts val="1600"/>
              </a:spcBef>
              <a:spcAft>
                <a:spcPts val="0"/>
              </a:spcAft>
              <a:buClr>
                <a:schemeClr val="dk1"/>
              </a:buClr>
              <a:buSzPts val="1800"/>
              <a:buNone/>
            </a:pPr>
            <a:r>
              <a:rPr b="1" lang="en-GB">
                <a:solidFill>
                  <a:schemeClr val="dk1"/>
                </a:solidFill>
              </a:rPr>
              <a:t>Algorithmic thinking</a:t>
            </a:r>
            <a:r>
              <a:rPr lang="en-GB">
                <a:solidFill>
                  <a:schemeClr val="dk1"/>
                </a:solidFill>
              </a:rPr>
              <a:t> - identifying logical steps/a set of instructions that can be used to solve a problem</a:t>
            </a:r>
            <a:endParaRPr>
              <a:solidFill>
                <a:schemeClr val="dk1"/>
              </a:solidFill>
            </a:endParaRPr>
          </a:p>
          <a:p>
            <a:pPr indent="0" lvl="0" marL="0" rtl="0" algn="l">
              <a:lnSpc>
                <a:spcPct val="90000"/>
              </a:lnSpc>
              <a:spcBef>
                <a:spcPts val="1600"/>
              </a:spcBef>
              <a:spcAft>
                <a:spcPts val="1600"/>
              </a:spcAft>
              <a:buClr>
                <a:schemeClr val="dk1"/>
              </a:buClr>
              <a:buSzPts val="1800"/>
              <a:buNone/>
            </a:pPr>
            <a:r>
              <a:rPr b="1" lang="en-GB">
                <a:solidFill>
                  <a:schemeClr val="dk1"/>
                </a:solidFill>
              </a:rPr>
              <a:t>Pattern Recognition</a:t>
            </a:r>
            <a:r>
              <a:rPr lang="en-GB">
                <a:solidFill>
                  <a:schemeClr val="dk1"/>
                </a:solidFill>
              </a:rPr>
              <a:t> - Finding patterns or similarities</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91" name="Google Shape;291;p3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92" name="Google Shape;292;p31"/>
          <p:cNvPicPr preferRelativeResize="0"/>
          <p:nvPr/>
        </p:nvPicPr>
        <p:blipFill rotWithShape="1">
          <a:blip r:embed="rId3">
            <a:alphaModFix/>
          </a:blip>
          <a:srcRect b="0" l="0" r="0" t="0"/>
          <a:stretch/>
        </p:blipFill>
        <p:spPr>
          <a:xfrm>
            <a:off x="453263" y="1096888"/>
            <a:ext cx="8067675" cy="2638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298" name="Google Shape;298;p3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299" name="Google Shape;299;p32"/>
          <p:cNvPicPr preferRelativeResize="0"/>
          <p:nvPr/>
        </p:nvPicPr>
        <p:blipFill rotWithShape="1">
          <a:blip r:embed="rId3">
            <a:alphaModFix/>
          </a:blip>
          <a:srcRect b="0" l="0" r="0" t="0"/>
          <a:stretch/>
        </p:blipFill>
        <p:spPr>
          <a:xfrm>
            <a:off x="166688" y="528638"/>
            <a:ext cx="8810625" cy="4086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05" name="Google Shape;305;p3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06" name="Google Shape;306;p33"/>
          <p:cNvPicPr preferRelativeResize="0"/>
          <p:nvPr/>
        </p:nvPicPr>
        <p:blipFill rotWithShape="1">
          <a:blip r:embed="rId3">
            <a:alphaModFix/>
          </a:blip>
          <a:srcRect b="0" l="0" r="0" t="0"/>
          <a:stretch/>
        </p:blipFill>
        <p:spPr>
          <a:xfrm>
            <a:off x="128588" y="309563"/>
            <a:ext cx="8886825" cy="4524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12" name="Google Shape;312;p3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13" name="Google Shape;313;p34"/>
          <p:cNvPicPr preferRelativeResize="0"/>
          <p:nvPr/>
        </p:nvPicPr>
        <p:blipFill rotWithShape="1">
          <a:blip r:embed="rId3">
            <a:alphaModFix/>
          </a:blip>
          <a:srcRect b="0" l="0" r="0" t="0"/>
          <a:stretch/>
        </p:blipFill>
        <p:spPr>
          <a:xfrm>
            <a:off x="104775" y="290513"/>
            <a:ext cx="8934450" cy="4562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19" name="Google Shape;319;p3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20" name="Google Shape;320;p35"/>
          <p:cNvPicPr preferRelativeResize="0"/>
          <p:nvPr/>
        </p:nvPicPr>
        <p:blipFill rotWithShape="1">
          <a:blip r:embed="rId3">
            <a:alphaModFix/>
          </a:blip>
          <a:srcRect b="0" l="0" r="0" t="0"/>
          <a:stretch/>
        </p:blipFill>
        <p:spPr>
          <a:xfrm>
            <a:off x="219075" y="361950"/>
            <a:ext cx="8705850" cy="4419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26" name="Google Shape;326;p3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27" name="Google Shape;327;p36"/>
          <p:cNvPicPr preferRelativeResize="0"/>
          <p:nvPr/>
        </p:nvPicPr>
        <p:blipFill rotWithShape="1">
          <a:blip r:embed="rId3">
            <a:alphaModFix/>
          </a:blip>
          <a:srcRect b="0" l="0" r="0" t="0"/>
          <a:stretch/>
        </p:blipFill>
        <p:spPr>
          <a:xfrm>
            <a:off x="285750" y="157163"/>
            <a:ext cx="8572500" cy="48291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33" name="Google Shape;333;p3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34" name="Google Shape;334;p37"/>
          <p:cNvPicPr preferRelativeResize="0"/>
          <p:nvPr/>
        </p:nvPicPr>
        <p:blipFill rotWithShape="1">
          <a:blip r:embed="rId3">
            <a:alphaModFix/>
          </a:blip>
          <a:srcRect b="0" l="0" r="0" t="0"/>
          <a:stretch/>
        </p:blipFill>
        <p:spPr>
          <a:xfrm>
            <a:off x="311700" y="381000"/>
            <a:ext cx="4210050" cy="4000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40" name="Google Shape;340;p3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41" name="Google Shape;341;p38"/>
          <p:cNvPicPr preferRelativeResize="0"/>
          <p:nvPr/>
        </p:nvPicPr>
        <p:blipFill rotWithShape="1">
          <a:blip r:embed="rId3">
            <a:alphaModFix/>
          </a:blip>
          <a:srcRect b="0" l="0" r="0" t="0"/>
          <a:stretch/>
        </p:blipFill>
        <p:spPr>
          <a:xfrm>
            <a:off x="114300" y="266700"/>
            <a:ext cx="8915400" cy="46101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47" name="Google Shape;347;p3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48" name="Google Shape;348;p39"/>
          <p:cNvPicPr preferRelativeResize="0"/>
          <p:nvPr/>
        </p:nvPicPr>
        <p:blipFill rotWithShape="1">
          <a:blip r:embed="rId3">
            <a:alphaModFix/>
          </a:blip>
          <a:srcRect b="0" l="0" r="0" t="0"/>
          <a:stretch/>
        </p:blipFill>
        <p:spPr>
          <a:xfrm>
            <a:off x="161925" y="300038"/>
            <a:ext cx="8820150" cy="3400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108" name="Google Shape;108;p4"/>
          <p:cNvSpPr txBox="1"/>
          <p:nvPr>
            <p:ph idx="1" type="body"/>
          </p:nvPr>
        </p:nvSpPr>
        <p:spPr>
          <a:xfrm>
            <a:off x="6620212" y="1028700"/>
            <a:ext cx="20853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GB">
                <a:solidFill>
                  <a:srgbClr val="000000"/>
                </a:solidFill>
                <a:highlight>
                  <a:srgbClr val="FFFFFF"/>
                </a:highlight>
                <a:latin typeface="Arial"/>
                <a:ea typeface="Arial"/>
                <a:cs typeface="Arial"/>
                <a:sym typeface="Arial"/>
              </a:rPr>
              <a:t>The Computer Science specification defines the </a:t>
            </a:r>
            <a:r>
              <a:rPr b="1" lang="en-GB">
                <a:solidFill>
                  <a:srgbClr val="000000"/>
                </a:solidFill>
                <a:highlight>
                  <a:srgbClr val="FFFFFF"/>
                </a:highlight>
                <a:latin typeface="Arial"/>
                <a:ea typeface="Arial"/>
                <a:cs typeface="Arial"/>
                <a:sym typeface="Arial"/>
              </a:rPr>
              <a:t>Learning Outcomes </a:t>
            </a:r>
            <a:r>
              <a:rPr lang="en-GB">
                <a:solidFill>
                  <a:srgbClr val="000000"/>
                </a:solidFill>
                <a:highlight>
                  <a:srgbClr val="FFFFFF"/>
                </a:highlight>
                <a:latin typeface="Arial"/>
                <a:ea typeface="Arial"/>
                <a:cs typeface="Arial"/>
                <a:sym typeface="Arial"/>
              </a:rPr>
              <a:t>which students must achieve to complete the course.</a:t>
            </a:r>
            <a:endParaRPr>
              <a:solidFill>
                <a:srgbClr val="000000"/>
              </a:solidFill>
              <a:highlight>
                <a:srgbClr val="FFFFFF"/>
              </a:highlight>
              <a:latin typeface="Arial"/>
              <a:ea typeface="Arial"/>
              <a:cs typeface="Arial"/>
              <a:sym typeface="Arial"/>
            </a:endParaRPr>
          </a:p>
          <a:p>
            <a:pPr indent="0" lvl="0" marL="0" rtl="0" algn="l">
              <a:lnSpc>
                <a:spcPct val="90000"/>
              </a:lnSpc>
              <a:spcBef>
                <a:spcPts val="1600"/>
              </a:spcBef>
              <a:spcAft>
                <a:spcPts val="1600"/>
              </a:spcAft>
              <a:buClr>
                <a:srgbClr val="000000"/>
              </a:buClr>
              <a:buSzPts val="1800"/>
              <a:buNone/>
            </a:pPr>
            <a:r>
              <a:rPr lang="en-GB">
                <a:solidFill>
                  <a:srgbClr val="000000"/>
                </a:solidFill>
                <a:highlight>
                  <a:srgbClr val="FFFFFF"/>
                </a:highlight>
                <a:latin typeface="Arial"/>
                <a:ea typeface="Arial"/>
                <a:cs typeface="Arial"/>
                <a:sym typeface="Arial"/>
              </a:rPr>
              <a:t>These are contained in  </a:t>
            </a:r>
            <a:r>
              <a:rPr b="1" lang="en-GB">
                <a:solidFill>
                  <a:srgbClr val="000000"/>
                </a:solidFill>
                <a:highlight>
                  <a:srgbClr val="FFFFFF"/>
                </a:highlight>
                <a:latin typeface="Arial"/>
                <a:ea typeface="Arial"/>
                <a:cs typeface="Arial"/>
                <a:sym typeface="Arial"/>
              </a:rPr>
              <a:t>3 strands.</a:t>
            </a:r>
            <a:endParaRPr/>
          </a:p>
        </p:txBody>
      </p:sp>
      <p:pic>
        <p:nvPicPr>
          <p:cNvPr id="109" name="Google Shape;109;p4"/>
          <p:cNvPicPr preferRelativeResize="0"/>
          <p:nvPr/>
        </p:nvPicPr>
        <p:blipFill rotWithShape="1">
          <a:blip r:embed="rId3">
            <a:alphaModFix/>
          </a:blip>
          <a:srcRect b="0" l="0" r="0" t="0"/>
          <a:stretch/>
        </p:blipFill>
        <p:spPr>
          <a:xfrm>
            <a:off x="152400" y="152400"/>
            <a:ext cx="6417225" cy="4812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54" name="Google Shape;354;p4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355" name="Google Shape;355;p40"/>
          <p:cNvPicPr preferRelativeResize="0"/>
          <p:nvPr/>
        </p:nvPicPr>
        <p:blipFill rotWithShape="1">
          <a:blip r:embed="rId3">
            <a:alphaModFix/>
          </a:blip>
          <a:srcRect b="0" l="0" r="0" t="0"/>
          <a:stretch/>
        </p:blipFill>
        <p:spPr>
          <a:xfrm>
            <a:off x="157150" y="445013"/>
            <a:ext cx="8829675" cy="3419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361" name="Google Shape;361;p4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chemeClr val="dk1"/>
              </a:buClr>
              <a:buSzPts val="1800"/>
              <a:buNone/>
            </a:pPr>
            <a:r>
              <a:t/>
            </a:r>
            <a:endParaRPr b="1">
              <a:solidFill>
                <a:srgbClr val="FF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lang="en-GB">
                <a:solidFill>
                  <a:srgbClr val="000000"/>
                </a:solidFill>
                <a:latin typeface="Arial"/>
                <a:ea typeface="Arial"/>
                <a:cs typeface="Arial"/>
                <a:sym typeface="Arial"/>
              </a:rPr>
              <a:t>Drawing a grid or a graph or changing the form of the puzzle in some way, can often help solve problems in a systematic fashion. </a:t>
            </a:r>
            <a:endParaRPr>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lang="en-GB">
                <a:solidFill>
                  <a:srgbClr val="000000"/>
                </a:solidFill>
                <a:latin typeface="Arial"/>
                <a:ea typeface="Arial"/>
                <a:cs typeface="Arial"/>
                <a:sym typeface="Arial"/>
              </a:rPr>
              <a:t>If you get stuck on these puzzles, try drawing a GRID (or a two-way table) might help you get unstuck!! </a:t>
            </a:r>
            <a:endParaRPr>
              <a:solidFill>
                <a:srgbClr val="000000"/>
              </a:solidFill>
              <a:latin typeface="Arial"/>
              <a:ea typeface="Arial"/>
              <a:cs typeface="Arial"/>
              <a:sym typeface="Arial"/>
            </a:endParaRPr>
          </a:p>
          <a:p>
            <a:pPr indent="0" lvl="0" marL="0" rtl="0" algn="l">
              <a:lnSpc>
                <a:spcPct val="90000"/>
              </a:lnSpc>
              <a:spcBef>
                <a:spcPts val="1200"/>
              </a:spcBef>
              <a:spcAft>
                <a:spcPts val="1600"/>
              </a:spcAft>
              <a:buClr>
                <a:schemeClr val="dk1"/>
              </a:buClr>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2"/>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Couples</a:t>
            </a:r>
            <a:endParaRPr b="1"/>
          </a:p>
        </p:txBody>
      </p:sp>
      <p:sp>
        <p:nvSpPr>
          <p:cNvPr id="367" name="Google Shape;367;p42"/>
          <p:cNvSpPr txBox="1"/>
          <p:nvPr>
            <p:ph idx="1" type="body"/>
          </p:nvPr>
        </p:nvSpPr>
        <p:spPr>
          <a:xfrm>
            <a:off x="387900" y="1226634"/>
            <a:ext cx="8368200" cy="374681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rgbClr val="000000"/>
              </a:buClr>
              <a:buSzPts val="1800"/>
              <a:buNone/>
            </a:pPr>
            <a:r>
              <a:rPr lang="en-GB" sz="2000">
                <a:solidFill>
                  <a:srgbClr val="000000"/>
                </a:solidFill>
                <a:latin typeface="Verdana"/>
                <a:ea typeface="Verdana"/>
                <a:cs typeface="Verdana"/>
                <a:sym typeface="Verdana"/>
              </a:rPr>
              <a:t>Tomás, Davey, Hugh, and Fran are married to Ger, Jane, Sinéad and Bernie, though not necessarily in that order.</a:t>
            </a:r>
            <a:endParaRPr sz="2000">
              <a:solidFill>
                <a:srgbClr val="000000"/>
              </a:solidFill>
              <a:latin typeface="Verdana"/>
              <a:ea typeface="Verdana"/>
              <a:cs typeface="Verdana"/>
              <a:sym typeface="Verdana"/>
            </a:endParaRPr>
          </a:p>
          <a:p>
            <a:pPr indent="0" lvl="0" marL="0" rtl="0" algn="l">
              <a:lnSpc>
                <a:spcPct val="90000"/>
              </a:lnSpc>
              <a:spcBef>
                <a:spcPts val="1200"/>
              </a:spcBef>
              <a:spcAft>
                <a:spcPts val="0"/>
              </a:spcAft>
              <a:buClr>
                <a:srgbClr val="000000"/>
              </a:buClr>
              <a:buSzPts val="1800"/>
              <a:buNone/>
            </a:pPr>
            <a:r>
              <a:rPr lang="en-GB" sz="2000">
                <a:solidFill>
                  <a:srgbClr val="000000"/>
                </a:solidFill>
                <a:latin typeface="Verdana"/>
                <a:ea typeface="Verdana"/>
                <a:cs typeface="Verdana"/>
                <a:sym typeface="Verdana"/>
              </a:rPr>
              <a:t>Jane, who is Davey’s sister, has five children. Tomás and his partner want to wait a few more years before starting a family.</a:t>
            </a:r>
            <a:endParaRPr sz="2000">
              <a:solidFill>
                <a:srgbClr val="000000"/>
              </a:solidFill>
              <a:latin typeface="Verdana"/>
              <a:ea typeface="Verdana"/>
              <a:cs typeface="Verdana"/>
              <a:sym typeface="Verdana"/>
            </a:endParaRPr>
          </a:p>
          <a:p>
            <a:pPr indent="0" lvl="0" marL="0" rtl="0" algn="l">
              <a:lnSpc>
                <a:spcPct val="90000"/>
              </a:lnSpc>
              <a:spcBef>
                <a:spcPts val="1200"/>
              </a:spcBef>
              <a:spcAft>
                <a:spcPts val="0"/>
              </a:spcAft>
              <a:buClr>
                <a:srgbClr val="000000"/>
              </a:buClr>
              <a:buSzPts val="1800"/>
              <a:buNone/>
            </a:pPr>
            <a:r>
              <a:rPr lang="en-GB" sz="2000">
                <a:solidFill>
                  <a:srgbClr val="000000"/>
                </a:solidFill>
                <a:latin typeface="Verdana"/>
                <a:ea typeface="Verdana"/>
                <a:cs typeface="Verdana"/>
                <a:sym typeface="Verdana"/>
              </a:rPr>
              <a:t>Tomás has never introduced his wife to Sinéad.</a:t>
            </a:r>
            <a:endParaRPr sz="2000">
              <a:solidFill>
                <a:srgbClr val="000000"/>
              </a:solidFill>
              <a:latin typeface="Verdana"/>
              <a:ea typeface="Verdana"/>
              <a:cs typeface="Verdana"/>
              <a:sym typeface="Verdana"/>
            </a:endParaRPr>
          </a:p>
          <a:p>
            <a:pPr indent="0" lvl="0" marL="0" rtl="0" algn="l">
              <a:lnSpc>
                <a:spcPct val="90000"/>
              </a:lnSpc>
              <a:spcBef>
                <a:spcPts val="1200"/>
              </a:spcBef>
              <a:spcAft>
                <a:spcPts val="0"/>
              </a:spcAft>
              <a:buClr>
                <a:srgbClr val="000000"/>
              </a:buClr>
              <a:buSzPts val="1800"/>
              <a:buNone/>
            </a:pPr>
            <a:r>
              <a:rPr lang="en-GB" sz="2000">
                <a:solidFill>
                  <a:srgbClr val="000000"/>
                </a:solidFill>
                <a:latin typeface="Verdana"/>
                <a:ea typeface="Verdana"/>
                <a:cs typeface="Verdana"/>
                <a:sym typeface="Verdana"/>
              </a:rPr>
              <a:t>Sinéad works very closely with Davey. Ger is considering telling Davey’s partner that they are working a bit too closely together these days.  </a:t>
            </a:r>
            <a:endParaRPr sz="2000">
              <a:solidFill>
                <a:srgbClr val="000000"/>
              </a:solidFill>
              <a:latin typeface="Verdana"/>
              <a:ea typeface="Verdana"/>
              <a:cs typeface="Verdana"/>
              <a:sym typeface="Verdana"/>
            </a:endParaRPr>
          </a:p>
          <a:p>
            <a:pPr indent="0" lvl="0" marL="0" rtl="0" algn="l">
              <a:lnSpc>
                <a:spcPct val="90000"/>
              </a:lnSpc>
              <a:spcBef>
                <a:spcPts val="1200"/>
              </a:spcBef>
              <a:spcAft>
                <a:spcPts val="0"/>
              </a:spcAft>
              <a:buClr>
                <a:srgbClr val="000000"/>
              </a:buClr>
              <a:buSzPts val="1800"/>
              <a:buNone/>
            </a:pPr>
            <a:r>
              <a:rPr lang="en-GB" sz="2000">
                <a:solidFill>
                  <a:srgbClr val="000000"/>
                </a:solidFill>
                <a:latin typeface="Verdana"/>
                <a:ea typeface="Verdana"/>
                <a:cs typeface="Verdana"/>
                <a:sym typeface="Verdana"/>
              </a:rPr>
              <a:t>Davey and Hugh, by the way, are twin brothers. Who is married to wham?</a:t>
            </a:r>
            <a:endParaRPr sz="2000">
              <a:solidFill>
                <a:srgbClr val="000000"/>
              </a:solidFill>
              <a:latin typeface="Verdana"/>
              <a:ea typeface="Verdana"/>
              <a:cs typeface="Verdana"/>
              <a:sym typeface="Verdana"/>
            </a:endParaRPr>
          </a:p>
          <a:p>
            <a:pPr indent="0" lvl="0" marL="0" rtl="0" algn="l">
              <a:lnSpc>
                <a:spcPct val="90000"/>
              </a:lnSpc>
              <a:spcBef>
                <a:spcPts val="1200"/>
              </a:spcBef>
              <a:spcAft>
                <a:spcPts val="1600"/>
              </a:spcAft>
              <a:buClr>
                <a:schemeClr val="dk1"/>
              </a:buClr>
              <a:buSzPts val="1800"/>
              <a:buNone/>
            </a:pPr>
            <a:r>
              <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378ec6d274d_0_0"/>
          <p:cNvSpPr txBox="1"/>
          <p:nvPr>
            <p:ph type="title"/>
          </p:nvPr>
        </p:nvSpPr>
        <p:spPr>
          <a:xfrm>
            <a:off x="503590" y="253588"/>
            <a:ext cx="8079600" cy="718500"/>
          </a:xfrm>
          <a:prstGeom prst="rect">
            <a:avLst/>
          </a:prstGeom>
          <a:noFill/>
          <a:ln>
            <a:noFill/>
          </a:ln>
        </p:spPr>
        <p:txBody>
          <a:bodyPr anchorCtr="0" anchor="ctr" bIns="34275" lIns="68575" spcFirstLastPara="1" rIns="68575" wrap="square" tIns="34275">
            <a:normAutofit/>
          </a:bodyPr>
          <a:lstStyle/>
          <a:p>
            <a:pPr indent="0" lvl="0" marL="0" rtl="0" algn="l">
              <a:lnSpc>
                <a:spcPct val="85000"/>
              </a:lnSpc>
              <a:spcBef>
                <a:spcPts val="0"/>
              </a:spcBef>
              <a:spcAft>
                <a:spcPts val="0"/>
              </a:spcAft>
              <a:buClr>
                <a:schemeClr val="accent1"/>
              </a:buClr>
              <a:buSzPts val="4100"/>
              <a:buFont typeface="Calibri"/>
              <a:buNone/>
            </a:pPr>
            <a:r>
              <a:rPr lang="en-GB"/>
              <a:t>A Solution to who is married to whom?</a:t>
            </a:r>
            <a:endParaRPr/>
          </a:p>
        </p:txBody>
      </p:sp>
      <p:graphicFrame>
        <p:nvGraphicFramePr>
          <p:cNvPr id="374" name="Google Shape;374;g378ec6d274d_0_0"/>
          <p:cNvGraphicFramePr/>
          <p:nvPr/>
        </p:nvGraphicFramePr>
        <p:xfrm>
          <a:off x="1863557" y="1310822"/>
          <a:ext cx="3000000" cy="3000000"/>
        </p:xfrm>
        <a:graphic>
          <a:graphicData uri="http://schemas.openxmlformats.org/drawingml/2006/table">
            <a:tbl>
              <a:tblPr bandRow="1" firstRow="1">
                <a:noFill/>
                <a:tableStyleId>{CE50D1F0-5B97-4E57-BC2C-C819C8C73E49}</a:tableStyleId>
              </a:tblPr>
              <a:tblGrid>
                <a:gridCol w="1226225"/>
                <a:gridCol w="1226225"/>
                <a:gridCol w="1226225"/>
                <a:gridCol w="1226225"/>
              </a:tblGrid>
              <a:tr h="798150">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r>
              <a:tr h="798150">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r>
              <a:tr h="798150">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r>
              <a:tr h="798150">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c>
                  <a:txBody>
                    <a:bodyPr/>
                    <a:lstStyle/>
                    <a:p>
                      <a:pPr indent="0" lvl="0" marL="0" marR="0" rtl="0" algn="l">
                        <a:spcBef>
                          <a:spcPts val="0"/>
                        </a:spcBef>
                        <a:spcAft>
                          <a:spcPts val="0"/>
                        </a:spcAft>
                        <a:buNone/>
                      </a:pPr>
                      <a:r>
                        <a:t/>
                      </a:r>
                      <a:endParaRPr sz="1400"/>
                    </a:p>
                  </a:txBody>
                  <a:tcPr marT="34300" marB="34300" marR="68600" marL="68600">
                    <a:solidFill>
                      <a:srgbClr val="A5A5A5"/>
                    </a:solidFill>
                  </a:tcPr>
                </a:tc>
              </a:tr>
            </a:tbl>
          </a:graphicData>
        </a:graphic>
      </p:graphicFrame>
      <p:sp>
        <p:nvSpPr>
          <p:cNvPr id="375" name="Google Shape;375;g378ec6d274d_0_0"/>
          <p:cNvSpPr txBox="1"/>
          <p:nvPr/>
        </p:nvSpPr>
        <p:spPr>
          <a:xfrm>
            <a:off x="898402" y="3807469"/>
            <a:ext cx="10188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Fran</a:t>
            </a:r>
            <a:endParaRPr sz="1100"/>
          </a:p>
        </p:txBody>
      </p:sp>
      <p:sp>
        <p:nvSpPr>
          <p:cNvPr id="376" name="Google Shape;376;g378ec6d274d_0_0"/>
          <p:cNvSpPr txBox="1"/>
          <p:nvPr/>
        </p:nvSpPr>
        <p:spPr>
          <a:xfrm>
            <a:off x="677370" y="1375970"/>
            <a:ext cx="12831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Tomás</a:t>
            </a:r>
            <a:endParaRPr sz="1100"/>
          </a:p>
        </p:txBody>
      </p:sp>
      <p:sp>
        <p:nvSpPr>
          <p:cNvPr id="377" name="Google Shape;377;g378ec6d274d_0_0"/>
          <p:cNvSpPr txBox="1"/>
          <p:nvPr/>
        </p:nvSpPr>
        <p:spPr>
          <a:xfrm>
            <a:off x="753087" y="2171925"/>
            <a:ext cx="11583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Davey</a:t>
            </a:r>
            <a:endParaRPr sz="1100"/>
          </a:p>
        </p:txBody>
      </p:sp>
      <p:pic>
        <p:nvPicPr>
          <p:cNvPr id="378" name="Google Shape;378;g378ec6d274d_0_0"/>
          <p:cNvPicPr preferRelativeResize="0"/>
          <p:nvPr/>
        </p:nvPicPr>
        <p:blipFill rotWithShape="1">
          <a:blip r:embed="rId3">
            <a:alphaModFix/>
          </a:blip>
          <a:srcRect b="0" l="0" r="0" t="0"/>
          <a:stretch/>
        </p:blipFill>
        <p:spPr>
          <a:xfrm rot="-1778870">
            <a:off x="5524878" y="2289540"/>
            <a:ext cx="1293140" cy="475217"/>
          </a:xfrm>
          <a:prstGeom prst="rect">
            <a:avLst/>
          </a:prstGeom>
          <a:noFill/>
          <a:ln>
            <a:noFill/>
          </a:ln>
        </p:spPr>
      </p:pic>
      <p:grpSp>
        <p:nvGrpSpPr>
          <p:cNvPr id="379" name="Google Shape;379;g378ec6d274d_0_0"/>
          <p:cNvGrpSpPr/>
          <p:nvPr/>
        </p:nvGrpSpPr>
        <p:grpSpPr>
          <a:xfrm>
            <a:off x="7280443" y="844311"/>
            <a:ext cx="1712925" cy="1117826"/>
            <a:chOff x="2919722" y="4308854"/>
            <a:chExt cx="2283900" cy="1490435"/>
          </a:xfrm>
        </p:grpSpPr>
        <p:pic>
          <p:nvPicPr>
            <p:cNvPr id="380" name="Google Shape;380;g378ec6d274d_0_0"/>
            <p:cNvPicPr preferRelativeResize="0"/>
            <p:nvPr/>
          </p:nvPicPr>
          <p:blipFill rotWithShape="1">
            <a:blip r:embed="rId3">
              <a:alphaModFix/>
            </a:blip>
            <a:srcRect b="0" l="0" r="0" t="0"/>
            <a:stretch/>
          </p:blipFill>
          <p:spPr>
            <a:xfrm rot="-1778872">
              <a:off x="3073443" y="4780692"/>
              <a:ext cx="1724187" cy="633623"/>
            </a:xfrm>
            <a:prstGeom prst="rect">
              <a:avLst/>
            </a:prstGeom>
            <a:noFill/>
            <a:ln>
              <a:noFill/>
            </a:ln>
          </p:spPr>
        </p:pic>
        <p:sp>
          <p:nvSpPr>
            <p:cNvPr id="381" name="Google Shape;381;g378ec6d274d_0_0"/>
            <p:cNvSpPr/>
            <p:nvPr/>
          </p:nvSpPr>
          <p:spPr>
            <a:xfrm>
              <a:off x="2919722" y="4308854"/>
              <a:ext cx="2283900" cy="1403700"/>
            </a:xfrm>
            <a:prstGeom prst="mathMultiply">
              <a:avLst>
                <a:gd fmla="val 23520" name="adj1"/>
              </a:avLst>
            </a:prstGeom>
            <a:solidFill>
              <a:schemeClr val="accent1"/>
            </a:solidFill>
            <a:ln cap="flat" cmpd="sng" w="9525">
              <a:solidFill>
                <a:srgbClr val="3A839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82" name="Google Shape;382;g378ec6d274d_0_0"/>
          <p:cNvSpPr txBox="1"/>
          <p:nvPr/>
        </p:nvSpPr>
        <p:spPr>
          <a:xfrm>
            <a:off x="822797" y="3044434"/>
            <a:ext cx="10188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Hugh</a:t>
            </a:r>
            <a:endParaRPr sz="1100"/>
          </a:p>
        </p:txBody>
      </p:sp>
      <p:sp>
        <p:nvSpPr>
          <p:cNvPr id="383" name="Google Shape;383;g378ec6d274d_0_0"/>
          <p:cNvSpPr txBox="1"/>
          <p:nvPr/>
        </p:nvSpPr>
        <p:spPr>
          <a:xfrm>
            <a:off x="2072486" y="780089"/>
            <a:ext cx="11118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Ger</a:t>
            </a:r>
            <a:endParaRPr b="1" sz="3000">
              <a:solidFill>
                <a:srgbClr val="3D5A4F"/>
              </a:solidFill>
              <a:latin typeface="Calibri"/>
              <a:ea typeface="Calibri"/>
              <a:cs typeface="Calibri"/>
              <a:sym typeface="Calibri"/>
            </a:endParaRPr>
          </a:p>
        </p:txBody>
      </p:sp>
      <p:sp>
        <p:nvSpPr>
          <p:cNvPr id="384" name="Google Shape;384;g378ec6d274d_0_0"/>
          <p:cNvSpPr txBox="1"/>
          <p:nvPr/>
        </p:nvSpPr>
        <p:spPr>
          <a:xfrm>
            <a:off x="3262353" y="797031"/>
            <a:ext cx="10074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Jane</a:t>
            </a:r>
            <a:endParaRPr sz="1100"/>
          </a:p>
        </p:txBody>
      </p:sp>
      <p:sp>
        <p:nvSpPr>
          <p:cNvPr id="385" name="Google Shape;385;g378ec6d274d_0_0"/>
          <p:cNvSpPr txBox="1"/>
          <p:nvPr/>
        </p:nvSpPr>
        <p:spPr>
          <a:xfrm>
            <a:off x="4316032" y="818324"/>
            <a:ext cx="12831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Sinéad</a:t>
            </a:r>
            <a:endParaRPr b="1" sz="3000">
              <a:solidFill>
                <a:srgbClr val="3D5A4F"/>
              </a:solidFill>
              <a:latin typeface="Calibri"/>
              <a:ea typeface="Calibri"/>
              <a:cs typeface="Calibri"/>
              <a:sym typeface="Calibri"/>
            </a:endParaRPr>
          </a:p>
        </p:txBody>
      </p:sp>
      <p:sp>
        <p:nvSpPr>
          <p:cNvPr id="386" name="Google Shape;386;g378ec6d274d_0_0"/>
          <p:cNvSpPr txBox="1"/>
          <p:nvPr/>
        </p:nvSpPr>
        <p:spPr>
          <a:xfrm>
            <a:off x="5520380" y="818324"/>
            <a:ext cx="12831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rgbClr val="3D5A4F"/>
                </a:solidFill>
                <a:latin typeface="Calibri"/>
                <a:ea typeface="Calibri"/>
                <a:cs typeface="Calibri"/>
                <a:sym typeface="Calibri"/>
              </a:rPr>
              <a:t>Bernie</a:t>
            </a:r>
            <a:endParaRPr sz="1100"/>
          </a:p>
        </p:txBody>
      </p:sp>
      <p:sp>
        <p:nvSpPr>
          <p:cNvPr id="387" name="Google Shape;387;g378ec6d274d_0_0"/>
          <p:cNvSpPr txBox="1"/>
          <p:nvPr/>
        </p:nvSpPr>
        <p:spPr>
          <a:xfrm>
            <a:off x="7366315" y="1210739"/>
            <a:ext cx="1630500" cy="284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Tomas/Sinead info.</a:t>
            </a:r>
            <a:endParaRPr sz="1100"/>
          </a:p>
        </p:txBody>
      </p:sp>
      <p:grpSp>
        <p:nvGrpSpPr>
          <p:cNvPr id="388" name="Google Shape;388;g378ec6d274d_0_0"/>
          <p:cNvGrpSpPr/>
          <p:nvPr/>
        </p:nvGrpSpPr>
        <p:grpSpPr>
          <a:xfrm>
            <a:off x="7256132" y="1671930"/>
            <a:ext cx="1712925" cy="1117826"/>
            <a:chOff x="2919722" y="4308854"/>
            <a:chExt cx="2283900" cy="1490435"/>
          </a:xfrm>
        </p:grpSpPr>
        <p:pic>
          <p:nvPicPr>
            <p:cNvPr id="389" name="Google Shape;389;g378ec6d274d_0_0"/>
            <p:cNvPicPr preferRelativeResize="0"/>
            <p:nvPr/>
          </p:nvPicPr>
          <p:blipFill rotWithShape="1">
            <a:blip r:embed="rId3">
              <a:alphaModFix/>
            </a:blip>
            <a:srcRect b="0" l="0" r="0" t="0"/>
            <a:stretch/>
          </p:blipFill>
          <p:spPr>
            <a:xfrm rot="-1778872">
              <a:off x="3073443" y="4780692"/>
              <a:ext cx="1724187" cy="633623"/>
            </a:xfrm>
            <a:prstGeom prst="rect">
              <a:avLst/>
            </a:prstGeom>
            <a:noFill/>
            <a:ln>
              <a:noFill/>
            </a:ln>
          </p:spPr>
        </p:pic>
        <p:sp>
          <p:nvSpPr>
            <p:cNvPr id="390" name="Google Shape;390;g378ec6d274d_0_0"/>
            <p:cNvSpPr/>
            <p:nvPr/>
          </p:nvSpPr>
          <p:spPr>
            <a:xfrm>
              <a:off x="2919722" y="4308854"/>
              <a:ext cx="2283900" cy="1403700"/>
            </a:xfrm>
            <a:prstGeom prst="mathMultiply">
              <a:avLst>
                <a:gd fmla="val 23520" name="adj1"/>
              </a:avLst>
            </a:prstGeom>
            <a:solidFill>
              <a:schemeClr val="accent1"/>
            </a:solidFill>
            <a:ln cap="flat" cmpd="sng" w="9525">
              <a:solidFill>
                <a:srgbClr val="3A839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91" name="Google Shape;391;g378ec6d274d_0_0"/>
          <p:cNvSpPr txBox="1"/>
          <p:nvPr/>
        </p:nvSpPr>
        <p:spPr>
          <a:xfrm>
            <a:off x="7331332" y="2092825"/>
            <a:ext cx="1630500" cy="284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Jane/Davey siblings.</a:t>
            </a:r>
            <a:endParaRPr sz="1100"/>
          </a:p>
        </p:txBody>
      </p:sp>
      <p:grpSp>
        <p:nvGrpSpPr>
          <p:cNvPr id="392" name="Google Shape;392;g378ec6d274d_0_0"/>
          <p:cNvGrpSpPr/>
          <p:nvPr/>
        </p:nvGrpSpPr>
        <p:grpSpPr>
          <a:xfrm>
            <a:off x="7219941" y="2650648"/>
            <a:ext cx="1712925" cy="1117826"/>
            <a:chOff x="2919722" y="4308854"/>
            <a:chExt cx="2283900" cy="1490435"/>
          </a:xfrm>
        </p:grpSpPr>
        <p:pic>
          <p:nvPicPr>
            <p:cNvPr id="393" name="Google Shape;393;g378ec6d274d_0_0"/>
            <p:cNvPicPr preferRelativeResize="0"/>
            <p:nvPr/>
          </p:nvPicPr>
          <p:blipFill rotWithShape="1">
            <a:blip r:embed="rId3">
              <a:alphaModFix/>
            </a:blip>
            <a:srcRect b="0" l="0" r="0" t="0"/>
            <a:stretch/>
          </p:blipFill>
          <p:spPr>
            <a:xfrm rot="-1778872">
              <a:off x="3073443" y="4780692"/>
              <a:ext cx="1724187" cy="633623"/>
            </a:xfrm>
            <a:prstGeom prst="rect">
              <a:avLst/>
            </a:prstGeom>
            <a:noFill/>
            <a:ln>
              <a:noFill/>
            </a:ln>
          </p:spPr>
        </p:pic>
        <p:sp>
          <p:nvSpPr>
            <p:cNvPr id="394" name="Google Shape;394;g378ec6d274d_0_0"/>
            <p:cNvSpPr/>
            <p:nvPr/>
          </p:nvSpPr>
          <p:spPr>
            <a:xfrm>
              <a:off x="2919722" y="4308854"/>
              <a:ext cx="2283900" cy="1403700"/>
            </a:xfrm>
            <a:prstGeom prst="mathMultiply">
              <a:avLst>
                <a:gd fmla="val 23520" name="adj1"/>
              </a:avLst>
            </a:prstGeom>
            <a:solidFill>
              <a:schemeClr val="accent1"/>
            </a:solidFill>
            <a:ln cap="flat" cmpd="sng" w="9525">
              <a:solidFill>
                <a:srgbClr val="3A839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395" name="Google Shape;395;g378ec6d274d_0_0"/>
          <p:cNvSpPr txBox="1"/>
          <p:nvPr/>
        </p:nvSpPr>
        <p:spPr>
          <a:xfrm>
            <a:off x="7331332" y="2964107"/>
            <a:ext cx="1630500" cy="5001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Jane -5 kids / </a:t>
            </a:r>
            <a:endParaRPr sz="1100"/>
          </a:p>
          <a:p>
            <a:pPr indent="0" lvl="0" marL="0" marR="0" rtl="0" algn="l">
              <a:spcBef>
                <a:spcPts val="0"/>
              </a:spcBef>
              <a:spcAft>
                <a:spcPts val="0"/>
              </a:spcAft>
              <a:buNone/>
            </a:pPr>
            <a:r>
              <a:rPr lang="en-GB" sz="1400">
                <a:solidFill>
                  <a:schemeClr val="dk1"/>
                </a:solidFill>
                <a:latin typeface="Calibri"/>
                <a:ea typeface="Calibri"/>
                <a:cs typeface="Calibri"/>
                <a:sym typeface="Calibri"/>
              </a:rPr>
              <a:t>Tomas – 0 kids</a:t>
            </a:r>
            <a:endParaRPr sz="1100"/>
          </a:p>
        </p:txBody>
      </p:sp>
      <p:grpSp>
        <p:nvGrpSpPr>
          <p:cNvPr id="396" name="Google Shape;396;g378ec6d274d_0_0"/>
          <p:cNvGrpSpPr/>
          <p:nvPr/>
        </p:nvGrpSpPr>
        <p:grpSpPr>
          <a:xfrm>
            <a:off x="7135314" y="3432846"/>
            <a:ext cx="1712925" cy="1117826"/>
            <a:chOff x="2919722" y="4308854"/>
            <a:chExt cx="2283900" cy="1490435"/>
          </a:xfrm>
        </p:grpSpPr>
        <p:pic>
          <p:nvPicPr>
            <p:cNvPr id="397" name="Google Shape;397;g378ec6d274d_0_0"/>
            <p:cNvPicPr preferRelativeResize="0"/>
            <p:nvPr/>
          </p:nvPicPr>
          <p:blipFill rotWithShape="1">
            <a:blip r:embed="rId3">
              <a:alphaModFix/>
            </a:blip>
            <a:srcRect b="0" l="0" r="0" t="0"/>
            <a:stretch/>
          </p:blipFill>
          <p:spPr>
            <a:xfrm rot="-1778872">
              <a:off x="3073443" y="4780692"/>
              <a:ext cx="1724187" cy="633623"/>
            </a:xfrm>
            <a:prstGeom prst="rect">
              <a:avLst/>
            </a:prstGeom>
            <a:noFill/>
            <a:ln>
              <a:noFill/>
            </a:ln>
          </p:spPr>
        </p:pic>
        <p:sp>
          <p:nvSpPr>
            <p:cNvPr id="398" name="Google Shape;398;g378ec6d274d_0_0"/>
            <p:cNvSpPr/>
            <p:nvPr/>
          </p:nvSpPr>
          <p:spPr>
            <a:xfrm>
              <a:off x="2919722" y="4308854"/>
              <a:ext cx="2283900" cy="1403700"/>
            </a:xfrm>
            <a:prstGeom prst="mathMultiply">
              <a:avLst>
                <a:gd fmla="val 23520" name="adj1"/>
              </a:avLst>
            </a:prstGeom>
            <a:solidFill>
              <a:schemeClr val="accent1"/>
            </a:solidFill>
            <a:ln cap="flat" cmpd="sng" w="9525">
              <a:solidFill>
                <a:srgbClr val="3A839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grpSp>
        <p:nvGrpSpPr>
          <p:cNvPr id="399" name="Google Shape;399;g378ec6d274d_0_0"/>
          <p:cNvGrpSpPr/>
          <p:nvPr/>
        </p:nvGrpSpPr>
        <p:grpSpPr>
          <a:xfrm>
            <a:off x="7264812" y="3496871"/>
            <a:ext cx="1712925" cy="1117826"/>
            <a:chOff x="2919722" y="4308854"/>
            <a:chExt cx="2283900" cy="1490435"/>
          </a:xfrm>
        </p:grpSpPr>
        <p:pic>
          <p:nvPicPr>
            <p:cNvPr id="400" name="Google Shape;400;g378ec6d274d_0_0"/>
            <p:cNvPicPr preferRelativeResize="0"/>
            <p:nvPr/>
          </p:nvPicPr>
          <p:blipFill rotWithShape="1">
            <a:blip r:embed="rId3">
              <a:alphaModFix/>
            </a:blip>
            <a:srcRect b="0" l="0" r="0" t="0"/>
            <a:stretch/>
          </p:blipFill>
          <p:spPr>
            <a:xfrm rot="-1778872">
              <a:off x="3073443" y="4780692"/>
              <a:ext cx="1724187" cy="633623"/>
            </a:xfrm>
            <a:prstGeom prst="rect">
              <a:avLst/>
            </a:prstGeom>
            <a:noFill/>
            <a:ln>
              <a:noFill/>
            </a:ln>
          </p:spPr>
        </p:pic>
        <p:sp>
          <p:nvSpPr>
            <p:cNvPr id="401" name="Google Shape;401;g378ec6d274d_0_0"/>
            <p:cNvSpPr/>
            <p:nvPr/>
          </p:nvSpPr>
          <p:spPr>
            <a:xfrm>
              <a:off x="2919722" y="4308854"/>
              <a:ext cx="2283900" cy="1403700"/>
            </a:xfrm>
            <a:prstGeom prst="mathMultiply">
              <a:avLst>
                <a:gd fmla="val 23520" name="adj1"/>
              </a:avLst>
            </a:prstGeom>
            <a:solidFill>
              <a:schemeClr val="accent1"/>
            </a:solidFill>
            <a:ln cap="flat" cmpd="sng" w="9525">
              <a:solidFill>
                <a:srgbClr val="3A839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02" name="Google Shape;402;g378ec6d274d_0_0"/>
          <p:cNvSpPr txBox="1"/>
          <p:nvPr/>
        </p:nvSpPr>
        <p:spPr>
          <a:xfrm>
            <a:off x="7385579" y="3765599"/>
            <a:ext cx="1630500" cy="5001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alibri"/>
                <a:ea typeface="Calibri"/>
                <a:cs typeface="Calibri"/>
                <a:sym typeface="Calibri"/>
              </a:rPr>
              <a:t>Sinead/Davey work</a:t>
            </a:r>
            <a:endParaRPr sz="1100"/>
          </a:p>
          <a:p>
            <a:pPr indent="0" lvl="0" marL="0" marR="0" rtl="0" algn="l">
              <a:spcBef>
                <a:spcPts val="0"/>
              </a:spcBef>
              <a:spcAft>
                <a:spcPts val="0"/>
              </a:spcAft>
              <a:buNone/>
            </a:pPr>
            <a:r>
              <a:rPr lang="en-GB" sz="1400">
                <a:solidFill>
                  <a:schemeClr val="dk1"/>
                </a:solidFill>
                <a:latin typeface="Calibri"/>
                <a:ea typeface="Calibri"/>
                <a:cs typeface="Calibri"/>
                <a:sym typeface="Calibri"/>
              </a:rPr>
              <a:t>Ger not with Davey</a:t>
            </a:r>
            <a:endParaRPr sz="1100"/>
          </a:p>
        </p:txBody>
      </p:sp>
      <p:pic>
        <p:nvPicPr>
          <p:cNvPr id="403" name="Google Shape;403;g378ec6d274d_0_0"/>
          <p:cNvPicPr preferRelativeResize="0"/>
          <p:nvPr/>
        </p:nvPicPr>
        <p:blipFill rotWithShape="1">
          <a:blip r:embed="rId3">
            <a:alphaModFix/>
          </a:blip>
          <a:srcRect b="0" l="0" r="0" t="0"/>
          <a:stretch/>
        </p:blipFill>
        <p:spPr>
          <a:xfrm rot="-1778870">
            <a:off x="2990003" y="3877058"/>
            <a:ext cx="1293140" cy="475217"/>
          </a:xfrm>
          <a:prstGeom prst="rect">
            <a:avLst/>
          </a:prstGeom>
          <a:noFill/>
          <a:ln>
            <a:noFill/>
          </a:ln>
        </p:spPr>
      </p:pic>
      <p:sp>
        <p:nvSpPr>
          <p:cNvPr id="404" name="Google Shape;404;g378ec6d274d_0_0"/>
          <p:cNvSpPr txBox="1"/>
          <p:nvPr/>
        </p:nvSpPr>
        <p:spPr>
          <a:xfrm>
            <a:off x="3650519" y="3807469"/>
            <a:ext cx="4275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3000">
                <a:solidFill>
                  <a:srgbClr val="FF0000"/>
                </a:solidFill>
                <a:latin typeface="Calibri"/>
                <a:ea typeface="Calibri"/>
                <a:cs typeface="Calibri"/>
                <a:sym typeface="Calibri"/>
              </a:rPr>
              <a:t>?</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Windows</a:t>
            </a:r>
            <a:endParaRPr/>
          </a:p>
        </p:txBody>
      </p:sp>
      <p:sp>
        <p:nvSpPr>
          <p:cNvPr id="410" name="Google Shape;410;p4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GB">
                <a:solidFill>
                  <a:srgbClr val="000000"/>
                </a:solidFill>
                <a:latin typeface="Arial"/>
                <a:ea typeface="Arial"/>
                <a:cs typeface="Arial"/>
                <a:sym typeface="Arial"/>
              </a:rPr>
              <a:t>Somebody has broken the window in the classroom.  There are three suspects: Anne, Barbara and Clara.</a:t>
            </a:r>
            <a:endParaRPr>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ts val="1800"/>
              <a:buNone/>
            </a:pPr>
            <a:r>
              <a:rPr lang="en-GB">
                <a:solidFill>
                  <a:srgbClr val="000000"/>
                </a:solidFill>
                <a:latin typeface="Arial"/>
                <a:ea typeface="Arial"/>
                <a:cs typeface="Arial"/>
                <a:sym typeface="Arial"/>
              </a:rPr>
              <a:t>Anne said that Barbara broke the window.  Barbara and Clara also said something but nobody remembers what they said.  It is known that exactly one of the girls broke the window and only this girl told the truth.  Who broke the window?</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Windows: Solution</a:t>
            </a:r>
            <a:endParaRPr/>
          </a:p>
        </p:txBody>
      </p:sp>
      <p:sp>
        <p:nvSpPr>
          <p:cNvPr id="416" name="Google Shape;416;p4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t/>
            </a:r>
            <a:endParaRPr>
              <a:solidFill>
                <a:srgbClr val="000000"/>
              </a:solidFill>
              <a:latin typeface="Arial"/>
              <a:ea typeface="Arial"/>
              <a:cs typeface="Arial"/>
              <a:sym typeface="Arial"/>
            </a:endParaRPr>
          </a:p>
          <a:p>
            <a:pPr indent="0" lvl="0" marL="0" rtl="0" algn="l">
              <a:lnSpc>
                <a:spcPct val="90000"/>
              </a:lnSpc>
              <a:spcBef>
                <a:spcPts val="0"/>
              </a:spcBef>
              <a:spcAft>
                <a:spcPts val="0"/>
              </a:spcAft>
              <a:buClr>
                <a:srgbClr val="000000"/>
              </a:buClr>
              <a:buSzPts val="1800"/>
              <a:buNone/>
            </a:pPr>
            <a:r>
              <a:rPr lang="en-GB">
                <a:solidFill>
                  <a:srgbClr val="000000"/>
                </a:solidFill>
                <a:latin typeface="Arial"/>
                <a:ea typeface="Arial"/>
                <a:cs typeface="Arial"/>
                <a:sym typeface="Arial"/>
              </a:rPr>
              <a:t>If A broke the window then A told the truth.  But A said B broke the window, not A.  So A was lying. So A didn’t break the window.  And B breaking the window was a lie.  Hence C broke the window.</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Computational Thinking</a:t>
            </a:r>
            <a:endParaRPr/>
          </a:p>
        </p:txBody>
      </p:sp>
      <p:sp>
        <p:nvSpPr>
          <p:cNvPr id="422" name="Google Shape;422;p4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800"/>
              </a:spcBef>
              <a:spcAft>
                <a:spcPts val="0"/>
              </a:spcAft>
              <a:buClr>
                <a:srgbClr val="000000"/>
              </a:buClr>
              <a:buSzPts val="1800"/>
              <a:buNone/>
            </a:pPr>
            <a:r>
              <a:rPr b="1" lang="en-GB" sz="1700">
                <a:solidFill>
                  <a:srgbClr val="000000"/>
                </a:solidFill>
                <a:latin typeface="Arial"/>
                <a:ea typeface="Arial"/>
                <a:cs typeface="Arial"/>
                <a:sym typeface="Arial"/>
              </a:rPr>
              <a:t>"Computational Thinking is a loose set of problem solving skills that mainly focus on the creation of algorithms."</a:t>
            </a:r>
            <a:endParaRPr b="1" sz="1700">
              <a:solidFill>
                <a:srgbClr val="000000"/>
              </a:solidFill>
              <a:latin typeface="Arial"/>
              <a:ea typeface="Arial"/>
              <a:cs typeface="Arial"/>
              <a:sym typeface="Arial"/>
            </a:endParaRPr>
          </a:p>
          <a:p>
            <a:pPr indent="0" lvl="0" marL="0" rtl="0" algn="l">
              <a:lnSpc>
                <a:spcPct val="90000"/>
              </a:lnSpc>
              <a:spcBef>
                <a:spcPts val="1800"/>
              </a:spcBef>
              <a:spcAft>
                <a:spcPts val="0"/>
              </a:spcAft>
              <a:buClr>
                <a:srgbClr val="000000"/>
              </a:buClr>
              <a:buSzPts val="1800"/>
              <a:buNone/>
            </a:pPr>
            <a:r>
              <a:rPr b="1" lang="en-GB" sz="1700">
                <a:solidFill>
                  <a:srgbClr val="000000"/>
                </a:solidFill>
                <a:latin typeface="Arial"/>
                <a:ea typeface="Arial"/>
                <a:cs typeface="Arial"/>
                <a:sym typeface="Arial"/>
              </a:rPr>
              <a:t> (Curzon P, McOwan P. (2017) The Power of Computational Thinking) </a:t>
            </a:r>
            <a:endParaRPr/>
          </a:p>
          <a:p>
            <a:pPr indent="0" lvl="0" marL="0" rtl="0" algn="l">
              <a:lnSpc>
                <a:spcPct val="90000"/>
              </a:lnSpc>
              <a:spcBef>
                <a:spcPts val="1800"/>
              </a:spcBef>
              <a:spcAft>
                <a:spcPts val="0"/>
              </a:spcAft>
              <a:buClr>
                <a:schemeClr val="dk1"/>
              </a:buClr>
              <a:buSzPts val="1800"/>
              <a:buNone/>
            </a:pPr>
            <a:r>
              <a:t/>
            </a:r>
            <a:endParaRPr b="1" sz="1700">
              <a:solidFill>
                <a:srgbClr val="000000"/>
              </a:solidFill>
              <a:latin typeface="Arial"/>
              <a:ea typeface="Arial"/>
              <a:cs typeface="Arial"/>
              <a:sym typeface="Arial"/>
            </a:endParaRPr>
          </a:p>
          <a:p>
            <a:pPr indent="0" lvl="0" marL="0" rtl="0" algn="l">
              <a:lnSpc>
                <a:spcPct val="90000"/>
              </a:lnSpc>
              <a:spcBef>
                <a:spcPts val="1800"/>
              </a:spcBef>
              <a:spcAft>
                <a:spcPts val="0"/>
              </a:spcAft>
              <a:buClr>
                <a:srgbClr val="000000"/>
              </a:buClr>
              <a:buSzPts val="1800"/>
              <a:buNone/>
            </a:pPr>
            <a:r>
              <a:rPr b="1" lang="en-GB" sz="1700">
                <a:solidFill>
                  <a:srgbClr val="000000"/>
                </a:solidFill>
                <a:latin typeface="Arial"/>
                <a:ea typeface="Arial"/>
                <a:cs typeface="Arial"/>
                <a:sym typeface="Arial"/>
              </a:rPr>
              <a:t>Other puzzles also known as Zebra Puzzles or Einstein Puzzle – Relies on Logic to solve</a:t>
            </a:r>
            <a:endParaRPr/>
          </a:p>
          <a:p>
            <a:pPr indent="0" lvl="0" marL="0" rtl="0" algn="l">
              <a:lnSpc>
                <a:spcPct val="90000"/>
              </a:lnSpc>
              <a:spcBef>
                <a:spcPts val="1800"/>
              </a:spcBef>
              <a:spcAft>
                <a:spcPts val="0"/>
              </a:spcAft>
              <a:buClr>
                <a:srgbClr val="000000"/>
              </a:buClr>
              <a:buSzPts val="1800"/>
              <a:buNone/>
            </a:pPr>
            <a:r>
              <a:rPr b="1" lang="en-GB" sz="1700" u="sng">
                <a:solidFill>
                  <a:srgbClr val="000000"/>
                </a:solidFill>
                <a:latin typeface="Arial"/>
                <a:ea typeface="Arial"/>
                <a:cs typeface="Arial"/>
                <a:sym typeface="Arial"/>
                <a:hlinkClick r:id="rId3">
                  <a:extLst>
                    <a:ext uri="{A12FA001-AC4F-418D-AE19-62706E023703}">
                      <ahyp:hlinkClr val="tx"/>
                    </a:ext>
                  </a:extLst>
                </a:hlinkClick>
              </a:rPr>
              <a:t>https://www.zebrapuzzles.com/p/MqQOKqY2/#very-easy</a:t>
            </a:r>
            <a:endParaRPr b="1" sz="1700">
              <a:solidFill>
                <a:srgbClr val="000000"/>
              </a:solidFill>
              <a:latin typeface="Arial"/>
              <a:ea typeface="Arial"/>
              <a:cs typeface="Arial"/>
              <a:sym typeface="Arial"/>
            </a:endParaRPr>
          </a:p>
          <a:p>
            <a:pPr indent="0" lvl="0" marL="0" rtl="0" algn="l">
              <a:lnSpc>
                <a:spcPct val="90000"/>
              </a:lnSpc>
              <a:spcBef>
                <a:spcPts val="1800"/>
              </a:spcBef>
              <a:spcAft>
                <a:spcPts val="0"/>
              </a:spcAft>
              <a:buClr>
                <a:schemeClr val="dk1"/>
              </a:buClr>
              <a:buSzPts val="1800"/>
              <a:buNone/>
            </a:pPr>
            <a:r>
              <a:t/>
            </a:r>
            <a:endParaRPr b="1" sz="1700">
              <a:solidFill>
                <a:srgbClr val="000000"/>
              </a:solidFill>
              <a:latin typeface="Arial"/>
              <a:ea typeface="Arial"/>
              <a:cs typeface="Arial"/>
              <a:sym typeface="Arial"/>
            </a:endParaRPr>
          </a:p>
          <a:p>
            <a:pPr indent="0" lvl="0" marL="0" rtl="0" algn="l">
              <a:lnSpc>
                <a:spcPct val="90000"/>
              </a:lnSpc>
              <a:spcBef>
                <a:spcPts val="400"/>
              </a:spcBef>
              <a:spcAft>
                <a:spcPts val="1600"/>
              </a:spcAft>
              <a:buClr>
                <a:schemeClr val="dk1"/>
              </a:buClr>
              <a:buSzPts val="18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Computational Thinking</a:t>
            </a:r>
            <a:endParaRPr b="1"/>
          </a:p>
        </p:txBody>
      </p:sp>
      <p:sp>
        <p:nvSpPr>
          <p:cNvPr id="428" name="Google Shape;428;p4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Clr>
                <a:srgbClr val="000000"/>
              </a:buClr>
              <a:buSzPts val="1800"/>
              <a:buNone/>
            </a:pPr>
            <a:r>
              <a:rPr lang="en-GB" sz="1600">
                <a:solidFill>
                  <a:srgbClr val="000000"/>
                </a:solidFill>
                <a:latin typeface="Arial"/>
                <a:ea typeface="Arial"/>
                <a:cs typeface="Arial"/>
                <a:sym typeface="Arial"/>
              </a:rPr>
              <a:t>The purpose of these puzzles is not necessarily to solve them fully! </a:t>
            </a:r>
            <a:endParaRPr sz="1600">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lang="en-GB" sz="1600">
                <a:solidFill>
                  <a:srgbClr val="000000"/>
                </a:solidFill>
                <a:latin typeface="Arial"/>
                <a:ea typeface="Arial"/>
                <a:cs typeface="Arial"/>
                <a:sym typeface="Arial"/>
              </a:rPr>
              <a:t>The purpose is to practise the core elements of Computational Thinking. </a:t>
            </a:r>
            <a:endParaRPr b="1" sz="1600">
              <a:solidFill>
                <a:srgbClr val="000000"/>
              </a:solidFill>
              <a:latin typeface="Arial"/>
              <a:ea typeface="Arial"/>
              <a:cs typeface="Arial"/>
              <a:sym typeface="Arial"/>
            </a:endParaRPr>
          </a:p>
          <a:p>
            <a:pPr indent="0" lvl="0" marL="0" rtl="0" algn="l">
              <a:lnSpc>
                <a:spcPct val="90000"/>
              </a:lnSpc>
              <a:spcBef>
                <a:spcPts val="1800"/>
              </a:spcBef>
              <a:spcAft>
                <a:spcPts val="0"/>
              </a:spcAft>
              <a:buClr>
                <a:srgbClr val="000000"/>
              </a:buClr>
              <a:buSzPts val="1800"/>
              <a:buNone/>
            </a:pPr>
            <a:r>
              <a:rPr b="1" lang="en-GB" sz="1600">
                <a:solidFill>
                  <a:srgbClr val="000000"/>
                </a:solidFill>
                <a:latin typeface="Arial"/>
                <a:ea typeface="Arial"/>
                <a:cs typeface="Arial"/>
                <a:sym typeface="Arial"/>
              </a:rPr>
              <a:t>Pattern Recognition: </a:t>
            </a:r>
            <a:r>
              <a:rPr lang="en-GB" sz="1600">
                <a:solidFill>
                  <a:srgbClr val="000000"/>
                </a:solidFill>
                <a:latin typeface="Arial"/>
                <a:ea typeface="Arial"/>
                <a:cs typeface="Arial"/>
                <a:sym typeface="Arial"/>
              </a:rPr>
              <a:t>See if there is a pattern </a:t>
            </a:r>
            <a:endParaRPr sz="1600">
              <a:solidFill>
                <a:srgbClr val="000000"/>
              </a:solidFill>
              <a:latin typeface="Arial"/>
              <a:ea typeface="Arial"/>
              <a:cs typeface="Arial"/>
              <a:sym typeface="Arial"/>
            </a:endParaRPr>
          </a:p>
          <a:p>
            <a:pPr indent="0" lvl="0" marL="0" rtl="0" algn="l">
              <a:lnSpc>
                <a:spcPct val="90000"/>
              </a:lnSpc>
              <a:spcBef>
                <a:spcPts val="1800"/>
              </a:spcBef>
              <a:spcAft>
                <a:spcPts val="0"/>
              </a:spcAft>
              <a:buClr>
                <a:srgbClr val="000000"/>
              </a:buClr>
              <a:buSzPts val="1800"/>
              <a:buNone/>
            </a:pPr>
            <a:r>
              <a:rPr b="1" lang="en-GB" sz="1600">
                <a:solidFill>
                  <a:srgbClr val="000000"/>
                </a:solidFill>
                <a:latin typeface="Arial"/>
                <a:ea typeface="Arial"/>
                <a:cs typeface="Arial"/>
                <a:sym typeface="Arial"/>
              </a:rPr>
              <a:t>Abstraction </a:t>
            </a:r>
            <a:r>
              <a:rPr lang="en-GB" sz="1600">
                <a:solidFill>
                  <a:srgbClr val="000000"/>
                </a:solidFill>
                <a:latin typeface="Arial"/>
                <a:ea typeface="Arial"/>
                <a:cs typeface="Arial"/>
                <a:sym typeface="Arial"/>
              </a:rPr>
              <a:t>: See if you can figure out the vital information within the problem. Perhaps use variables to represent information. </a:t>
            </a:r>
            <a:endParaRPr sz="1600">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b="1" lang="en-GB" sz="1600">
                <a:solidFill>
                  <a:srgbClr val="000000"/>
                </a:solidFill>
                <a:latin typeface="Arial"/>
                <a:ea typeface="Arial"/>
                <a:cs typeface="Arial"/>
                <a:sym typeface="Arial"/>
              </a:rPr>
              <a:t>Decomposition</a:t>
            </a:r>
            <a:r>
              <a:rPr lang="en-GB" sz="1600">
                <a:solidFill>
                  <a:srgbClr val="000000"/>
                </a:solidFill>
                <a:latin typeface="Arial"/>
                <a:ea typeface="Arial"/>
                <a:cs typeface="Arial"/>
                <a:sym typeface="Arial"/>
              </a:rPr>
              <a:t> : Break down the problem into smaller parts. Build information from the bottom up. </a:t>
            </a:r>
            <a:endParaRPr sz="1600">
              <a:solidFill>
                <a:srgbClr val="000000"/>
              </a:solidFill>
              <a:latin typeface="Arial"/>
              <a:ea typeface="Arial"/>
              <a:cs typeface="Arial"/>
              <a:sym typeface="Arial"/>
            </a:endParaRPr>
          </a:p>
          <a:p>
            <a:pPr indent="0" lvl="0" marL="0" rtl="0" algn="l">
              <a:lnSpc>
                <a:spcPct val="90000"/>
              </a:lnSpc>
              <a:spcBef>
                <a:spcPts val="1200"/>
              </a:spcBef>
              <a:spcAft>
                <a:spcPts val="0"/>
              </a:spcAft>
              <a:buClr>
                <a:srgbClr val="000000"/>
              </a:buClr>
              <a:buSzPts val="1800"/>
              <a:buNone/>
            </a:pPr>
            <a:r>
              <a:rPr b="1" lang="en-GB" sz="1600">
                <a:solidFill>
                  <a:srgbClr val="000000"/>
                </a:solidFill>
                <a:latin typeface="Arial"/>
                <a:ea typeface="Arial"/>
                <a:cs typeface="Arial"/>
                <a:sym typeface="Arial"/>
              </a:rPr>
              <a:t>Algorithm Design: </a:t>
            </a:r>
            <a:r>
              <a:rPr lang="en-GB" sz="1600">
                <a:solidFill>
                  <a:srgbClr val="000000"/>
                </a:solidFill>
                <a:latin typeface="Arial"/>
                <a:ea typeface="Arial"/>
                <a:cs typeface="Arial"/>
                <a:sym typeface="Arial"/>
              </a:rPr>
              <a:t>Can you make a set of instructions to solve the problem</a:t>
            </a:r>
            <a:endParaRPr sz="1600">
              <a:solidFill>
                <a:srgbClr val="000000"/>
              </a:solidFill>
              <a:latin typeface="Arial"/>
              <a:ea typeface="Arial"/>
              <a:cs typeface="Arial"/>
              <a:sym typeface="Arial"/>
            </a:endParaRPr>
          </a:p>
          <a:p>
            <a:pPr indent="0" lvl="0" marL="0" rtl="0" algn="l">
              <a:lnSpc>
                <a:spcPct val="90000"/>
              </a:lnSpc>
              <a:spcBef>
                <a:spcPts val="1200"/>
              </a:spcBef>
              <a:spcAft>
                <a:spcPts val="1600"/>
              </a:spcAft>
              <a:buClr>
                <a:schemeClr val="dk1"/>
              </a:buClr>
              <a:buSzPts val="1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M&amp;M’s</a:t>
            </a:r>
            <a:endParaRPr b="1"/>
          </a:p>
        </p:txBody>
      </p:sp>
      <p:sp>
        <p:nvSpPr>
          <p:cNvPr id="434" name="Google Shape;434;p4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GB">
                <a:solidFill>
                  <a:srgbClr val="000000"/>
                </a:solidFill>
              </a:rPr>
              <a:t>A shopkeeper receives three boxes of sweets from a supplier.  One box contains peanut M&amp;M’s, the second is filled with chocolate M&amp;M’s and the third box is a mix of the two types.  Unfortunately all the boxes are labelled incorrectly.  If he can’t see into the box but can put his hand into take a sweet, what is the minimum number of sweets he needs to take out to figure out which box is which?</a:t>
            </a:r>
            <a:endParaRPr>
              <a:solidFill>
                <a:srgbClr val="000000"/>
              </a:solidFill>
            </a:endParaRPr>
          </a:p>
          <a:p>
            <a:pPr indent="0" lvl="0" marL="0" rtl="0" algn="l">
              <a:lnSpc>
                <a:spcPct val="90000"/>
              </a:lnSpc>
              <a:spcBef>
                <a:spcPts val="1600"/>
              </a:spcBef>
              <a:spcAft>
                <a:spcPts val="0"/>
              </a:spcAft>
              <a:buClr>
                <a:schemeClr val="dk1"/>
              </a:buClr>
              <a:buSzPts val="1800"/>
              <a:buNone/>
            </a:pPr>
            <a:r>
              <a:t/>
            </a:r>
            <a:endParaRPr>
              <a:solidFill>
                <a:srgbClr val="000000"/>
              </a:solidFill>
            </a:endParaRPr>
          </a:p>
          <a:p>
            <a:pPr indent="0" lvl="0" marL="0" rtl="0" algn="l">
              <a:lnSpc>
                <a:spcPct val="90000"/>
              </a:lnSpc>
              <a:spcBef>
                <a:spcPts val="1600"/>
              </a:spcBef>
              <a:spcAft>
                <a:spcPts val="1600"/>
              </a:spcAft>
              <a:buClr>
                <a:srgbClr val="000000"/>
              </a:buClr>
              <a:buSzPts val="1800"/>
              <a:buNone/>
            </a:pPr>
            <a:r>
              <a:rPr lang="en-GB">
                <a:solidFill>
                  <a:srgbClr val="000000"/>
                </a:solidFill>
              </a:rPr>
              <a:t>Explain!</a:t>
            </a:r>
            <a:endParaRPr>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M&amp;M’s</a:t>
            </a:r>
            <a:endParaRPr b="1"/>
          </a:p>
        </p:txBody>
      </p:sp>
      <p:sp>
        <p:nvSpPr>
          <p:cNvPr id="440" name="Google Shape;440;p4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SzPts val="1800"/>
              <a:buNone/>
            </a:pPr>
            <a:r>
              <a:rPr lang="en-GB">
                <a:solidFill>
                  <a:srgbClr val="000000"/>
                </a:solidFill>
              </a:rPr>
              <a:t>If none of the labels are correct then by taking a single sweet from the box labelled  ‘Mixed Box’ you should be able to solve it.</a:t>
            </a:r>
            <a:endParaRPr>
              <a:solidFill>
                <a:srgbClr val="000000"/>
              </a:solidFill>
            </a:endParaRPr>
          </a:p>
          <a:p>
            <a:pPr indent="0" lvl="0" marL="0" rtl="0" algn="l">
              <a:lnSpc>
                <a:spcPct val="90000"/>
              </a:lnSpc>
              <a:spcBef>
                <a:spcPts val="1600"/>
              </a:spcBef>
              <a:spcAft>
                <a:spcPts val="0"/>
              </a:spcAft>
              <a:buClr>
                <a:srgbClr val="000000"/>
              </a:buClr>
              <a:buSzPts val="1800"/>
              <a:buNone/>
            </a:pPr>
            <a:r>
              <a:rPr lang="en-GB">
                <a:solidFill>
                  <a:srgbClr val="000000"/>
                </a:solidFill>
              </a:rPr>
              <a:t>If the sweet you pick is a peanut M&amp;M then that has to be all the peanut M&amp;M’s.</a:t>
            </a:r>
            <a:endParaRPr>
              <a:solidFill>
                <a:srgbClr val="000000"/>
              </a:solidFill>
            </a:endParaRPr>
          </a:p>
          <a:p>
            <a:pPr indent="0" lvl="0" marL="0" rtl="0" algn="l">
              <a:lnSpc>
                <a:spcPct val="90000"/>
              </a:lnSpc>
              <a:spcBef>
                <a:spcPts val="1600"/>
              </a:spcBef>
              <a:spcAft>
                <a:spcPts val="0"/>
              </a:spcAft>
              <a:buClr>
                <a:srgbClr val="000000"/>
              </a:buClr>
              <a:buSzPts val="1800"/>
              <a:buNone/>
            </a:pPr>
            <a:r>
              <a:rPr lang="en-GB">
                <a:solidFill>
                  <a:srgbClr val="000000"/>
                </a:solidFill>
              </a:rPr>
              <a:t>That leaves chocolate and mixed M&amp;M’s in either box labelled chocolate or peanut. </a:t>
            </a:r>
            <a:endParaRPr>
              <a:solidFill>
                <a:srgbClr val="000000"/>
              </a:solidFill>
            </a:endParaRPr>
          </a:p>
          <a:p>
            <a:pPr indent="0" lvl="0" marL="0" rtl="0" algn="l">
              <a:lnSpc>
                <a:spcPct val="90000"/>
              </a:lnSpc>
              <a:spcBef>
                <a:spcPts val="1600"/>
              </a:spcBef>
              <a:spcAft>
                <a:spcPts val="1600"/>
              </a:spcAft>
              <a:buClr>
                <a:srgbClr val="000000"/>
              </a:buClr>
              <a:buSzPts val="1800"/>
              <a:buNone/>
            </a:pPr>
            <a:r>
              <a:rPr lang="en-GB">
                <a:solidFill>
                  <a:srgbClr val="000000"/>
                </a:solidFill>
              </a:rPr>
              <a:t>Because all the labels are wrong that means the chocolate M&amp;M’s can’t be in the box labelled ‘Chocolate’ so must be in the box labelled ‘Peanut’, leaving mixed M&amp;M’s in the box labelled ‘Chocolate’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115" name="Google Shape;115;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chemeClr val="dk1"/>
              </a:buClr>
              <a:buSzPts val="1800"/>
              <a:buNone/>
            </a:pPr>
            <a:r>
              <a:t/>
            </a:r>
            <a:endParaRPr/>
          </a:p>
        </p:txBody>
      </p:sp>
      <p:pic>
        <p:nvPicPr>
          <p:cNvPr id="116" name="Google Shape;116;p5"/>
          <p:cNvPicPr preferRelativeResize="0"/>
          <p:nvPr/>
        </p:nvPicPr>
        <p:blipFill rotWithShape="1">
          <a:blip r:embed="rId3">
            <a:alphaModFix/>
          </a:blip>
          <a:srcRect b="0" l="0" r="0" t="0"/>
          <a:stretch/>
        </p:blipFill>
        <p:spPr>
          <a:xfrm>
            <a:off x="152400" y="63238"/>
            <a:ext cx="8679901" cy="5017027"/>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lang="en-GB"/>
              <a:t>Fishing Holes</a:t>
            </a:r>
            <a:endParaRPr/>
          </a:p>
        </p:txBody>
      </p:sp>
      <p:sp>
        <p:nvSpPr>
          <p:cNvPr id="446" name="Google Shape;446;p49"/>
          <p:cNvSpPr txBox="1"/>
          <p:nvPr>
            <p:ph idx="1" type="body"/>
          </p:nvPr>
        </p:nvSpPr>
        <p:spPr>
          <a:xfrm>
            <a:off x="311700" y="1152475"/>
            <a:ext cx="8520600" cy="3885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Inuit children are sent out to find out about fishing holes and polar bears.  They are only interested in polar bears that are at fishing holes, as their presence would frighten Inuit fisherman.</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They communicate information using 2 dice, which serve also as fasteners for their coats.</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Here’s some results:</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Dice 1  Dice 2    Meaning</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4             3           1 fishing hole and 2 polar bears</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2             5           1 fishing hole and 4 polar bears</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2             2           no f.h. so  no polar bears of interest</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3             5           2  fishing holes and 6 polar bears</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rgbClr val="1D1C1D"/>
              </a:buClr>
              <a:buSzPts val="1800"/>
              <a:buNone/>
            </a:pPr>
            <a:r>
              <a:rPr lang="en-GB" sz="1150">
                <a:solidFill>
                  <a:srgbClr val="1D1C1D"/>
                </a:solidFill>
                <a:highlight>
                  <a:srgbClr val="F8F8F8"/>
                </a:highlight>
                <a:latin typeface="Arial"/>
                <a:ea typeface="Arial"/>
                <a:cs typeface="Arial"/>
                <a:sym typeface="Arial"/>
              </a:rPr>
              <a:t>5	    5	      2 fishing holes and 8 polar bears</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0"/>
              </a:spcAft>
              <a:buClr>
                <a:schemeClr val="dk1"/>
              </a:buClr>
              <a:buSzPts val="1800"/>
              <a:buNone/>
            </a:pPr>
            <a:r>
              <a:t/>
            </a:r>
            <a:endParaRPr sz="1150">
              <a:solidFill>
                <a:srgbClr val="1D1C1D"/>
              </a:solidFill>
              <a:highlight>
                <a:srgbClr val="F8F8F8"/>
              </a:highlight>
              <a:latin typeface="Arial"/>
              <a:ea typeface="Arial"/>
              <a:cs typeface="Arial"/>
              <a:sym typeface="Arial"/>
            </a:endParaRPr>
          </a:p>
          <a:p>
            <a:pPr indent="0" lvl="0" marL="0" rtl="0" algn="l">
              <a:lnSpc>
                <a:spcPct val="90000"/>
              </a:lnSpc>
              <a:spcBef>
                <a:spcPts val="1600"/>
              </a:spcBef>
              <a:spcAft>
                <a:spcPts val="1600"/>
              </a:spcAft>
              <a:buClr>
                <a:schemeClr val="dk1"/>
              </a:buClr>
              <a:buSzPts val="1800"/>
              <a:buNone/>
            </a:pPr>
            <a:r>
              <a:t/>
            </a:r>
            <a:endParaRPr/>
          </a:p>
        </p:txBody>
      </p:sp>
      <p:sp>
        <p:nvSpPr>
          <p:cNvPr id="447" name="Google Shape;447;p49"/>
          <p:cNvSpPr txBox="1"/>
          <p:nvPr/>
        </p:nvSpPr>
        <p:spPr>
          <a:xfrm>
            <a:off x="5122275" y="3105900"/>
            <a:ext cx="3275700" cy="16131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800"/>
              <a:buFont typeface="Proxima Nova"/>
              <a:buNone/>
            </a:pPr>
            <a:r>
              <a:rPr b="1" i="0" lang="en-GB" sz="1800" u="none" cap="none" strike="noStrike">
                <a:solidFill>
                  <a:schemeClr val="dk1"/>
                </a:solidFill>
                <a:latin typeface="Proxima Nova"/>
                <a:ea typeface="Proxima Nova"/>
                <a:cs typeface="Proxima Nova"/>
                <a:sym typeface="Proxima Nova"/>
              </a:rPr>
              <a:t>Question</a:t>
            </a:r>
            <a:endParaRPr b="1" i="0" sz="1800" u="none" cap="none" strike="noStrike">
              <a:solidFill>
                <a:schemeClr val="dk1"/>
              </a:solidFill>
              <a:latin typeface="Proxima Nova"/>
              <a:ea typeface="Proxima Nova"/>
              <a:cs typeface="Proxima Nova"/>
              <a:sym typeface="Proxima Nova"/>
            </a:endParaRPr>
          </a:p>
          <a:p>
            <a:pPr indent="0" lvl="0" marL="0" marR="0" rtl="0" algn="l">
              <a:spcBef>
                <a:spcPts val="0"/>
              </a:spcBef>
              <a:spcAft>
                <a:spcPts val="0"/>
              </a:spcAft>
              <a:buClr>
                <a:schemeClr val="dk1"/>
              </a:buClr>
              <a:buSzPts val="1800"/>
              <a:buFont typeface="Proxima Nova"/>
              <a:buNone/>
            </a:pPr>
            <a:r>
              <a:rPr b="0" i="0" lang="en-GB" sz="1800" u="none" cap="none" strike="noStrike">
                <a:solidFill>
                  <a:schemeClr val="dk1"/>
                </a:solidFill>
                <a:latin typeface="Proxima Nova"/>
                <a:ea typeface="Proxima Nova"/>
                <a:cs typeface="Proxima Nova"/>
                <a:sym typeface="Proxima Nova"/>
              </a:rPr>
              <a:t>What’s the key to translating the dice data to useful information?</a:t>
            </a:r>
            <a:endParaRPr b="0" i="0" sz="1800" u="none" cap="none" strike="noStrike">
              <a:solidFill>
                <a:schemeClr val="dk1"/>
              </a:solidFill>
              <a:latin typeface="Proxima Nova"/>
              <a:ea typeface="Proxima Nova"/>
              <a:cs typeface="Proxima Nova"/>
              <a:sym typeface="Proxima Nova"/>
            </a:endParaRPr>
          </a:p>
          <a:p>
            <a:pPr indent="0" lvl="0" marL="0" marR="0" rtl="0" algn="l">
              <a:spcBef>
                <a:spcPts val="0"/>
              </a:spcBef>
              <a:spcAft>
                <a:spcPts val="0"/>
              </a:spcAft>
              <a:buClr>
                <a:schemeClr val="dk1"/>
              </a:buClr>
              <a:buSzPts val="1800"/>
              <a:buFont typeface="Libre Franklin"/>
              <a:buNone/>
            </a:pPr>
            <a:r>
              <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0"/>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t/>
            </a:r>
            <a:endParaRPr/>
          </a:p>
        </p:txBody>
      </p:sp>
      <p:sp>
        <p:nvSpPr>
          <p:cNvPr id="453" name="Google Shape;453;p50"/>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1600"/>
              </a:spcAft>
              <a:buClr>
                <a:srgbClr val="1D1C1D"/>
              </a:buClr>
              <a:buSzPts val="1800"/>
              <a:buNone/>
            </a:pPr>
            <a:r>
              <a:rPr lang="en-GB">
                <a:solidFill>
                  <a:srgbClr val="1D1C1D"/>
                </a:solidFill>
                <a:highlight>
                  <a:srgbClr val="F8F8F8"/>
                </a:highlight>
                <a:latin typeface="Arial"/>
                <a:ea typeface="Arial"/>
                <a:cs typeface="Arial"/>
                <a:sym typeface="Arial"/>
              </a:rPr>
              <a:t>If the dice is odd (or has a centre dot) then it counts as a fishing hole so if we have the dice 3,2 that's 1 fishing hole but 3,3 or 1,3 is 2 fishing holes etc. Then the number of polar bears is the number of dots that surround any centre dots... So a 5 face would count as 4 polar bears, a 3 face as 2 bears and a 4 face is zero bears because there is no centre dot.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Strand 1: Practices and Principles</a:t>
            </a:r>
            <a:endParaRPr b="1"/>
          </a:p>
        </p:txBody>
      </p:sp>
      <p:sp>
        <p:nvSpPr>
          <p:cNvPr id="122" name="Google Shape;122;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en-GB">
                <a:solidFill>
                  <a:srgbClr val="434343"/>
                </a:solidFill>
              </a:rPr>
              <a:t>Computational Thinking</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Computers and Society</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Computing Developments - Turing Machines, AI, The Internet</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Designing and Developing</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Strand 2: Core Concepts</a:t>
            </a:r>
            <a:endParaRPr b="1"/>
          </a:p>
        </p:txBody>
      </p:sp>
      <p:sp>
        <p:nvSpPr>
          <p:cNvPr id="128" name="Google Shape;128;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434343"/>
              </a:buClr>
              <a:buSzPts val="1800"/>
              <a:buChar char="●"/>
            </a:pPr>
            <a:r>
              <a:rPr lang="en-GB">
                <a:solidFill>
                  <a:srgbClr val="434343"/>
                </a:solidFill>
              </a:rPr>
              <a:t>Abstraction</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Algorithms</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Computer Systems</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Data</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GB">
                <a:solidFill>
                  <a:srgbClr val="434343"/>
                </a:solidFill>
              </a:rPr>
              <a:t>Evaluation and Testing</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Strand 3: Computer Science in Practice</a:t>
            </a:r>
            <a:endParaRPr b="1"/>
          </a:p>
        </p:txBody>
      </p:sp>
      <p:sp>
        <p:nvSpPr>
          <p:cNvPr id="134" name="Google Shape;134;p8"/>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434343"/>
              </a:buClr>
              <a:buSzPts val="1800"/>
              <a:buNone/>
            </a:pPr>
            <a:r>
              <a:rPr lang="en-GB">
                <a:solidFill>
                  <a:srgbClr val="434343"/>
                </a:solidFill>
              </a:rPr>
              <a:t>Over the two years of the course, students will engage with </a:t>
            </a:r>
            <a:r>
              <a:rPr b="1" lang="en-GB">
                <a:solidFill>
                  <a:srgbClr val="434343"/>
                </a:solidFill>
              </a:rPr>
              <a:t>four</a:t>
            </a:r>
            <a:r>
              <a:rPr lang="en-GB">
                <a:solidFill>
                  <a:srgbClr val="434343"/>
                </a:solidFill>
              </a:rPr>
              <a:t> applied learning tasks.</a:t>
            </a:r>
            <a:endParaRPr>
              <a:solidFill>
                <a:srgbClr val="434343"/>
              </a:solidFill>
            </a:endParaRPr>
          </a:p>
          <a:p>
            <a:pPr indent="0" lvl="0" marL="0" rtl="0" algn="l">
              <a:lnSpc>
                <a:spcPct val="90000"/>
              </a:lnSpc>
              <a:spcBef>
                <a:spcPts val="1600"/>
              </a:spcBef>
              <a:spcAft>
                <a:spcPts val="1600"/>
              </a:spcAft>
              <a:buClr>
                <a:srgbClr val="434343"/>
              </a:buClr>
              <a:buSzPts val="1800"/>
              <a:buNone/>
            </a:pPr>
            <a:r>
              <a:rPr lang="en-GB">
                <a:solidFill>
                  <a:srgbClr val="434343"/>
                </a:solidFill>
              </a:rPr>
              <a:t>These will be </a:t>
            </a:r>
            <a:r>
              <a:rPr b="1" lang="en-GB">
                <a:solidFill>
                  <a:srgbClr val="434343"/>
                </a:solidFill>
              </a:rPr>
              <a:t>group tasks </a:t>
            </a:r>
            <a:r>
              <a:rPr lang="en-GB">
                <a:solidFill>
                  <a:srgbClr val="434343"/>
                </a:solidFill>
              </a:rPr>
              <a:t>in which groups plan, design and develop computational artefacts.  </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387900" y="458025"/>
            <a:ext cx="8368200" cy="686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3000"/>
              <a:buFont typeface="Libre Franklin Medium"/>
              <a:buNone/>
            </a:pPr>
            <a:r>
              <a:rPr b="1" lang="en-GB"/>
              <a:t>ALT2 - Data Analytics</a:t>
            </a:r>
            <a:endParaRPr b="1"/>
          </a:p>
        </p:txBody>
      </p:sp>
      <p:sp>
        <p:nvSpPr>
          <p:cNvPr id="140" name="Google Shape;140;p9"/>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800"/>
              <a:buNone/>
            </a:pPr>
            <a:r>
              <a:rPr lang="en-GB"/>
              <a:t>This task involves finding a dataset (like a spreadsheet) and using Python to analyse it and create a graph.</a:t>
            </a:r>
            <a:endParaRPr/>
          </a:p>
          <a:p>
            <a:pPr indent="0" lvl="0" marL="0" rtl="0" algn="l">
              <a:lnSpc>
                <a:spcPct val="90000"/>
              </a:lnSpc>
              <a:spcBef>
                <a:spcPts val="1600"/>
              </a:spcBef>
              <a:spcAft>
                <a:spcPts val="1600"/>
              </a:spcAft>
              <a:buClr>
                <a:schemeClr val="dk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 Theme">
  <a:themeElements>
    <a:clrScheme name="Office 2013 - 202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MSIP_Label_bb170d26-a298-4fcb-93e8-f72c55c78d0a_Enabled">
    <vt:lpwstr>true</vt:lpwstr>
  </property>
  <property fmtid="{D5CDD505-2E9C-101B-9397-08002B2CF9AE}" pid="3" name="MSIP_Label_bb170d26-a298-4fcb-93e8-f72c55c78d0a_SetDate">
    <vt:lpwstr>2025-08-26T06:40:28Z</vt:lpwstr>
  </property>
  <property fmtid="{D5CDD505-2E9C-101B-9397-08002B2CF9AE}" pid="4" name="MSIP_Label_bb170d26-a298-4fcb-93e8-f72c55c78d0a_Method">
    <vt:lpwstr>Standard</vt:lpwstr>
  </property>
  <property fmtid="{D5CDD505-2E9C-101B-9397-08002B2CF9AE}" pid="5" name="MSIP_Label_bb170d26-a298-4fcb-93e8-f72c55c78d0a_Name">
    <vt:lpwstr>defa4170-0d19-0005-0004-bc88714345d2</vt:lpwstr>
  </property>
  <property fmtid="{D5CDD505-2E9C-101B-9397-08002B2CF9AE}" pid="6" name="MSIP_Label_bb170d26-a298-4fcb-93e8-f72c55c78d0a_SiteId">
    <vt:lpwstr>3ed6c8f5-4c16-44ad-9eed-60f851834a84</vt:lpwstr>
  </property>
  <property fmtid="{D5CDD505-2E9C-101B-9397-08002B2CF9AE}" pid="7" name="MSIP_Label_bb170d26-a298-4fcb-93e8-f72c55c78d0a_ActionId">
    <vt:lpwstr>2fa5982c-1e07-4939-be8c-64ec9e7158cc</vt:lpwstr>
  </property>
  <property fmtid="{D5CDD505-2E9C-101B-9397-08002B2CF9AE}" pid="8" name="MSIP_Label_bb170d26-a298-4fcb-93e8-f72c55c78d0a_ContentBits">
    <vt:lpwstr>0</vt:lpwstr>
  </property>
  <property fmtid="{D5CDD505-2E9C-101B-9397-08002B2CF9AE}" pid="9" name="MSIP_Label_bb170d26-a298-4fcb-93e8-f72c55c78d0a_Tag">
    <vt:lpwstr>10, 3, 0, 1</vt:lpwstr>
  </property>
</Properties>
</file>