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ustria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JFyh2S5/t3gSHS2EOLNkxkGMM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ustri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7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9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9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GB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9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GB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1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1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31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31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31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2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32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32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32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32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32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32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32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32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6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ght bulb with business icons" id="148" name="Google Shape;148;p1"/>
          <p:cNvPicPr preferRelativeResize="0"/>
          <p:nvPr/>
        </p:nvPicPr>
        <p:blipFill rotWithShape="1">
          <a:blip r:embed="rId4">
            <a:alphaModFix amt="35000"/>
          </a:blip>
          <a:srcRect b="6884" l="0" r="0" t="127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GB"/>
              <a:t>TY Coding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Lesson 03 – Inputs and Strings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913795" y="1732450"/>
            <a:ext cx="10353762" cy="15811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Strings in python are “immutable”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All this means is that they </a:t>
            </a:r>
            <a:r>
              <a:rPr b="1" lang="en-GB" sz="2000"/>
              <a:t>cannot change</a:t>
            </a:r>
            <a:r>
              <a:rPr lang="en-GB" sz="2000"/>
              <a:t>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There are many operations and functions that can be used with strings.</a:t>
            </a:r>
            <a:endParaRPr/>
          </a:p>
          <a:p>
            <a:pPr indent="0" lvl="0" marL="36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913795" y="3218009"/>
            <a:ext cx="4038451" cy="3189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Char char="•"/>
            </a:pPr>
            <a:r>
              <a:rPr b="1"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 can add strings together: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string1 = “hello”</a:t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string2 = “world”</a:t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string3 = string1 + “ ” + string2 </a:t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print(string3)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Char char="•"/>
            </a:pPr>
            <a:r>
              <a:rPr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	hello world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7062483" y="3218009"/>
            <a:ext cx="390126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 can multiply strings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string1 = “hello”</a:t>
            </a:r>
            <a:endParaRPr b="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string2 = string1 * 3</a:t>
            </a:r>
            <a:endParaRPr b="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print(string2)</a:t>
            </a:r>
            <a:endParaRPr b="0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t/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	hellohellohello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838198" y="2197085"/>
            <a:ext cx="3473741" cy="4351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b="1"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Make the string upper case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“hello”</a:t>
            </a:r>
            <a:endParaRPr b="0" i="0" sz="18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my_string.upper()</a:t>
            </a:r>
            <a:endParaRPr b="1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print(my_string)</a:t>
            </a:r>
            <a:endParaRPr b="0" i="0" sz="18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HELLO</a:t>
            </a:r>
            <a:endParaRPr/>
          </a:p>
          <a:p>
            <a:pPr indent="-101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4311939" y="2197085"/>
            <a:ext cx="347374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Make the string lower case</a:t>
            </a:r>
            <a:endParaRPr b="1"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“HELLO”</a:t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my_string.lower()</a:t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print(my_string)</a:t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hello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7880061" y="2185124"/>
            <a:ext cx="40342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Count the length of a string</a:t>
            </a:r>
            <a:endParaRPr b="1"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“elephant”</a:t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length_of_string = len(my_string)</a:t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print(length_of_string)</a:t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8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27550" y="1580050"/>
            <a:ext cx="10440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 can use functions on strings, for example, we can: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Formatted Strings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1429154" y="1731963"/>
            <a:ext cx="9099321" cy="31718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3"/>
              <a:buNone/>
            </a:pPr>
            <a:r>
              <a:rPr b="1" lang="en-GB" sz="2523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Concatenation</a:t>
            </a: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GB" sz="2436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(adding strings together)</a:t>
            </a:r>
            <a:endParaRPr sz="174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name = “Alan”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age = 31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 = “Hello ” + name + “ you are + str(age) + “ years old.”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print(output)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Hello Alan you are 31 years old.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1133302" y="5037724"/>
            <a:ext cx="9915870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</a:t>
            </a:r>
            <a:r>
              <a:rPr b="1"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need to wrap the </a:t>
            </a:r>
            <a:r>
              <a:rPr b="1" lang="en-GB" sz="1566">
                <a:solidFill>
                  <a:srgbClr val="00B050"/>
                </a:solidFill>
                <a:latin typeface="Lustria"/>
                <a:ea typeface="Lustria"/>
                <a:cs typeface="Lustria"/>
                <a:sym typeface="Lustria"/>
              </a:rPr>
              <a:t>age variable</a:t>
            </a: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(which is an integer) in the </a:t>
            </a:r>
            <a:r>
              <a:rPr lang="en-GB" sz="1566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string function</a:t>
            </a: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: </a:t>
            </a:r>
            <a:r>
              <a:rPr lang="en-GB" sz="1566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str(</a:t>
            </a:r>
            <a:r>
              <a:rPr lang="en-GB" sz="1566">
                <a:solidFill>
                  <a:srgbClr val="00B050"/>
                </a:solidFill>
                <a:latin typeface="Lustria"/>
                <a:ea typeface="Lustria"/>
                <a:cs typeface="Lustria"/>
                <a:sym typeface="Lustria"/>
              </a:rPr>
              <a:t>age</a:t>
            </a:r>
            <a:r>
              <a:rPr lang="en-GB" sz="1566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) </a:t>
            </a: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because: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None/>
            </a:pP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When concatenating we can only add strings together, therefore we must convert the age variable into a string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Formatting</a:t>
            </a:r>
            <a:endParaRPr/>
          </a:p>
        </p:txBody>
      </p:sp>
      <p:sp>
        <p:nvSpPr>
          <p:cNvPr id="263" name="Google Shape;263;p13"/>
          <p:cNvSpPr txBox="1"/>
          <p:nvPr>
            <p:ph idx="1" type="body"/>
          </p:nvPr>
        </p:nvSpPr>
        <p:spPr>
          <a:xfrm>
            <a:off x="913795" y="1732449"/>
            <a:ext cx="10353762" cy="30025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Formatting</a:t>
            </a:r>
            <a:r>
              <a:rPr lang="en-GB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(using the format function)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ame = “</a:t>
            </a: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lan”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 = 31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= “hello {0} you are {1} years old”.format(name,  age)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Print(output)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Hello </a:t>
            </a: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lan you are 31 years old.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71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282543" y="4887361"/>
            <a:ext cx="11626913" cy="1844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can use the format function to create formatted strings. We use the {0} and {1} </a:t>
            </a:r>
            <a:r>
              <a:rPr b="1"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“place holders” </a:t>
            </a: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say where we want to place the variables in the string. Notice the place holder numbers start at 0!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 we place those variables inside the brackets of the format function, </a:t>
            </a:r>
            <a:r>
              <a:rPr b="1"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order </a:t>
            </a: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they appear in the string, separated by commas.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 the variables name and age are used for the {0} and {1} place holders but this can be done as many times as you need.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Indexing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913795" y="1525194"/>
            <a:ext cx="10353762" cy="4675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sz="2000"/>
              <a:t>Strings have indexes, which are numbers that correspond to a certain character in a string.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882" y="1890021"/>
            <a:ext cx="4351587" cy="16515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554399" y="3608784"/>
            <a:ext cx="112716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 the above picture, we can see that the first character of the string “Python” has the index of 0.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That is because in Python, indexes always begin at 0.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If we wanted to print out the character that resides at the index of 3 for example, we can do this: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“Python”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print(my_string[3])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913795" y="368498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Slicing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913795" y="1258761"/>
            <a:ext cx="10353762" cy="4947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sz="2000"/>
              <a:t>We can use string slicing to cut a string into smaller strings.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634" y="1753464"/>
            <a:ext cx="4019683" cy="132471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 txBox="1"/>
          <p:nvPr/>
        </p:nvSpPr>
        <p:spPr>
          <a:xfrm>
            <a:off x="548487" y="3429000"/>
            <a:ext cx="10976573" cy="3060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“Python”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print(my_string[0:2])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Py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But wait! We wanted to print out the characters at the indexes from 0 up to 2. Why did only the characters at indexes 0 and 1 print out?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Because when using string slicing, we slice the string up to but not including the last index.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If we wanted to slice the string to include the first three characters, we would do: print(my_string[0:3])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This prints the characters at the indexes 0, 1 and 2 (the characters from index 0, up to but not including the index 3)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 Pyt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GB" sz="2900"/>
              <a:t>Today you learned about:</a:t>
            </a:r>
            <a:endParaRPr sz="2900"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How to take input from a user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The input() function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That we need to convert to float and int if we want to take in whole or decimal numbers.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we can add strings together using concatenation.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we can multiply strings using the * operator.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we can use the format() function to create formatted strings.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strings have indexes that refer to each character.</a:t>
            </a:r>
            <a:endParaRPr sz="2000"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We can print any character by choosing it’s index my_string[3]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We can choose to take a slice of a string by using string slicing my_string[0:3]</a:t>
            </a:r>
            <a:endParaRPr sz="1600"/>
          </a:p>
          <a:p>
            <a:pPr indent="-342931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100"/>
              <a:t>When using string slicing, we go from the first index chosen, up to by not including the last index chosen.</a:t>
            </a:r>
            <a:endParaRPr/>
          </a:p>
          <a:p>
            <a:pPr indent="-237102" lvl="0" marL="342900" rtl="0" algn="l">
              <a:spcBef>
                <a:spcPts val="31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hand using a computer mouse and keyboard&#10;&#10;Description automatically generated" id="155" name="Google Shape;155;p2"/>
          <p:cNvPicPr preferRelativeResize="0"/>
          <p:nvPr/>
        </p:nvPicPr>
        <p:blipFill rotWithShape="1">
          <a:blip r:embed="rId4">
            <a:alphaModFix/>
          </a:blip>
          <a:srcRect b="993" l="0" r="0" t="1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 flipH="1" rot="-5400000">
            <a:off x="7426885" y="445383"/>
            <a:ext cx="1995577" cy="7534653"/>
          </a:xfrm>
          <a:prstGeom prst="round2SameRect">
            <a:avLst>
              <a:gd fmla="val 9679" name="adj1"/>
              <a:gd fmla="val 4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Google Shape;157;p2"/>
          <p:cNvSpPr txBox="1"/>
          <p:nvPr>
            <p:ph type="title"/>
          </p:nvPr>
        </p:nvSpPr>
        <p:spPr>
          <a:xfrm>
            <a:off x="5461682" y="3496574"/>
            <a:ext cx="6436104" cy="113868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ustria"/>
              <a:buNone/>
            </a:pPr>
            <a:r>
              <a:rPr lang="en-GB" sz="4400"/>
              <a:t>Part 01 Inputs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33743" y="609599"/>
            <a:ext cx="3413156" cy="52736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Taking User Input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1446" l="0" r="2806" t="964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3"/>
          <p:cNvGrpSpPr/>
          <p:nvPr/>
        </p:nvGrpSpPr>
        <p:grpSpPr>
          <a:xfrm>
            <a:off x="5282521" y="712075"/>
            <a:ext cx="6266011" cy="4894762"/>
            <a:chOff x="0" y="2392"/>
            <a:chExt cx="6266011" cy="4894762"/>
          </a:xfrm>
        </p:grpSpPr>
        <p:cxnSp>
          <p:nvCxnSpPr>
            <p:cNvPr id="165" name="Google Shape;165;p3"/>
            <p:cNvCxnSpPr/>
            <p:nvPr/>
          </p:nvCxnSpPr>
          <p:spPr>
            <a:xfrm>
              <a:off x="0" y="2392"/>
              <a:ext cx="6266011" cy="0"/>
            </a:xfrm>
            <a:prstGeom prst="straightConnector1">
              <a:avLst/>
            </a:prstGeom>
            <a:gradFill>
              <a:gsLst>
                <a:gs pos="0">
                  <a:srgbClr val="D7C07A"/>
                </a:gs>
                <a:gs pos="100000">
                  <a:srgbClr val="C0A44A"/>
                </a:gs>
              </a:gsLst>
              <a:lin ang="5400000" scaled="0"/>
            </a:gradFill>
            <a:ln cap="rnd" cmpd="sng" w="9525">
              <a:solidFill>
                <a:srgbClr val="D2B9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</p:cxnSp>
        <p:sp>
          <p:nvSpPr>
            <p:cNvPr id="166" name="Google Shape;166;p3"/>
            <p:cNvSpPr/>
            <p:nvPr/>
          </p:nvSpPr>
          <p:spPr>
            <a:xfrm>
              <a:off x="0" y="2392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0" y="2392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Lustria"/>
                <a:buNone/>
              </a:pPr>
              <a:r>
                <a:rPr lang="en-GB" sz="27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Up until now, we have been doing calculations using variables that have been “hard coded”.</a:t>
              </a:r>
              <a:endParaRPr sz="27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cxnSp>
          <p:nvCxnSpPr>
            <p:cNvPr id="168" name="Google Shape;168;p3"/>
            <p:cNvCxnSpPr/>
            <p:nvPr/>
          </p:nvCxnSpPr>
          <p:spPr>
            <a:xfrm>
              <a:off x="0" y="1633979"/>
              <a:ext cx="6266011" cy="0"/>
            </a:xfrm>
            <a:prstGeom prst="straightConnector1">
              <a:avLst/>
            </a:prstGeom>
            <a:gradFill>
              <a:gsLst>
                <a:gs pos="0">
                  <a:srgbClr val="CCAA68"/>
                </a:gs>
                <a:gs pos="100000">
                  <a:srgbClr val="AE8A40"/>
                </a:gs>
              </a:gsLst>
              <a:lin ang="5400000" scaled="0"/>
            </a:gradFill>
            <a:ln cap="rnd" cmpd="sng" w="9525">
              <a:solidFill>
                <a:srgbClr val="C7A05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</p:cxnSp>
        <p:sp>
          <p:nvSpPr>
            <p:cNvPr id="169" name="Google Shape;169;p3"/>
            <p:cNvSpPr/>
            <p:nvPr/>
          </p:nvSpPr>
          <p:spPr>
            <a:xfrm>
              <a:off x="0" y="1633979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0" y="1633979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Lustria"/>
                <a:buNone/>
              </a:pPr>
              <a:r>
                <a:rPr lang="en-GB" sz="27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These programs would be more dynamic, if they could take in values from a user, rather than always using values we specify before run time.</a:t>
              </a:r>
              <a:endParaRPr sz="27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cxnSp>
          <p:nvCxnSpPr>
            <p:cNvPr id="171" name="Google Shape;171;p3"/>
            <p:cNvCxnSpPr/>
            <p:nvPr/>
          </p:nvCxnSpPr>
          <p:spPr>
            <a:xfrm>
              <a:off x="0" y="3265567"/>
              <a:ext cx="6266011" cy="0"/>
            </a:xfrm>
            <a:prstGeom prst="straightConnector1">
              <a:avLst/>
            </a:prstGeom>
            <a:gradFill>
              <a:gsLst>
                <a:gs pos="0">
                  <a:srgbClr val="BE915B"/>
                </a:gs>
                <a:gs pos="100000">
                  <a:srgbClr val="9D7036"/>
                </a:gs>
              </a:gsLst>
              <a:lin ang="5400000" scaled="0"/>
            </a:gradFill>
            <a:ln cap="rnd" cmpd="sng" w="9525">
              <a:solidFill>
                <a:srgbClr val="B8844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</p:cxnSp>
        <p:sp>
          <p:nvSpPr>
            <p:cNvPr id="172" name="Google Shape;172;p3"/>
            <p:cNvSpPr/>
            <p:nvPr/>
          </p:nvSpPr>
          <p:spPr>
            <a:xfrm>
              <a:off x="0" y="3265567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0" y="3265567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Lustria"/>
                <a:buNone/>
              </a:pPr>
              <a:r>
                <a:rPr lang="en-GB" sz="27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Often in programs, we will want to take an input from a user.</a:t>
              </a:r>
              <a:endParaRPr sz="27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t/>
            </a:r>
            <a:endParaRPr/>
          </a:p>
        </p:txBody>
      </p:sp>
      <p:grpSp>
        <p:nvGrpSpPr>
          <p:cNvPr id="179" name="Google Shape;179;p4"/>
          <p:cNvGrpSpPr/>
          <p:nvPr/>
        </p:nvGrpSpPr>
        <p:grpSpPr>
          <a:xfrm>
            <a:off x="913795" y="2683577"/>
            <a:ext cx="10353761" cy="2156494"/>
            <a:chOff x="0" y="951128"/>
            <a:chExt cx="10353761" cy="2156494"/>
          </a:xfrm>
        </p:grpSpPr>
        <p:sp>
          <p:nvSpPr>
            <p:cNvPr id="180" name="Google Shape;180;p4"/>
            <p:cNvSpPr/>
            <p:nvPr/>
          </p:nvSpPr>
          <p:spPr>
            <a:xfrm>
              <a:off x="0" y="951128"/>
              <a:ext cx="2911995" cy="1849117"/>
            </a:xfrm>
            <a:prstGeom prst="roundRect">
              <a:avLst>
                <a:gd fmla="val 10000" name="adj"/>
              </a:avLst>
            </a:prstGeom>
            <a:solidFill>
              <a:srgbClr val="BC4418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23555" y="1258505"/>
              <a:ext cx="2911995" cy="18491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BC4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377714" y="1312664"/>
              <a:ext cx="2803677" cy="174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ustria"/>
                <a:buNone/>
              </a:pPr>
              <a:r>
                <a:rPr lang="en-GB" sz="2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Python has an input stream and an output stream.</a:t>
              </a:r>
              <a:endParaRPr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59105" y="951128"/>
              <a:ext cx="2911995" cy="1849117"/>
            </a:xfrm>
            <a:prstGeom prst="roundRect">
              <a:avLst>
                <a:gd fmla="val 10000" name="adj"/>
              </a:avLst>
            </a:prstGeom>
            <a:solidFill>
              <a:srgbClr val="BC4418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882660" y="1258505"/>
              <a:ext cx="2911995" cy="18491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BC4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3936819" y="1312664"/>
              <a:ext cx="2803677" cy="174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ustria"/>
                <a:buNone/>
              </a:pPr>
              <a:r>
                <a:rPr lang="en-GB" sz="2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We have already used the output stream.</a:t>
              </a:r>
              <a:endParaRPr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7118211" y="951128"/>
              <a:ext cx="2911995" cy="1849117"/>
            </a:xfrm>
            <a:prstGeom prst="roundRect">
              <a:avLst>
                <a:gd fmla="val 10000" name="adj"/>
              </a:avLst>
            </a:prstGeom>
            <a:solidFill>
              <a:srgbClr val="BC4418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41766" y="1258505"/>
              <a:ext cx="2911995" cy="18491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BC4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7495925" y="1312664"/>
              <a:ext cx="2803677" cy="174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ustria"/>
                <a:buNone/>
              </a:pPr>
              <a:r>
                <a:rPr lang="en-GB" sz="2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Today we will be looking at the input stream.</a:t>
              </a:r>
              <a:endParaRPr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89" name="Google Shape;189;p4"/>
          <p:cNvSpPr txBox="1"/>
          <p:nvPr/>
        </p:nvSpPr>
        <p:spPr>
          <a:xfrm>
            <a:off x="8665436" y="4974527"/>
            <a:ext cx="1726250" cy="816673"/>
          </a:xfrm>
          <a:prstGeom prst="rect">
            <a:avLst/>
          </a:prstGeom>
          <a:solidFill>
            <a:srgbClr val="FFFFFF">
              <a:alpha val="89803"/>
            </a:srgbClr>
          </a:solidFill>
          <a:ln cap="rnd" cmpd="sng" w="15875">
            <a:solidFill>
              <a:srgbClr val="BC4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675" lIns="106675" spcFirstLastPara="1" rIns="106675" wrap="square" tIns="106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input()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5137315" y="4974527"/>
            <a:ext cx="2169339" cy="816674"/>
          </a:xfrm>
          <a:prstGeom prst="rect">
            <a:avLst/>
          </a:prstGeom>
          <a:solidFill>
            <a:srgbClr val="FFFFFF">
              <a:alpha val="89803"/>
            </a:srgbClr>
          </a:solidFill>
          <a:ln cap="rnd" cmpd="sng" w="15875">
            <a:solidFill>
              <a:srgbClr val="BC4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675" lIns="106675" spcFirstLastPara="1" rIns="106675" wrap="square" tIns="106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print(“Hello world”)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913795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b="1" lang="en-GB"/>
              <a:t>Taking User Input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913795" y="1505527"/>
            <a:ext cx="5978072" cy="4189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/>
              <a:t>We want to take in a user's name, store it in a variable called name and then print it back to them.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/>
              <a:t>How do we do this?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b="1" lang="en-GB"/>
              <a:t>Name = input()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b="1" lang="en-GB"/>
              <a:t>Print(“hello”, name)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/>
              <a:t>Do you remember what the brackets at the end of input mean?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/>
              <a:t>It means that input() is a function or reusable piece of code that does a task for us.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/>
              <a:t>The input function is used to take input from the user.</a:t>
            </a:r>
            <a:endParaRPr/>
          </a:p>
          <a:p>
            <a:pPr indent="-217100" lvl="0" marL="342900" rtl="0" algn="l">
              <a:spcBef>
                <a:spcPts val="400"/>
              </a:spcBef>
              <a:spcAft>
                <a:spcPts val="0"/>
              </a:spcAft>
              <a:buClr>
                <a:srgbClr val="D39200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Pencil and answer-sheet" id="197" name="Google Shape;197;p5"/>
          <p:cNvPicPr preferRelativeResize="0"/>
          <p:nvPr/>
        </p:nvPicPr>
        <p:blipFill rotWithShape="1">
          <a:blip r:embed="rId4">
            <a:alphaModFix/>
          </a:blip>
          <a:srcRect b="-1" l="61167" r="1002" t="0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5">
            <a:alphaModFix/>
          </a:blip>
          <a:srcRect b="1446" l="0" r="2806" t="964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b="1" lang="en-GB"/>
              <a:t>Taking user input</a:t>
            </a:r>
            <a:endParaRPr/>
          </a:p>
        </p:txBody>
      </p:sp>
      <p:pic>
        <p:nvPicPr>
          <p:cNvPr descr="A screenshot of a cell phone"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2610947"/>
            <a:ext cx="3048425" cy="71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uter, computer&#10;&#10;Description automatically generated" id="205" name="Google Shape;2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5755" y="2598041"/>
            <a:ext cx="3515216" cy="49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3041922" y="1500528"/>
            <a:ext cx="6097508" cy="396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There is a problem with: name = input()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913795" y="2109156"/>
            <a:ext cx="980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405755" y="2040164"/>
            <a:ext cx="12335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OUTPUT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3041922" y="3621764"/>
            <a:ext cx="6097508" cy="396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Generally you must “prompt the user”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A picture containing table" id="210" name="Google Shape;2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753" y="4673721"/>
            <a:ext cx="5973009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0518" y="4629098"/>
            <a:ext cx="3924848" cy="381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&#10;&#10;Description automatically generated" id="212" name="Google Shape;21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5755" y="5447684"/>
            <a:ext cx="4344006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Taking User Input</a:t>
            </a:r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4">
            <a:alphaModFix/>
          </a:blip>
          <a:srcRect b="0" l="14047" r="48456" t="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We have taken in a </a:t>
            </a:r>
            <a:r>
              <a:rPr b="1" lang="en-GB"/>
              <a:t>string</a:t>
            </a:r>
            <a:r>
              <a:rPr lang="en-GB"/>
              <a:t> from the user.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The input function </a:t>
            </a:r>
            <a:r>
              <a:rPr b="1" lang="en-GB"/>
              <a:t>by default, takes in a string</a:t>
            </a:r>
            <a:r>
              <a:rPr lang="en-GB"/>
              <a:t>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What if we want to take in a number? Such as an age.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We need to use the </a:t>
            </a:r>
            <a:r>
              <a:rPr b="1" lang="en-GB"/>
              <a:t>integer function </a:t>
            </a:r>
            <a:r>
              <a:rPr lang="en-GB"/>
              <a:t>to convert the user input from a string to an integer number.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Don’t worry, it is not that much different that taking in a normal user input.</a:t>
            </a:r>
            <a:endParaRPr/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5">
            <a:alphaModFix/>
          </a:blip>
          <a:srcRect b="1446" l="0" r="2806" t="964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of a calculator keypad" id="225" name="Google Shape;225;p8"/>
          <p:cNvPicPr preferRelativeResize="0"/>
          <p:nvPr/>
        </p:nvPicPr>
        <p:blipFill rotWithShape="1">
          <a:blip r:embed="rId4">
            <a:alphaModFix/>
          </a:blip>
          <a:srcRect b="15094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711874" y="586660"/>
            <a:ext cx="10777950" cy="5679835"/>
          </a:xfrm>
          <a:custGeom>
            <a:rect b="b" l="l" r="r" t="t"/>
            <a:pathLst>
              <a:path extrusionOk="0" h="1185" w="2250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1041400" y="1981200"/>
            <a:ext cx="10098552" cy="381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 sz="2800"/>
              <a:t>We “wrap” the input function in the integer function like so: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GB" sz="2800"/>
              <a:t>Age = input(“please enter your age: ”) </a:t>
            </a:r>
            <a:r>
              <a:rPr lang="en-GB" sz="2800"/>
              <a:t>becomes: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GB" sz="2800"/>
              <a:t>Age = int(input(“please enter your age: ”))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 sz="2800"/>
              <a:t>Now, the variable age is an integer variable.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 sz="2800"/>
              <a:t>And we can do this with decimal numbers too, using the float function: float()</a:t>
            </a:r>
            <a:endParaRPr/>
          </a:p>
          <a:p>
            <a:pPr indent="-2171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1370693" y="4477814"/>
            <a:ext cx="9440034" cy="10170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stria"/>
              <a:buNone/>
            </a:pPr>
            <a:r>
              <a:rPr lang="en-GB" sz="4800"/>
              <a:t>Part 2 - Strings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8735" y="1064806"/>
            <a:ext cx="7332094" cy="278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2023-05-05T08:23:56Z</dcterms:created>
  <dc:creator>Jim Finn</dc:creator>
</cp:coreProperties>
</file>