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1070367" y="3140967"/>
            <a:ext cx="9994346" cy="1152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2043473" y="4437111"/>
            <a:ext cx="8081653" cy="1008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1D30"/>
              </a:buClr>
              <a:buSzPts val="2800"/>
              <a:buNone/>
              <a:defRPr b="1" sz="2800">
                <a:solidFill>
                  <a:srgbClr val="0A1D3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-22006" y="-7442"/>
            <a:ext cx="12214008" cy="1742779"/>
            <a:chOff x="5534482" y="2204917"/>
            <a:chExt cx="5756459" cy="1155514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" name="Google Shape;98;p13"/>
              <p:cNvGrpSpPr/>
              <p:nvPr/>
            </p:nvGrpSpPr>
            <p:grpSpPr>
              <a:xfrm>
                <a:off x="8985289" y="2208431"/>
                <a:ext cx="1153652" cy="1151999"/>
                <a:chOff x="8985289" y="2208431"/>
                <a:chExt cx="1153652" cy="1151999"/>
              </a:xfrm>
            </p:grpSpPr>
            <p:sp>
              <p:nvSpPr>
                <p:cNvPr id="99" name="Google Shape;99;p13"/>
                <p:cNvSpPr/>
                <p:nvPr/>
              </p:nvSpPr>
              <p:spPr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rgbClr val="78206E">
                    <a:alpha val="4470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" name="Google Shape;100;p13"/>
                <p:cNvSpPr/>
                <p:nvPr/>
              </p:nvSpPr>
              <p:spPr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rgbClr val="E59DDC">
                    <a:alpha val="6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" name="Google Shape;101;p13"/>
                <p:cNvSpPr/>
                <p:nvPr/>
              </p:nvSpPr>
              <p:spPr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rgbClr val="D86CCC">
                    <a:alpha val="4470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3"/>
                <p:cNvSpPr/>
                <p:nvPr/>
              </p:nvSpPr>
              <p:spPr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219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3"/>
                <p:cNvSpPr/>
                <p:nvPr/>
              </p:nvSpPr>
              <p:spPr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" name="Google Shape;104;p13"/>
                <p:cNvSpPr/>
                <p:nvPr/>
              </p:nvSpPr>
              <p:spPr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F486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3"/>
                <p:cNvSpPr/>
                <p:nvPr/>
              </p:nvSpPr>
              <p:spPr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0A1D30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3"/>
                <p:cNvSpPr/>
                <p:nvPr/>
              </p:nvSpPr>
              <p:spPr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0A1D30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8" name="Google Shape;108;p13"/>
            <p:cNvGrpSpPr/>
            <p:nvPr/>
          </p:nvGrpSpPr>
          <p:grpSpPr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109" name="Google Shape;109;p13"/>
              <p:cNvSpPr/>
              <p:nvPr/>
            </p:nvSpPr>
            <p:spPr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0" name="Google Shape;110;p13"/>
              <p:cNvGrpSpPr/>
              <p:nvPr/>
            </p:nvGrpSpPr>
            <p:grpSpPr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11" name="Google Shape;111;p13"/>
                <p:cNvSpPr/>
                <p:nvPr/>
              </p:nvSpPr>
              <p:spPr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78206E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3"/>
                <p:cNvSpPr/>
                <p:nvPr/>
              </p:nvSpPr>
              <p:spPr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E59DDC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3"/>
                <p:cNvSpPr/>
                <p:nvPr/>
              </p:nvSpPr>
              <p:spPr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D86CCC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3"/>
                <p:cNvSpPr/>
                <p:nvPr/>
              </p:nvSpPr>
              <p:spPr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EF2C7">
                    <a:alpha val="219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" name="Google Shape;115;p13"/>
                <p:cNvSpPr/>
                <p:nvPr/>
              </p:nvSpPr>
              <p:spPr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BEF2C7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/>
                <p:nvPr/>
              </p:nvSpPr>
              <p:spPr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BEF2C7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" name="Google Shape;117;p13"/>
                <p:cNvSpPr/>
                <p:nvPr/>
              </p:nvSpPr>
              <p:spPr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0C3512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" name="Google Shape;118;p13"/>
                <p:cNvSpPr/>
                <p:nvPr/>
              </p:nvSpPr>
              <p:spPr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12501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/>
                <p:nvPr/>
              </p:nvSpPr>
              <p:spPr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12501B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0" name="Google Shape;120;p13"/>
            <p:cNvGrpSpPr/>
            <p:nvPr/>
          </p:nvGrpSpPr>
          <p:grpSpPr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121" name="Google Shape;121;p13"/>
              <p:cNvSpPr/>
              <p:nvPr/>
            </p:nvSpPr>
            <p:spPr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" name="Google Shape;122;p13"/>
              <p:cNvGrpSpPr/>
              <p:nvPr/>
            </p:nvGrpSpPr>
            <p:grpSpPr>
              <a:xfrm>
                <a:off x="8988763" y="2208431"/>
                <a:ext cx="1153653" cy="1151999"/>
                <a:chOff x="8988763" y="2208431"/>
                <a:chExt cx="1153653" cy="1151999"/>
              </a:xfrm>
            </p:grpSpPr>
            <p:sp>
              <p:nvSpPr>
                <p:cNvPr id="123" name="Google Shape;123;p13"/>
                <p:cNvSpPr/>
                <p:nvPr/>
              </p:nvSpPr>
              <p:spPr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8CD872">
                    <a:alpha val="6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3"/>
                <p:cNvSpPr/>
                <p:nvPr/>
              </p:nvSpPr>
              <p:spPr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AE2D5">
                    <a:alpha val="6196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/>
                <p:nvPr/>
              </p:nvSpPr>
              <p:spPr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8CD872">
                    <a:alpha val="5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" name="Google Shape;126;p13"/>
                <p:cNvSpPr/>
                <p:nvPr/>
              </p:nvSpPr>
              <p:spPr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BF4F14">
                    <a:alpha val="45882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" name="Google Shape;127;p13"/>
                <p:cNvSpPr/>
                <p:nvPr/>
              </p:nvSpPr>
              <p:spPr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F2A982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/>
                <p:nvPr/>
              </p:nvSpPr>
              <p:spPr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F6C5AB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3"/>
                <p:cNvSpPr/>
                <p:nvPr/>
              </p:nvSpPr>
              <p:spPr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3A7D22">
                    <a:alpha val="2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3"/>
                <p:cNvSpPr/>
                <p:nvPr/>
              </p:nvSpPr>
              <p:spPr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3A7D22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/>
                <p:nvPr/>
              </p:nvSpPr>
              <p:spPr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rgbClr val="3A7D22">
                    <a:alpha val="2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2" name="Google Shape;132;p13"/>
            <p:cNvGrpSpPr/>
            <p:nvPr/>
          </p:nvGrpSpPr>
          <p:grpSpPr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133" name="Google Shape;133;p13"/>
              <p:cNvSpPr/>
              <p:nvPr/>
            </p:nvSpPr>
            <p:spPr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" name="Google Shape;134;p13"/>
              <p:cNvGrpSpPr/>
              <p:nvPr/>
            </p:nvGrpSpPr>
            <p:grpSpPr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35" name="Google Shape;135;p13"/>
                <p:cNvSpPr/>
                <p:nvPr/>
              </p:nvSpPr>
              <p:spPr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0B769F">
                    <a:alpha val="7568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E59DDC">
                    <a:alpha val="37647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0F4861">
                    <a:alpha val="2392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3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43AFE2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82CAEB">
                    <a:alpha val="2470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rgbClr val="2A7AD0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93DCF8">
                    <a:alpha val="28627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4" name="Google Shape;144;p13"/>
            <p:cNvGrpSpPr/>
            <p:nvPr/>
          </p:nvGrpSpPr>
          <p:grpSpPr>
            <a:xfrm>
              <a:off x="5534482" y="2204917"/>
              <a:ext cx="1153056" cy="1152000"/>
              <a:chOff x="8985885" y="2208431"/>
              <a:chExt cx="1153056" cy="1152000"/>
            </a:xfrm>
          </p:grpSpPr>
          <p:sp>
            <p:nvSpPr>
              <p:cNvPr id="145" name="Google Shape;145;p13"/>
              <p:cNvSpPr/>
              <p:nvPr/>
            </p:nvSpPr>
            <p:spPr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13"/>
              <p:cNvGrpSpPr/>
              <p:nvPr/>
            </p:nvGrpSpPr>
            <p:grpSpPr>
              <a:xfrm>
                <a:off x="8988763" y="2208431"/>
                <a:ext cx="1150178" cy="1151999"/>
                <a:chOff x="8988763" y="2208431"/>
                <a:chExt cx="1150178" cy="1151999"/>
              </a:xfrm>
            </p:grpSpPr>
            <p:sp>
              <p:nvSpPr>
                <p:cNvPr id="147" name="Google Shape;147;p13"/>
                <p:cNvSpPr/>
                <p:nvPr/>
              </p:nvSpPr>
              <p:spPr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rgbClr val="FAE2D5">
                    <a:alpha val="47843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rgbClr val="FAE2D5">
                    <a:alpha val="28627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rgbClr val="BF4F14">
                    <a:alpha val="1568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13"/>
                <p:cNvSpPr/>
                <p:nvPr/>
              </p:nvSpPr>
              <p:spPr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rgbClr val="93DCF8">
                    <a:alpha val="392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" name="Google Shape;151;p13"/>
                <p:cNvSpPr/>
                <p:nvPr/>
              </p:nvSpPr>
              <p:spPr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rgbClr val="93DCF8">
                    <a:alpha val="2274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rgbClr val="C7EDFC">
                    <a:alpha val="26666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rgbClr val="BF4F14">
                    <a:alpha val="64705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3"/>
                <p:cNvSpPr/>
                <p:nvPr/>
              </p:nvSpPr>
              <p:spPr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13"/>
                <p:cNvSpPr/>
                <p:nvPr/>
              </p:nvSpPr>
              <p:spPr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rgbClr val="3A7D22">
                    <a:alpha val="56862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6" name="Google Shape;156;p13"/>
          <p:cNvGrpSpPr/>
          <p:nvPr/>
        </p:nvGrpSpPr>
        <p:grpSpPr>
          <a:xfrm>
            <a:off x="1" y="6597351"/>
            <a:ext cx="12191996" cy="290795"/>
            <a:chOff x="-22006" y="8796469"/>
            <a:chExt cx="6520454" cy="387727"/>
          </a:xfrm>
        </p:grpSpPr>
        <p:sp>
          <p:nvSpPr>
            <p:cNvPr id="157" name="Google Shape;157;p13"/>
            <p:cNvSpPr/>
            <p:nvPr/>
          </p:nvSpPr>
          <p:spPr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5349327" y="8799984"/>
              <a:ext cx="383999" cy="383999"/>
            </a:xfrm>
            <a:prstGeom prst="rect">
              <a:avLst/>
            </a:prstGeom>
            <a:solidFill>
              <a:srgbClr val="43AFE2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731506" y="8799984"/>
              <a:ext cx="383999" cy="383999"/>
            </a:xfrm>
            <a:prstGeom prst="rect">
              <a:avLst/>
            </a:prstGeom>
            <a:solidFill>
              <a:srgbClr val="43AFE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114449" y="8799984"/>
              <a:ext cx="383999" cy="383999"/>
            </a:xfrm>
            <a:prstGeom prst="rect">
              <a:avLst/>
            </a:prstGeom>
            <a:solidFill>
              <a:srgbClr val="43AFE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197327" y="8796469"/>
              <a:ext cx="383999" cy="383999"/>
            </a:xfrm>
            <a:prstGeom prst="rect">
              <a:avLst/>
            </a:prstGeom>
            <a:solidFill>
              <a:srgbClr val="BEF2C7">
                <a:alpha val="2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4579506" y="8796469"/>
              <a:ext cx="383999" cy="383999"/>
            </a:xfrm>
            <a:prstGeom prst="rect">
              <a:avLst/>
            </a:prstGeom>
            <a:solidFill>
              <a:srgbClr val="BEF2C7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4962449" y="8796469"/>
              <a:ext cx="383999" cy="383999"/>
            </a:xfrm>
            <a:prstGeom prst="rect">
              <a:avLst/>
            </a:prstGeom>
            <a:solidFill>
              <a:srgbClr val="BEF2C7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3044270" y="8799984"/>
              <a:ext cx="383999" cy="383999"/>
            </a:xfrm>
            <a:prstGeom prst="rect">
              <a:avLst/>
            </a:prstGeom>
            <a:solidFill>
              <a:srgbClr val="BF4F14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426449" y="8799984"/>
              <a:ext cx="383999" cy="383999"/>
            </a:xfrm>
            <a:prstGeom prst="rect">
              <a:avLst/>
            </a:prstGeom>
            <a:solidFill>
              <a:srgbClr val="F2A982">
                <a:alpha val="2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809391" y="8799984"/>
              <a:ext cx="383999" cy="383999"/>
            </a:xfrm>
            <a:prstGeom prst="rect">
              <a:avLst/>
            </a:prstGeom>
            <a:solidFill>
              <a:srgbClr val="F6C5AB">
                <a:alpha val="7568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3"/>
            <p:cNvSpPr/>
            <p:nvPr/>
          </p:nvSpPr>
          <p:spPr>
            <a:xfrm>
              <a:off x="1894739" y="8796469"/>
              <a:ext cx="383999" cy="383999"/>
            </a:xfrm>
            <a:prstGeom prst="rect">
              <a:avLst/>
            </a:prstGeom>
            <a:solidFill>
              <a:srgbClr val="43AFE2">
                <a:alpha val="3490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3"/>
            <p:cNvSpPr/>
            <p:nvPr/>
          </p:nvSpPr>
          <p:spPr>
            <a:xfrm>
              <a:off x="2276918" y="8796469"/>
              <a:ext cx="383999" cy="383999"/>
            </a:xfrm>
            <a:prstGeom prst="rect">
              <a:avLst/>
            </a:prstGeom>
            <a:solidFill>
              <a:srgbClr val="43AFE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3"/>
            <p:cNvSpPr/>
            <p:nvPr/>
          </p:nvSpPr>
          <p:spPr>
            <a:xfrm>
              <a:off x="2659861" y="8796469"/>
              <a:ext cx="383999" cy="383999"/>
            </a:xfrm>
            <a:prstGeom prst="rect">
              <a:avLst/>
            </a:prstGeom>
            <a:solidFill>
              <a:srgbClr val="43AFE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745925" y="8796469"/>
              <a:ext cx="383999" cy="383999"/>
            </a:xfrm>
            <a:prstGeom prst="rect">
              <a:avLst/>
            </a:prstGeom>
            <a:solidFill>
              <a:srgbClr val="93DCF8">
                <a:alpha val="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1128103" y="8796469"/>
              <a:ext cx="383999" cy="383999"/>
            </a:xfrm>
            <a:prstGeom prst="rect">
              <a:avLst/>
            </a:prstGeom>
            <a:solidFill>
              <a:srgbClr val="93DCF8">
                <a:alpha val="2274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1511046" y="8796469"/>
              <a:ext cx="383999" cy="383999"/>
            </a:xfrm>
            <a:prstGeom prst="rect">
              <a:avLst/>
            </a:prstGeom>
            <a:solidFill>
              <a:srgbClr val="C7EDFC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-17473" y="8800197"/>
              <a:ext cx="383999" cy="383999"/>
            </a:xfrm>
            <a:prstGeom prst="rect">
              <a:avLst/>
            </a:prstGeom>
            <a:solidFill>
              <a:srgbClr val="43AFE2">
                <a:alpha val="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65469" y="8800197"/>
              <a:ext cx="383999" cy="383999"/>
            </a:xfrm>
            <a:prstGeom prst="rect">
              <a:avLst/>
            </a:prstGeom>
            <a:solidFill>
              <a:srgbClr val="43AFE2">
                <a:alpha val="4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14"/>
          <p:cNvSpPr txBox="1"/>
          <p:nvPr>
            <p:ph idx="10" type="dt"/>
          </p:nvPr>
        </p:nvSpPr>
        <p:spPr>
          <a:xfrm>
            <a:off x="607261" y="610950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4"/>
          <p:cNvSpPr txBox="1"/>
          <p:nvPr>
            <p:ph idx="11" type="ftr"/>
          </p:nvPr>
        </p:nvSpPr>
        <p:spPr>
          <a:xfrm>
            <a:off x="7758885" y="6132835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5190395" y="6132835"/>
            <a:ext cx="9526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/>
          <p:nvPr>
            <p:ph type="title"/>
          </p:nvPr>
        </p:nvSpPr>
        <p:spPr>
          <a:xfrm>
            <a:off x="623391" y="980729"/>
            <a:ext cx="10945215" cy="1002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623391" y="2060847"/>
            <a:ext cx="10945215" cy="396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3041"/>
              </a:buClr>
              <a:buSzPts val="2000"/>
              <a:buNone/>
              <a:defRPr sz="2000">
                <a:solidFill>
                  <a:srgbClr val="0A304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9" name="Google Shape;18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idx="1" type="body"/>
          </p:nvPr>
        </p:nvSpPr>
        <p:spPr>
          <a:xfrm>
            <a:off x="609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4" name="Google Shape;194;p16"/>
          <p:cNvSpPr txBox="1"/>
          <p:nvPr>
            <p:ph idx="2" type="body"/>
          </p:nvPr>
        </p:nvSpPr>
        <p:spPr>
          <a:xfrm>
            <a:off x="6197599" y="1423317"/>
            <a:ext cx="5384799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95" name="Google Shape;19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609599" y="1412775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1" name="Google Shape;201;p17"/>
          <p:cNvSpPr txBox="1"/>
          <p:nvPr>
            <p:ph idx="2" type="body"/>
          </p:nvPr>
        </p:nvSpPr>
        <p:spPr>
          <a:xfrm>
            <a:off x="609599" y="2052538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17"/>
          <p:cNvSpPr txBox="1"/>
          <p:nvPr>
            <p:ph idx="3" type="body"/>
          </p:nvPr>
        </p:nvSpPr>
        <p:spPr>
          <a:xfrm>
            <a:off x="6193368" y="1412775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03" name="Google Shape;203;p17"/>
          <p:cNvSpPr txBox="1"/>
          <p:nvPr>
            <p:ph idx="4" type="body"/>
          </p:nvPr>
        </p:nvSpPr>
        <p:spPr>
          <a:xfrm>
            <a:off x="6193368" y="2052538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4847861" y="1196753"/>
            <a:ext cx="6816757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9" name="Google Shape;219;p20"/>
          <p:cNvSpPr txBox="1"/>
          <p:nvPr>
            <p:ph idx="2" type="body"/>
          </p:nvPr>
        </p:nvSpPr>
        <p:spPr>
          <a:xfrm>
            <a:off x="623393" y="1196753"/>
            <a:ext cx="4011084" cy="48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61320"/>
              </a:buClr>
              <a:buSzPts val="2000"/>
              <a:buNone/>
              <a:defRPr sz="2000">
                <a:solidFill>
                  <a:srgbClr val="06132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0" name="Google Shape;2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3" name="Google Shape;22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2389717" y="4797151"/>
            <a:ext cx="7315200" cy="576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lay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/>
          <p:nvPr>
            <p:ph idx="2" type="pic"/>
          </p:nvPr>
        </p:nvSpPr>
        <p:spPr>
          <a:xfrm>
            <a:off x="2389717" y="1196751"/>
            <a:ext cx="7315200" cy="3528391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1"/>
          <p:cNvSpPr txBox="1"/>
          <p:nvPr>
            <p:ph idx="1" type="body"/>
          </p:nvPr>
        </p:nvSpPr>
        <p:spPr>
          <a:xfrm>
            <a:off x="2389717" y="5445223"/>
            <a:ext cx="7315200" cy="502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8" name="Google Shape;22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ertical Title and Text">
  <p:cSld name="1_Vertical Title and 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"/>
          <p:cNvSpPr txBox="1"/>
          <p:nvPr>
            <p:ph type="title"/>
          </p:nvPr>
        </p:nvSpPr>
        <p:spPr>
          <a:xfrm rot="5400000">
            <a:off x="7690520" y="2129409"/>
            <a:ext cx="5040559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3"/>
          <p:cNvSpPr txBox="1"/>
          <p:nvPr>
            <p:ph idx="1" type="body"/>
          </p:nvPr>
        </p:nvSpPr>
        <p:spPr>
          <a:xfrm rot="5400000">
            <a:off x="2102518" y="-512192"/>
            <a:ext cx="5040561" cy="802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1432935" y="6600570"/>
            <a:ext cx="381385" cy="257430"/>
          </a:xfrm>
          <a:prstGeom prst="rect">
            <a:avLst/>
          </a:prstGeom>
          <a:solidFill>
            <a:srgbClr val="43AFE2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9909199" y="6598214"/>
            <a:ext cx="381385" cy="257430"/>
          </a:xfrm>
          <a:prstGeom prst="rect">
            <a:avLst/>
          </a:prstGeom>
          <a:solidFill>
            <a:srgbClr val="BEF2C7">
              <a:alpha val="2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10289537" y="6681515"/>
            <a:ext cx="381385" cy="257430"/>
          </a:xfrm>
          <a:prstGeom prst="rect">
            <a:avLst/>
          </a:prstGeom>
          <a:solidFill>
            <a:srgbClr val="BEF2C7">
              <a:alpha val="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6481296" y="6598214"/>
            <a:ext cx="381385" cy="257430"/>
          </a:xfrm>
          <a:prstGeom prst="rect">
            <a:avLst/>
          </a:prstGeom>
          <a:solidFill>
            <a:srgbClr val="93DCF8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762703" y="6597353"/>
            <a:ext cx="381385" cy="257430"/>
          </a:xfrm>
          <a:prstGeom prst="rect">
            <a:avLst/>
          </a:prstGeom>
          <a:solidFill>
            <a:srgbClr val="93DCF8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GB"/>
              <a:t>TY Coding</a:t>
            </a:r>
            <a:endParaRPr/>
          </a:p>
        </p:txBody>
      </p:sp>
      <p:sp>
        <p:nvSpPr>
          <p:cNvPr id="248" name="Google Shape;248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Lesson 04 - Testing 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/>
              <a:t>TEST CASES</a:t>
            </a:r>
            <a:endParaRPr/>
          </a:p>
        </p:txBody>
      </p:sp>
      <p:sp>
        <p:nvSpPr>
          <p:cNvPr id="302" name="Google Shape;302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000"/>
              <a:t>Do you know why the test failed?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000"/>
              <a:t>There was a </a:t>
            </a:r>
            <a:r>
              <a:rPr b="1" lang="en-GB" sz="3000"/>
              <a:t>logic error</a:t>
            </a:r>
            <a:r>
              <a:rPr lang="en-GB" sz="3000"/>
              <a:t> in the code.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000"/>
              <a:t>Even though the test failed, we still consider this a good thing.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000"/>
              <a:t>The test let us know that we had an error in our code.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3000"/>
              <a:t>Do you know what the problem was?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GB"/>
              <a:t>Today you learned about: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Why testing is important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We need to test to make sure our code is safe, secure and works as intended.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What can happen if we do not test thoroughly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Malfunctioning machines.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Injury.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Loss of time and money.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Test cases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test case is a template for running a test.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test case describes the test, test steps and what result we think we should get.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A failing test is not a bad thing, failing to test is a bad thing.</a:t>
            </a:r>
            <a:endParaRPr/>
          </a:p>
          <a:p>
            <a:pPr indent="-9080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GB">
                <a:solidFill>
                  <a:schemeClr val="accent1"/>
                </a:solidFill>
              </a:rPr>
              <a:t>PART 1 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WHY WE NEED </a:t>
            </a:r>
            <a:br>
              <a:rPr lang="en-GB">
                <a:solidFill>
                  <a:schemeClr val="accent1"/>
                </a:solidFill>
              </a:rPr>
            </a:br>
            <a:r>
              <a:rPr lang="en-GB">
                <a:solidFill>
                  <a:schemeClr val="accent1"/>
                </a:solidFill>
              </a:rPr>
              <a:t>TESTING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GB" sz="4400"/>
              <a:t>WHY WE NEED TESTING</a:t>
            </a:r>
            <a:endParaRPr/>
          </a:p>
        </p:txBody>
      </p:sp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05"/>
              <a:buChar char="•"/>
            </a:pPr>
            <a:r>
              <a:rPr lang="en-GB" sz="2300">
                <a:solidFill>
                  <a:schemeClr val="dk1"/>
                </a:solidFill>
              </a:rPr>
              <a:t>For the most part, humans write software and humans make mistakes.</a:t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505"/>
              <a:buChar char="•"/>
            </a:pPr>
            <a:r>
              <a:rPr lang="en-GB" sz="2300">
                <a:solidFill>
                  <a:schemeClr val="dk1"/>
                </a:solidFill>
              </a:rPr>
              <a:t>Early and continuous testing identifies faults/defects in a software system early on, finding and fixing issues early on improves the quality of the software and saves time.</a:t>
            </a:r>
            <a:endParaRPr sz="3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505"/>
              <a:buChar char="•"/>
            </a:pPr>
            <a:r>
              <a:rPr lang="en-GB" sz="2300">
                <a:solidFill>
                  <a:schemeClr val="dk1"/>
                </a:solidFill>
              </a:rPr>
              <a:t>A flawed software product can impact a product or company's reputation.</a:t>
            </a:r>
            <a:endParaRPr sz="3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505"/>
              <a:buChar char="•"/>
            </a:pPr>
            <a:r>
              <a:rPr lang="en-GB" sz="2300">
                <a:solidFill>
                  <a:schemeClr val="dk1"/>
                </a:solidFill>
              </a:rPr>
              <a:t>We need to make sure our software is safe to use and protects its users from threats.</a:t>
            </a:r>
            <a:endParaRPr sz="3400">
              <a:solidFill>
                <a:schemeClr val="dk1"/>
              </a:solidFill>
            </a:endParaRPr>
          </a:p>
          <a:p>
            <a:pPr indent="-13335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505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70505"/>
              <a:buNone/>
            </a:pPr>
            <a:r>
              <a:rPr b="1" lang="en-GB" sz="2300">
                <a:solidFill>
                  <a:schemeClr val="dk1"/>
                </a:solidFill>
              </a:rPr>
              <a:t>Some people rely on the software in vehicles, medical devices and other machines to keep them safe, as developers we need to take this responsibility very seriously.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GB"/>
              <a:t>WHY WE NEED TESTING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b="1" lang="en-GB" sz="1800"/>
              <a:t>Mars climate orbiter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On its mission to mars in 1998, the climate orbiter was lost in space.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It took a long time for engineers to understand what had happened.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A sub-contractor on the engineering team had failed to make a simple conversion from imperial units to metric units!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/>
              <a:t>This embarrassing mistake caused the $125,000,000 orbiter to smash into the mars atmosphere. This crippled the communications and sent the craft hurtling around the sun.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GB"/>
              <a:t>WHY WE NEED TESTING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8BB41"/>
              </a:buClr>
              <a:buSzPts val="2000"/>
              <a:buNone/>
            </a:pPr>
            <a:r>
              <a:rPr b="1" lang="en-GB" sz="3200"/>
              <a:t>Fiat Chrysler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/>
              <a:t>In 2016 recalled over </a:t>
            </a:r>
            <a:r>
              <a:rPr b="1" lang="en-GB" sz="2800"/>
              <a:t>1 million </a:t>
            </a:r>
            <a:r>
              <a:rPr lang="en-GB" sz="2800"/>
              <a:t>vehicles.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/>
              <a:t>Government investigation revealed a </a:t>
            </a:r>
            <a:r>
              <a:rPr b="1" lang="en-GB" sz="2800"/>
              <a:t>gear-shift flaw</a:t>
            </a:r>
            <a:r>
              <a:rPr lang="en-GB" sz="2800"/>
              <a:t> which resulted in: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/>
              <a:t>266 accidents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/>
              <a:t>68 injuries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1600"/>
              <a:buFont typeface="Courier New"/>
              <a:buChar char="o"/>
            </a:pPr>
            <a:r>
              <a:rPr lang="en-GB" sz="2400"/>
              <a:t>At least 1 death (actor Anton Yelchin)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8BB41"/>
              </a:buClr>
              <a:buSzPts val="2000"/>
              <a:buChar char="•"/>
            </a:pPr>
            <a:r>
              <a:rPr lang="en-GB" sz="2800"/>
              <a:t>A software update was issued after the recall, however the update reportedly failed to work for a further 29,000 vehicles.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wentieth Century"/>
              <a:buNone/>
            </a:pPr>
            <a:r>
              <a:rPr lang="en-GB">
                <a:solidFill>
                  <a:srgbClr val="000000"/>
                </a:solidFill>
              </a:rPr>
              <a:t>WHY WE NEED TESTING</a:t>
            </a:r>
            <a:endParaRPr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GB" sz="1800">
                <a:solidFill>
                  <a:srgbClr val="000000"/>
                </a:solidFill>
              </a:rPr>
              <a:t>UK national health service</a:t>
            </a:r>
            <a:endParaRPr sz="18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>
                <a:solidFill>
                  <a:srgbClr val="000000"/>
                </a:solidFill>
              </a:rPr>
              <a:t>Admitted to mis-prescribing medication to 300,000 heart patients due to a software error.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>
                <a:solidFill>
                  <a:srgbClr val="000000"/>
                </a:solidFill>
              </a:rPr>
              <a:t>Systmone, the software used to calculate the risk of a heart attack, has reportedly produced incorrect results since 2009.</a:t>
            </a:r>
            <a:endParaRPr sz="1600"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>
                <a:solidFill>
                  <a:srgbClr val="000000"/>
                </a:solidFill>
              </a:rPr>
              <a:t>This has led to patients:</a:t>
            </a:r>
            <a:endParaRPr/>
          </a:p>
          <a:p>
            <a:pPr indent="-228600" lvl="1" marL="837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>
                <a:solidFill>
                  <a:srgbClr val="000000"/>
                </a:solidFill>
              </a:rPr>
              <a:t>Suffering needlessly from heart attacks or strokes.</a:t>
            </a:r>
            <a:endParaRPr/>
          </a:p>
          <a:p>
            <a:pPr indent="-228600" lvl="1" marL="837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GB">
                <a:solidFill>
                  <a:srgbClr val="000000"/>
                </a:solidFill>
              </a:rPr>
              <a:t>Suffering serious side-effects from taking unnecessary medication.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wentieth Century"/>
              <a:buNone/>
            </a:pPr>
            <a:r>
              <a:rPr lang="en-GB"/>
              <a:t>PART 2 </a:t>
            </a:r>
            <a:br>
              <a:rPr lang="en-GB"/>
            </a:br>
            <a:r>
              <a:rPr lang="en-GB"/>
              <a:t>TEST CASES</a:t>
            </a:r>
            <a:endParaRPr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GB" sz="4000"/>
              <a:t>TEST CASES</a:t>
            </a:r>
            <a:endParaRPr/>
          </a:p>
        </p:txBody>
      </p:sp>
      <p:sp>
        <p:nvSpPr>
          <p:cNvPr id="290" name="Google Shape;290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/>
              <a:t>A test case is a template used to create tests for software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A test case usually contains at least:</a:t>
            </a:r>
            <a:endParaRPr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Title:</a:t>
            </a:r>
            <a:r>
              <a:rPr lang="en-GB"/>
              <a:t> the title of the test case- keep it short. </a:t>
            </a:r>
            <a:endParaRPr sz="2600"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Description:</a:t>
            </a:r>
            <a:r>
              <a:rPr lang="en-GB"/>
              <a:t> a description of the test - make this more detailed.</a:t>
            </a:r>
            <a:endParaRPr sz="2600"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Test data:</a:t>
            </a:r>
            <a:r>
              <a:rPr lang="en-GB"/>
              <a:t> any data that you need to complete the test.</a:t>
            </a:r>
            <a:endParaRPr sz="2600"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Test steps:</a:t>
            </a:r>
            <a:r>
              <a:rPr lang="en-GB"/>
              <a:t> clear and concise instructions on how to perform the test.</a:t>
            </a:r>
            <a:endParaRPr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Expected result:</a:t>
            </a:r>
            <a:r>
              <a:rPr lang="en-GB"/>
              <a:t> the result you expect to obtain.</a:t>
            </a:r>
            <a:endParaRPr/>
          </a:p>
          <a:p>
            <a:pPr indent="-342900" lvl="1" marL="6858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b="1" lang="en-GB"/>
              <a:t>Actual result:</a:t>
            </a:r>
            <a:r>
              <a:rPr lang="en-GB"/>
              <a:t> the actual result that you obtained</a:t>
            </a:r>
            <a:r>
              <a:rPr b="1" lang="en-GB"/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</a:pPr>
            <a:r>
              <a:rPr lang="en-GB"/>
              <a:t>TEST CASES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838200" y="1475232"/>
            <a:ext cx="10515600" cy="470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lang="en-GB"/>
              <a:t>EXAMPLE OF A TEST CASE – TEST FAILS</a:t>
            </a:r>
            <a:endParaRPr b="1"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TItle:</a:t>
            </a:r>
            <a:r>
              <a:rPr lang="en-GB" sz="2000"/>
              <a:t> checking a mathematical expression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Description:</a:t>
            </a:r>
            <a:r>
              <a:rPr lang="en-GB" sz="2000"/>
              <a:t> using a certain set of test data, checking that the mathematical expression: </a:t>
            </a:r>
            <a:r>
              <a:rPr lang="en-GB" sz="2100"/>
              <a:t>188 + 68 * 1 + 3 </a:t>
            </a:r>
            <a:r>
              <a:rPr lang="en-GB" sz="2000"/>
              <a:t>Code logic is correct and returns the correct answer.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Test data</a:t>
            </a:r>
            <a:r>
              <a:rPr lang="en-GB" sz="2000"/>
              <a:t> – the numbers to be used in this test.</a:t>
            </a:r>
            <a:endParaRPr b="1" sz="20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TEST STEPS:</a:t>
            </a:r>
            <a:endParaRPr sz="20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100"/>
              <a:t>Navigate to trinket.io and create a print() function.</a:t>
            </a:r>
            <a:endParaRPr sz="28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100"/>
              <a:t>Inside the print function put in the mathematical expression: 188 + 68 * 1 + 3</a:t>
            </a:r>
            <a:endParaRPr sz="28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2100"/>
              <a:t>Click on the run button to run the program.</a:t>
            </a:r>
            <a:endParaRPr sz="2800"/>
          </a:p>
          <a:p>
            <a:pPr indent="-4572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GB" sz="2100"/>
              <a:t>Record your result.</a:t>
            </a:r>
            <a:endParaRPr sz="2800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EXPECTED RESULT:</a:t>
            </a:r>
            <a:r>
              <a:rPr lang="en-GB" sz="2000"/>
              <a:t> </a:t>
            </a:r>
            <a:r>
              <a:rPr lang="en-GB" sz="2000">
                <a:solidFill>
                  <a:srgbClr val="00B050"/>
                </a:solidFill>
              </a:rPr>
              <a:t>1024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000"/>
              <a:t>ACTUAL RESULT:</a:t>
            </a:r>
            <a:r>
              <a:rPr lang="en-GB" sz="2000"/>
              <a:t> </a:t>
            </a:r>
            <a:r>
              <a:rPr lang="en-GB" sz="2000">
                <a:solidFill>
                  <a:srgbClr val="FF0000"/>
                </a:solidFill>
              </a:rPr>
              <a:t>259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