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  <p:embeddedFont>
      <p:font typeface="Source Code Pro"/>
      <p:regular r:id="rId17"/>
      <p:bold r:id="rId18"/>
      <p:italic r:id="rId19"/>
      <p:boldItalic r:id="rId20"/>
    </p:embeddedFont>
    <p:embeddedFont>
      <p:font typeface="Lustria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I39tAGOU7O3tqoEwjFlbphzix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Lustria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schemas.openxmlformats.org/officeDocument/2006/relationships/font" Target="fonts/SourceCodePro-regular.fntdata"/><Relationship Id="rId16" Type="http://schemas.openxmlformats.org/officeDocument/2006/relationships/font" Target="fonts/Play-bold.fntdata"/><Relationship Id="rId5" Type="http://schemas.openxmlformats.org/officeDocument/2006/relationships/slide" Target="slides/slide1.xml"/><Relationship Id="rId19" Type="http://schemas.openxmlformats.org/officeDocument/2006/relationships/font" Target="fonts/SourceCodePro-italic.fntdata"/><Relationship Id="rId6" Type="http://schemas.openxmlformats.org/officeDocument/2006/relationships/slide" Target="slides/slide2.xml"/><Relationship Id="rId18" Type="http://schemas.openxmlformats.org/officeDocument/2006/relationships/font" Target="fonts/SourceCodePr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4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lorful light bulb with business icons" id="88" name="Google Shape;88;p1"/>
          <p:cNvPicPr preferRelativeResize="0"/>
          <p:nvPr/>
        </p:nvPicPr>
        <p:blipFill rotWithShape="1">
          <a:blip r:embed="rId4">
            <a:alphaModFix amt="35000"/>
          </a:blip>
          <a:srcRect b="6878" l="0" r="0" t="127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lang="en-GB">
                <a:solidFill>
                  <a:schemeClr val="lt1"/>
                </a:solidFill>
              </a:rPr>
              <a:t>TY Coding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49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>
                <a:solidFill>
                  <a:schemeClr val="lt1"/>
                </a:solidFill>
              </a:rPr>
              <a:t>Lesson 05 - Algorithms and Pseudocode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>
                <a:solidFill>
                  <a:schemeClr val="dk1"/>
                </a:solidFill>
              </a:rPr>
              <a:t>Convert to Pseudocode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02940" lvl="0" marL="33947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975"/>
              <a:buChar char="◈"/>
            </a:pPr>
            <a:r>
              <a:rPr lang="en-GB" sz="19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</a:t>
            </a:r>
            <a:endParaRPr>
              <a:solidFill>
                <a:schemeClr val="dk1"/>
              </a:solidFill>
            </a:endParaRPr>
          </a:p>
          <a:p>
            <a:pPr indent="-267300" lvl="1" marL="71280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Fill up kettle with water </a:t>
            </a:r>
            <a:endParaRPr>
              <a:solidFill>
                <a:schemeClr val="dk1"/>
              </a:solidFill>
            </a:endParaRPr>
          </a:p>
          <a:p>
            <a:pPr indent="-267300" lvl="1" marL="71280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Turn ON Kettle </a:t>
            </a:r>
            <a:endParaRPr>
              <a:solidFill>
                <a:schemeClr val="dk1"/>
              </a:solidFill>
            </a:endParaRPr>
          </a:p>
          <a:p>
            <a:pPr indent="-267300" lvl="1" marL="71280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teabag in cup </a:t>
            </a:r>
            <a:endParaRPr>
              <a:solidFill>
                <a:schemeClr val="dk1"/>
              </a:solidFill>
            </a:endParaRPr>
          </a:p>
          <a:p>
            <a:pPr indent="-267300" lvl="1" marL="71280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tea requires sugar THEN </a:t>
            </a:r>
            <a:endParaRPr>
              <a:solidFill>
                <a:schemeClr val="dk1"/>
              </a:solidFill>
            </a:endParaRPr>
          </a:p>
          <a:p>
            <a:pPr indent="-213840" lvl="2" marL="1015740" rtl="0" algn="l">
              <a:lnSpc>
                <a:spcPct val="9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112020"/>
              <a:buChar char="◈"/>
            </a:pPr>
            <a:r>
              <a:rPr lang="en-GB" sz="15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sugar in the cup </a:t>
            </a:r>
            <a:endParaRPr>
              <a:solidFill>
                <a:schemeClr val="dk1"/>
              </a:solidFill>
            </a:endParaRPr>
          </a:p>
          <a:p>
            <a:pPr indent="-267300" lvl="1" marL="71280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ENDIF </a:t>
            </a:r>
            <a:endParaRPr>
              <a:solidFill>
                <a:schemeClr val="dk1"/>
              </a:solidFill>
            </a:endParaRPr>
          </a:p>
          <a:p>
            <a:pPr indent="-267300" lvl="1" marL="71280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until kettle switches OFF </a:t>
            </a:r>
            <a:endParaRPr>
              <a:solidFill>
                <a:schemeClr val="dk1"/>
              </a:solidFill>
            </a:endParaRPr>
          </a:p>
          <a:p>
            <a:pPr indent="-267300" lvl="1" marL="71280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Pour water in cup </a:t>
            </a:r>
            <a:endParaRPr/>
          </a:p>
          <a:p>
            <a:pPr indent="-267300" lvl="1" marL="712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Stir the mixture </a:t>
            </a:r>
            <a:endParaRPr>
              <a:solidFill>
                <a:schemeClr val="dk1"/>
              </a:solidFill>
            </a:endParaRPr>
          </a:p>
          <a:p>
            <a:pPr indent="-267300" lvl="1" marL="71280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2 minutes </a:t>
            </a:r>
            <a:endParaRPr>
              <a:solidFill>
                <a:schemeClr val="dk1"/>
              </a:solidFill>
            </a:endParaRPr>
          </a:p>
          <a:p>
            <a:pPr indent="-267300" lvl="1" marL="71280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teabag </a:t>
            </a:r>
            <a:endParaRPr>
              <a:solidFill>
                <a:schemeClr val="dk1"/>
              </a:solidFill>
            </a:endParaRPr>
          </a:p>
          <a:p>
            <a:pPr indent="-267300" lvl="1" marL="71280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milk needed THEN </a:t>
            </a:r>
            <a:endParaRPr>
              <a:solidFill>
                <a:schemeClr val="dk1"/>
              </a:solidFill>
            </a:endParaRPr>
          </a:p>
          <a:p>
            <a:pPr indent="-213840" lvl="2" marL="1015740" rtl="0" algn="l">
              <a:lnSpc>
                <a:spcPct val="9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112020"/>
              <a:buChar char="◈"/>
            </a:pPr>
            <a:r>
              <a:rPr lang="en-GB" sz="15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milk to cup </a:t>
            </a:r>
            <a:endParaRPr>
              <a:solidFill>
                <a:schemeClr val="dk1"/>
              </a:solidFill>
            </a:endParaRPr>
          </a:p>
          <a:p>
            <a:pPr indent="-213840" lvl="2" marL="1015740" rtl="0" algn="l">
              <a:lnSpc>
                <a:spcPct val="90000"/>
              </a:lnSpc>
              <a:spcBef>
                <a:spcPts val="911"/>
              </a:spcBef>
              <a:spcAft>
                <a:spcPts val="0"/>
              </a:spcAft>
              <a:buClr>
                <a:schemeClr val="dk1"/>
              </a:buClr>
              <a:buSzPct val="112020"/>
              <a:buChar char="◈"/>
            </a:pPr>
            <a:r>
              <a:rPr lang="en-GB" sz="1584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Stir the mixture </a:t>
            </a:r>
            <a:endParaRPr>
              <a:solidFill>
                <a:schemeClr val="dk1"/>
              </a:solidFill>
            </a:endParaRPr>
          </a:p>
          <a:p>
            <a:pPr indent="-267300" lvl="1" marL="71280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ENDIF </a:t>
            </a:r>
            <a:endParaRPr>
              <a:solidFill>
                <a:schemeClr val="dk1"/>
              </a:solidFill>
            </a:endParaRPr>
          </a:p>
          <a:p>
            <a:pPr indent="-267300" lvl="1" marL="712800" rtl="0" algn="l">
              <a:lnSpc>
                <a:spcPct val="90000"/>
              </a:lnSpc>
              <a:spcBef>
                <a:spcPts val="950"/>
              </a:spcBef>
              <a:spcAft>
                <a:spcPts val="0"/>
              </a:spcAft>
              <a:buClr>
                <a:schemeClr val="dk1"/>
              </a:buClr>
              <a:buSzPct val="111964"/>
              <a:buChar char="?"/>
            </a:pPr>
            <a:r>
              <a:rPr lang="en-GB" sz="17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 "Tea is ready!" </a:t>
            </a:r>
            <a:endParaRPr>
              <a:solidFill>
                <a:schemeClr val="dk1"/>
              </a:solidFill>
            </a:endParaRPr>
          </a:p>
          <a:p>
            <a:pPr indent="-302940" lvl="0" marL="339471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Clr>
                <a:schemeClr val="dk1"/>
              </a:buClr>
              <a:buSzPct val="111975"/>
              <a:buChar char="◈"/>
            </a:pPr>
            <a:r>
              <a:rPr lang="en-GB" sz="197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 sz="1979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217100" lvl="0" marL="342900" rtl="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ct val="8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Lesson Objectives</a:t>
            </a:r>
            <a:endParaRPr/>
          </a:p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D4EF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Understand what an algorithm is and its application in programming.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D4EF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Learn and understand the concept of pseudocode.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D4EF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Develop the ability to write simple algorithms.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D4EF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Learn how to translate algorithms into pseudocode.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3D4EF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Understand the importance of efficient algorithm design.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What is an Algorithm?</a:t>
            </a:r>
            <a:endParaRPr/>
          </a:p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◈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An algorithm, in relation to computers, is a defined set of step-by-step procedures or instructions that tells a computer exactly what to do to solve a specific problem or complete a particular task.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◈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List the steps needed to create a breakfast of Buttered Toast with Strawberry Jam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◈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Give some examples of how Algorithms are used in Computing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What is Pseudocode?</a:t>
            </a:r>
            <a:endParaRPr/>
          </a:p>
        </p:txBody>
      </p:sp>
      <p:sp>
        <p:nvSpPr>
          <p:cNvPr id="108" name="Google Shape;108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◈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Pseudocode is a simple way of writing programming code in English or in a way that can be understood by humans. It’s not an actual programming language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◈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  <a:p>
            <a:pPr indent="-270000" lvl="1" marL="720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260"/>
              <a:buChar char="?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1. Start </a:t>
            </a:r>
            <a:endParaRPr/>
          </a:p>
          <a:p>
            <a:pPr indent="-270000" lvl="1" marL="720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260"/>
              <a:buChar char="?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2. Input num1, num2, num3 </a:t>
            </a:r>
            <a:endParaRPr/>
          </a:p>
          <a:p>
            <a:pPr indent="-270000" lvl="1" marL="720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260"/>
              <a:buChar char="?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3. Set sum = num1 + num2 + num3 </a:t>
            </a:r>
            <a:endParaRPr/>
          </a:p>
          <a:p>
            <a:pPr indent="-270000" lvl="1" marL="720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260"/>
              <a:buChar char="?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4. Set average = sum / 3 </a:t>
            </a:r>
            <a:endParaRPr/>
          </a:p>
          <a:p>
            <a:pPr indent="-270000" lvl="1" marL="72000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260"/>
              <a:buChar char="?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5. Output average 6. End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2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Details of an Algroithim</a:t>
            </a:r>
            <a:endParaRPr/>
          </a:p>
        </p:txBody>
      </p:sp>
      <p:sp>
        <p:nvSpPr>
          <p:cNvPr id="114" name="Google Shape;114;p32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5078" lvl="0" marL="0" rtl="0" algn="l">
              <a:spcBef>
                <a:spcPts val="0"/>
              </a:spcBef>
              <a:spcAft>
                <a:spcPts val="0"/>
              </a:spcAft>
              <a:buSzPts val="1497"/>
              <a:buChar char="◈"/>
            </a:pPr>
            <a:r>
              <a:rPr b="0" lang="en-GB" sz="1979"/>
              <a:t>Steps to Create an Algorithm</a:t>
            </a:r>
            <a:endParaRPr/>
          </a:p>
          <a:p>
            <a:pPr indent="-217100" lvl="0" marL="342900" rtl="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514"/>
              <a:buNone/>
            </a:pPr>
            <a:r>
              <a:t/>
            </a:r>
            <a:endParaRPr/>
          </a:p>
        </p:txBody>
      </p:sp>
      <p:sp>
        <p:nvSpPr>
          <p:cNvPr id="115" name="Google Shape;115;p32"/>
          <p:cNvSpPr txBox="1"/>
          <p:nvPr>
            <p:ph idx="3" type="body"/>
          </p:nvPr>
        </p:nvSpPr>
        <p:spPr>
          <a:xfrm>
            <a:off x="6172200" y="1681168"/>
            <a:ext cx="5183100" cy="345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1979"/>
              <a:t>Types of Algorithm</a:t>
            </a:r>
            <a:endParaRPr/>
          </a:p>
        </p:txBody>
      </p:sp>
      <p:sp>
        <p:nvSpPr>
          <p:cNvPr id="116" name="Google Shape;116;p32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8171" lvl="1" marL="712800" rtl="0" algn="l">
              <a:spcBef>
                <a:spcPts val="950"/>
              </a:spcBef>
              <a:spcAft>
                <a:spcPts val="0"/>
              </a:spcAft>
              <a:buSzPts val="2048"/>
              <a:buFont typeface="Lustria"/>
              <a:buAutoNum type="arabicPeriod"/>
            </a:pPr>
            <a:r>
              <a:rPr lang="en-GB" sz="2482"/>
              <a:t>Clearly Define the Problem</a:t>
            </a:r>
            <a:endParaRPr sz="3100"/>
          </a:p>
          <a:p>
            <a:pPr indent="-318171" lvl="1" marL="712800" rtl="0" algn="l">
              <a:spcBef>
                <a:spcPts val="950"/>
              </a:spcBef>
              <a:spcAft>
                <a:spcPts val="0"/>
              </a:spcAft>
              <a:buSzPts val="2048"/>
              <a:buFont typeface="Lustria"/>
              <a:buAutoNum type="arabicPeriod"/>
            </a:pPr>
            <a:r>
              <a:rPr lang="en-GB" sz="2482"/>
              <a:t>Identify the Procedures</a:t>
            </a:r>
            <a:endParaRPr sz="3100"/>
          </a:p>
          <a:p>
            <a:pPr indent="-318171" lvl="1" marL="712800" rtl="0" algn="l">
              <a:spcBef>
                <a:spcPts val="950"/>
              </a:spcBef>
              <a:spcAft>
                <a:spcPts val="0"/>
              </a:spcAft>
              <a:buSzPts val="2048"/>
              <a:buFont typeface="Lustria"/>
              <a:buAutoNum type="arabicPeriod"/>
            </a:pPr>
            <a:r>
              <a:rPr lang="en-GB" sz="2482"/>
              <a:t>Order procedures</a:t>
            </a:r>
            <a:endParaRPr sz="3100"/>
          </a:p>
          <a:p>
            <a:pPr indent="-318171" lvl="1" marL="712800" rtl="0" algn="l">
              <a:spcBef>
                <a:spcPts val="950"/>
              </a:spcBef>
              <a:spcAft>
                <a:spcPts val="0"/>
              </a:spcAft>
              <a:buSzPts val="2048"/>
              <a:buFont typeface="Lustria"/>
              <a:buAutoNum type="arabicPeriod"/>
            </a:pPr>
            <a:r>
              <a:rPr lang="en-GB" sz="2482"/>
              <a:t>Check the Procedures</a:t>
            </a:r>
            <a:endParaRPr sz="3100"/>
          </a:p>
          <a:p>
            <a:pPr indent="-318171" lvl="1" marL="712800" rtl="0" algn="l">
              <a:spcBef>
                <a:spcPts val="950"/>
              </a:spcBef>
              <a:spcAft>
                <a:spcPts val="0"/>
              </a:spcAft>
              <a:buSzPts val="2048"/>
              <a:buFont typeface="Lustria"/>
              <a:buAutoNum type="arabicPeriod"/>
            </a:pPr>
            <a:r>
              <a:rPr lang="en-GB" sz="2482"/>
              <a:t>Test the Algorithm</a:t>
            </a:r>
            <a:endParaRPr sz="3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</p:txBody>
      </p:sp>
      <p:sp>
        <p:nvSpPr>
          <p:cNvPr id="117" name="Google Shape;117;p32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821" lvl="1" marL="712800" rtl="0" algn="l">
              <a:spcBef>
                <a:spcPts val="950"/>
              </a:spcBef>
              <a:spcAft>
                <a:spcPts val="0"/>
              </a:spcAft>
              <a:buSzPts val="1948"/>
              <a:buFont typeface="Lustria"/>
              <a:buAutoNum type="arabicPeriod"/>
            </a:pPr>
            <a:r>
              <a:rPr lang="en-GB" sz="2382"/>
              <a:t>Recursive Algorithms: </a:t>
            </a:r>
            <a:endParaRPr sz="3000"/>
          </a:p>
          <a:p>
            <a:pPr indent="-311821" lvl="1" marL="712800" rtl="0" algn="l">
              <a:spcBef>
                <a:spcPts val="950"/>
              </a:spcBef>
              <a:spcAft>
                <a:spcPts val="0"/>
              </a:spcAft>
              <a:buSzPts val="1948"/>
              <a:buFont typeface="Lustria"/>
              <a:buAutoNum type="arabicPeriod"/>
            </a:pPr>
            <a:r>
              <a:rPr lang="en-GB" sz="2382"/>
              <a:t>Divide and Conquer Algorithms: </a:t>
            </a:r>
            <a:endParaRPr sz="3000"/>
          </a:p>
          <a:p>
            <a:pPr indent="-311821" lvl="1" marL="712800" rtl="0" algn="l">
              <a:spcBef>
                <a:spcPts val="950"/>
              </a:spcBef>
              <a:spcAft>
                <a:spcPts val="0"/>
              </a:spcAft>
              <a:buSzPts val="1948"/>
              <a:buFont typeface="Lustria"/>
              <a:buAutoNum type="arabicPeriod"/>
            </a:pPr>
            <a:r>
              <a:rPr lang="en-GB" sz="2382"/>
              <a:t>Greedy Algorithms: </a:t>
            </a:r>
            <a:endParaRPr sz="3000"/>
          </a:p>
          <a:p>
            <a:pPr indent="-311821" lvl="1" marL="712800" rtl="0" algn="l">
              <a:spcBef>
                <a:spcPts val="950"/>
              </a:spcBef>
              <a:spcAft>
                <a:spcPts val="0"/>
              </a:spcAft>
              <a:buSzPts val="1948"/>
              <a:buFont typeface="Lustria"/>
              <a:buAutoNum type="arabicPeriod"/>
            </a:pPr>
            <a:r>
              <a:rPr lang="en-GB" sz="2382"/>
              <a:t>Randomized Algorithms: </a:t>
            </a:r>
            <a:endParaRPr sz="3000"/>
          </a:p>
          <a:p>
            <a:pPr indent="-311821" lvl="1" marL="712800" rtl="0" algn="l">
              <a:spcBef>
                <a:spcPts val="950"/>
              </a:spcBef>
              <a:spcAft>
                <a:spcPts val="0"/>
              </a:spcAft>
              <a:buSzPts val="1948"/>
              <a:buFont typeface="Lustria"/>
              <a:buAutoNum type="arabicPeriod"/>
            </a:pPr>
            <a:r>
              <a:rPr lang="en-GB" sz="2382"/>
              <a:t>Backtracking Algorithms:</a:t>
            </a:r>
            <a:endParaRPr sz="2579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</a:pPr>
            <a:r>
              <a:rPr b="0" i="0" lang="en-GB" sz="3600">
                <a:latin typeface="Arial"/>
                <a:ea typeface="Arial"/>
                <a:cs typeface="Arial"/>
                <a:sym typeface="Arial"/>
              </a:rPr>
              <a:t>Features of a Good Algorithm</a:t>
            </a:r>
            <a:endParaRPr/>
          </a:p>
        </p:txBody>
      </p:sp>
      <p:sp>
        <p:nvSpPr>
          <p:cNvPr id="123" name="Google Shape;123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Unambiguous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Well-defined Inputs and Outputs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Finiteness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Feasibility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Language Independent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Independent of Machine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Efficient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b="0" i="0" lang="en-GB"/>
              <a:t>Purpose and properties of Pseudocode</a:t>
            </a:r>
            <a:endParaRPr/>
          </a:p>
        </p:txBody>
      </p:sp>
      <p:sp>
        <p:nvSpPr>
          <p:cNvPr id="129" name="Google Shape;129;p3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940" lvl="0" marL="339471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SzPts val="1385"/>
              <a:buFont typeface="Lustria"/>
              <a:buAutoNum type="arabicPeriod"/>
            </a:pPr>
            <a:r>
              <a:t/>
            </a:r>
            <a:endParaRPr/>
          </a:p>
        </p:txBody>
      </p:sp>
      <p:sp>
        <p:nvSpPr>
          <p:cNvPr id="130" name="Google Shape;130;p34"/>
          <p:cNvSpPr txBox="1"/>
          <p:nvPr>
            <p:ph idx="4294967295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2939" lvl="0" marL="339471" rtl="0" algn="l">
              <a:spcBef>
                <a:spcPts val="0"/>
              </a:spcBef>
              <a:spcAft>
                <a:spcPts val="0"/>
              </a:spcAft>
              <a:buSzPts val="1385"/>
              <a:buFont typeface="Lustria"/>
              <a:buAutoNum type="arabicPeriod"/>
            </a:pPr>
            <a:r>
              <a:rPr b="1" lang="en-GB" sz="1979"/>
              <a:t>Clarity</a:t>
            </a:r>
            <a:endParaRPr b="1" sz="2400"/>
          </a:p>
          <a:p>
            <a:pPr indent="-302939" lvl="0" marL="339471" rtl="0" algn="l">
              <a:spcBef>
                <a:spcPts val="990"/>
              </a:spcBef>
              <a:spcAft>
                <a:spcPts val="0"/>
              </a:spcAft>
              <a:buSzPts val="1385"/>
              <a:buFont typeface="Lustria"/>
              <a:buAutoNum type="arabicPeriod"/>
            </a:pPr>
            <a:r>
              <a:rPr b="1" lang="en-GB" sz="1979"/>
              <a:t>Planning</a:t>
            </a:r>
            <a:endParaRPr b="1" sz="2400"/>
          </a:p>
          <a:p>
            <a:pPr indent="-302939" lvl="0" marL="339471" rtl="0" algn="l">
              <a:spcBef>
                <a:spcPts val="990"/>
              </a:spcBef>
              <a:spcAft>
                <a:spcPts val="0"/>
              </a:spcAft>
              <a:buSzPts val="1385"/>
              <a:buFont typeface="Lustria"/>
              <a:buAutoNum type="arabicPeriod"/>
            </a:pPr>
            <a:r>
              <a:rPr b="1" lang="en-GB" sz="1979"/>
              <a:t>Communication</a:t>
            </a:r>
            <a:endParaRPr b="1" sz="2400"/>
          </a:p>
          <a:p>
            <a:pPr indent="-302939" lvl="0" marL="339471" rtl="0" algn="l">
              <a:spcBef>
                <a:spcPts val="990"/>
              </a:spcBef>
              <a:spcAft>
                <a:spcPts val="0"/>
              </a:spcAft>
              <a:buSzPts val="1385"/>
              <a:buFont typeface="Lustria"/>
              <a:buAutoNum type="arabicPeriod"/>
            </a:pPr>
            <a:r>
              <a:rPr b="1" lang="en-GB" sz="1979"/>
              <a:t>Debugging</a:t>
            </a:r>
            <a:endParaRPr b="1" sz="2400"/>
          </a:p>
          <a:p>
            <a:pPr indent="-302939" lvl="0" marL="339471" marR="0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SzPts val="1385"/>
              <a:buFont typeface="Lustria"/>
              <a:buAutoNum type="arabicPeriod"/>
            </a:pPr>
            <a:r>
              <a:rPr b="1" lang="en-GB" sz="1979"/>
              <a:t>Simple</a:t>
            </a:r>
            <a:endParaRPr b="1" sz="1979"/>
          </a:p>
          <a:p>
            <a:pPr indent="-302939" lvl="0" marL="339471" marR="0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SzPts val="1385"/>
              <a:buFont typeface="Lustria"/>
              <a:buAutoNum type="arabicPeriod"/>
            </a:pPr>
            <a:r>
              <a:rPr b="1" lang="en-GB" sz="1979"/>
              <a:t>Language Independent</a:t>
            </a:r>
            <a:endParaRPr b="1" sz="1979"/>
          </a:p>
          <a:p>
            <a:pPr indent="-302939" lvl="0" marL="339471" marR="0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SzPts val="1385"/>
              <a:buFont typeface="Lustria"/>
              <a:buAutoNum type="arabicPeriod"/>
            </a:pPr>
            <a:r>
              <a:rPr b="1" lang="en-GB" sz="1979"/>
              <a:t>Ambiguity Free</a:t>
            </a:r>
            <a:endParaRPr b="1" sz="1979"/>
          </a:p>
          <a:p>
            <a:pPr indent="-302939" lvl="0" marL="339471" marR="0" rtl="0" algn="l">
              <a:lnSpc>
                <a:spcPct val="90000"/>
              </a:lnSpc>
              <a:spcBef>
                <a:spcPts val="990"/>
              </a:spcBef>
              <a:spcAft>
                <a:spcPts val="0"/>
              </a:spcAft>
              <a:buSzPts val="1385"/>
              <a:buFont typeface="Lustria"/>
              <a:buAutoNum type="arabicPeriod"/>
            </a:pPr>
            <a:r>
              <a:rPr b="1" lang="en-GB" sz="1979"/>
              <a:t>High Level</a:t>
            </a:r>
            <a:endParaRPr b="1" sz="1979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Rules of Pseudocode</a:t>
            </a:r>
            <a:endParaRPr/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These are more guidelines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Write one statement per line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Use Simple English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Indent for logic: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Keep it short</a:t>
            </a:r>
            <a:endParaRPr/>
          </a:p>
          <a:p>
            <a:pPr indent="-3060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ustria"/>
              <a:buAutoNum type="arabicPeriod"/>
            </a:pPr>
            <a:r>
              <a:rPr b="0" i="0" lang="en-GB">
                <a:latin typeface="Arial"/>
                <a:ea typeface="Arial"/>
                <a:cs typeface="Arial"/>
                <a:sym typeface="Arial"/>
              </a:rPr>
              <a:t>Be specific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en-GB"/>
              <a:t>Creating an Algorithm</a:t>
            </a:r>
            <a:endParaRPr/>
          </a:p>
        </p:txBody>
      </p:sp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56E3E"/>
              </a:buClr>
              <a:buSzPct val="92165"/>
              <a:buFont typeface="Source Code Pro"/>
              <a:buNone/>
            </a:pPr>
            <a:r>
              <a:rPr b="0" i="0" lang="en-GB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START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6E3E"/>
              </a:buClr>
              <a:buSzPct val="92165"/>
              <a:buFont typeface="Source Code Pro"/>
              <a:buAutoNum type="arabicPeriod"/>
            </a:pPr>
            <a:r>
              <a:rPr b="0" i="0" lang="en-GB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Fill the kettle with water </a:t>
            </a:r>
            <a:endParaRPr/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6E3E"/>
              </a:buClr>
              <a:buSzPct val="92165"/>
              <a:buFont typeface="Source Code Pro"/>
              <a:buAutoNum type="arabicPeriod"/>
            </a:pPr>
            <a:r>
              <a:rPr b="0" i="0" lang="en-GB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Switch on the kettle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6E3E"/>
              </a:buClr>
              <a:buSzPct val="92165"/>
              <a:buFont typeface="Source Code Pro"/>
              <a:buAutoNum type="arabicPeriod"/>
            </a:pPr>
            <a:r>
              <a:rPr b="0" i="0" lang="en-GB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While waiting for the water to boil,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57200" lvl="1" marL="834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6E3E"/>
              </a:buClr>
              <a:buSzPct val="129032"/>
              <a:buFont typeface="Source Code Pro"/>
              <a:buAutoNum type="arabicPeriod"/>
            </a:pPr>
            <a:r>
              <a:rPr b="0" i="0" lang="en-GB" sz="2000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Place a tea bag in the cup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57200" lvl="1" marL="8343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6E3E"/>
              </a:buClr>
              <a:buSzPct val="129032"/>
              <a:buFont typeface="Source Code Pro"/>
              <a:buAutoNum type="arabicPeriod"/>
            </a:pPr>
            <a:r>
              <a:rPr b="0" i="0" lang="en-GB" sz="2000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Add sugar to the cup (if needed) </a:t>
            </a:r>
            <a:endParaRPr sz="2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6E3E"/>
              </a:buClr>
              <a:buSzPct val="92165"/>
              <a:buFont typeface="Source Code Pro"/>
              <a:buAutoNum type="arabicPeriod"/>
            </a:pPr>
            <a:r>
              <a:rPr b="0" i="0" lang="en-GB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When the kettle switches off, pour the hot water into the cup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6E3E"/>
              </a:buClr>
              <a:buSzPct val="92165"/>
              <a:buFont typeface="Source Code Pro"/>
              <a:buAutoNum type="arabicPeriod"/>
            </a:pPr>
            <a:r>
              <a:rPr b="0" i="0" lang="en-GB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Stir the tea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6E3E"/>
              </a:buClr>
              <a:buSzPct val="92165"/>
              <a:buFont typeface="Source Code Pro"/>
              <a:buAutoNum type="arabicPeriod"/>
            </a:pPr>
            <a:r>
              <a:rPr b="0" i="0" lang="en-GB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Wait for 2 minutes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6E3E"/>
              </a:buClr>
              <a:buSzPct val="92165"/>
              <a:buFont typeface="Source Code Pro"/>
              <a:buAutoNum type="arabicPeriod"/>
            </a:pPr>
            <a:r>
              <a:rPr b="0" i="0" lang="en-GB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Remove the tea bag from the cup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6E3E"/>
              </a:buClr>
              <a:buSzPct val="92165"/>
              <a:buFont typeface="Source Code Pro"/>
              <a:buAutoNum type="arabicPeriod"/>
            </a:pPr>
            <a:r>
              <a:rPr b="0" i="0" lang="en-GB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If preferred, add milk and stir the tea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6E3E"/>
              </a:buClr>
              <a:buSzPct val="92165"/>
              <a:buFont typeface="Source Code Pro"/>
              <a:buAutoNum type="arabicPeriod"/>
            </a:pPr>
            <a:r>
              <a:rPr b="0" i="0" lang="en-GB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The tea is ready for drinking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56E3E"/>
              </a:buClr>
              <a:buSzPct val="92165"/>
              <a:buNone/>
            </a:pPr>
            <a:r>
              <a:rPr b="0" i="0" lang="en-GB" u="none" cap="none" strike="noStrike">
                <a:latin typeface="Source Code Pro"/>
                <a:ea typeface="Source Code Pro"/>
                <a:cs typeface="Source Code Pro"/>
                <a:sym typeface="Source Code Pro"/>
              </a:rPr>
              <a:t>STOP</a:t>
            </a:r>
            <a:r>
              <a:rPr b="0" i="0" lang="en-GB" u="none" cap="none" strike="noStrike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2023-05-05T08:23:56Z</dcterms:created>
  <dc:creator>Jim Finn</dc:creator>
</cp:coreProperties>
</file>