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57" r:id="rId3"/>
    <p:sldId id="258" r:id="rId4"/>
    <p:sldId id="259" r:id="rId5"/>
    <p:sldId id="260" r:id="rId6"/>
    <p:sldId id="262" r:id="rId7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72" y="126"/>
      </p:cViewPr>
      <p:guideLst>
        <p:guide orient="horz" pos="3254"/>
        <p:guide pos="46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BFFE9-0BA3-3FA0-8E39-F9EFB4BF5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4254B8-18EF-FB85-77CB-26158A8F1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63EB4E-64C4-3054-B6C4-9EEC4455F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0FF63-E5FD-FA94-F4DE-7616997F2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2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0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907AE-8B5E-6F4E-6CB4-BEFEA524C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4C92D5-9DD4-42C1-278A-6585DCD052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37F5C6-D599-0A94-9767-7FFE2AAED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AEA2D-D582-0795-D8F2-FB301B9E0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56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363B6-F4B7-70BF-F5B1-365441AF3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754208-25ED-1E37-ED40-6375B06371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43483D-27C9-DF46-53EF-2570DF965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BE1CC-6219-7511-C631-C12422586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7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0D74A-D37C-046C-E6FD-FCE924AFD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2">
            <a:extLst>
              <a:ext uri="{FF2B5EF4-FFF2-40B4-BE49-F238E27FC236}">
                <a16:creationId xmlns:a16="http://schemas.microsoft.com/office/drawing/2014/main" id="{4BDCC05F-9393-6553-3963-9F92FA31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57"/>
            <a:ext cx="14762163" cy="698500"/>
          </a:xfrm>
        </p:spPr>
        <p:txBody>
          <a:bodyPr/>
          <a:lstStyle/>
          <a:p>
            <a:pPr algn="ctr"/>
            <a:r>
              <a:rPr lang="en-US" cap="none" dirty="0">
                <a:latin typeface="Bodoni MT" charset="0"/>
                <a:cs typeface="Didot" charset="0"/>
              </a:rPr>
              <a:t>BlowChain: Tamper-Proof Secure-Logging Lock-Box</a:t>
            </a:r>
          </a:p>
        </p:txBody>
      </p:sp>
      <p:sp>
        <p:nvSpPr>
          <p:cNvPr id="3076" name="Subtitle 3">
            <a:extLst>
              <a:ext uri="{FF2B5EF4-FFF2-40B4-BE49-F238E27FC236}">
                <a16:creationId xmlns:a16="http://schemas.microsoft.com/office/drawing/2014/main" id="{ED46A887-64D8-58A5-3E0E-08440AFC51F8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0" y="752250"/>
            <a:ext cx="14758988" cy="345030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2000" i="1" dirty="0">
                <a:latin typeface="Helvetica Neue" charset="0"/>
                <a:cs typeface="Helvetica Neue" charset="0"/>
              </a:rPr>
              <a:t>Niall Waller, James McAuley, Dhanan Balasaravanan </a:t>
            </a:r>
          </a:p>
        </p:txBody>
      </p:sp>
      <p:sp>
        <p:nvSpPr>
          <p:cNvPr id="3077" name="Content Placeholder 7">
            <a:extLst>
              <a:ext uri="{FF2B5EF4-FFF2-40B4-BE49-F238E27FC236}">
                <a16:creationId xmlns:a16="http://schemas.microsoft.com/office/drawing/2014/main" id="{CF7093FF-F3E0-D612-A3AA-1DEC360C7EF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-3652837" y="133531"/>
            <a:ext cx="3500437" cy="7656513"/>
          </a:xfrm>
          <a:ln/>
        </p:spPr>
        <p:txBody>
          <a:bodyPr/>
          <a:lstStyle/>
          <a:p>
            <a:r>
              <a:rPr lang="en-US" b="1" dirty="0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change the </a:t>
            </a:r>
            <a:r>
              <a:rPr lang="en-US" dirty="0" err="1">
                <a:latin typeface="Helvetica Neue" charset="0"/>
                <a:cs typeface="Helvetica Neue" charset="0"/>
              </a:rPr>
              <a:t>colour</a:t>
            </a:r>
            <a:r>
              <a:rPr lang="en-US" dirty="0">
                <a:latin typeface="Helvetica Neue" charset="0"/>
                <a:cs typeface="Helvetica Neue" charset="0"/>
              </a:rPr>
              <a:t>/size/logos/positioning of the Slide Master.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</a:t>
            </a:r>
            <a:r>
              <a:rPr lang="en-US" dirty="0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Avoid </a:t>
            </a:r>
            <a:r>
              <a:rPr lang="en-US" dirty="0">
                <a:latin typeface="Helvetica Neue" charset="0"/>
                <a:cs typeface="Helvetica Neue" charset="0"/>
              </a:rPr>
              <a:t>using large background </a:t>
            </a:r>
            <a:r>
              <a:rPr lang="en-US" dirty="0" err="1">
                <a:latin typeface="Helvetica Neue" charset="0"/>
                <a:cs typeface="Helvetica Neue" charset="0"/>
              </a:rPr>
              <a:t>colours</a:t>
            </a:r>
            <a:r>
              <a:rPr lang="en-US" dirty="0">
                <a:latin typeface="Helvetica Neue" charset="0"/>
                <a:cs typeface="Helvetica Neue" charset="0"/>
              </a:rPr>
              <a:t> – doesn’t print well.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Stick to </a:t>
            </a:r>
            <a:r>
              <a:rPr lang="en-US" dirty="0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As a check</a:t>
            </a:r>
            <a:r>
              <a:rPr lang="en-US" dirty="0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Save </a:t>
            </a:r>
            <a:r>
              <a:rPr lang="en-US" dirty="0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You shouldn’t</a:t>
            </a:r>
            <a:r>
              <a:rPr lang="en-US" dirty="0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The title </a:t>
            </a:r>
            <a:r>
              <a:rPr lang="en-US" dirty="0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C4123-F867-4F63-D383-AC253D470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810" y="5698340"/>
            <a:ext cx="4960721" cy="4471825"/>
          </a:xfrm>
          <a:prstGeom prst="rect">
            <a:avLst/>
          </a:prstGeom>
        </p:spPr>
      </p:pic>
      <p:pic>
        <p:nvPicPr>
          <p:cNvPr id="7" name="Picture 6" descr="A qr code with a dinosaur&#10;&#10;AI-generated content may be incorrect.">
            <a:extLst>
              <a:ext uri="{FF2B5EF4-FFF2-40B4-BE49-F238E27FC236}">
                <a16:creationId xmlns:a16="http://schemas.microsoft.com/office/drawing/2014/main" id="{F0A0A6DD-5F43-DCB7-6575-4BFDC56FF04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67" t="7057" r="6100" b="6987"/>
          <a:stretch/>
        </p:blipFill>
        <p:spPr>
          <a:xfrm>
            <a:off x="5533893" y="1595762"/>
            <a:ext cx="1987369" cy="1962757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B0E7CF7-0BE9-1C3B-893E-77CF5D811C45}"/>
              </a:ext>
            </a:extLst>
          </p:cNvPr>
          <p:cNvSpPr txBox="1">
            <a:spLocks/>
          </p:cNvSpPr>
          <p:nvPr/>
        </p:nvSpPr>
        <p:spPr bwMode="auto">
          <a:xfrm>
            <a:off x="-3584460" y="7075032"/>
            <a:ext cx="3498850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GitHub Wiki: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dirty="0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dirty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dirty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2DDA83E-3FAA-E554-CA94-8E1081DB120E}"/>
              </a:ext>
            </a:extLst>
          </p:cNvPr>
          <p:cNvSpPr txBox="1">
            <a:spLocks/>
          </p:cNvSpPr>
          <p:nvPr/>
        </p:nvSpPr>
        <p:spPr bwMode="auto">
          <a:xfrm>
            <a:off x="5407479" y="1123597"/>
            <a:ext cx="3498850" cy="42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How Does it Work ?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0E1D9C92-A118-F597-4B6F-C7D7898A5566}"/>
              </a:ext>
            </a:extLst>
          </p:cNvPr>
          <p:cNvSpPr txBox="1">
            <a:spLocks/>
          </p:cNvSpPr>
          <p:nvPr/>
        </p:nvSpPr>
        <p:spPr bwMode="auto">
          <a:xfrm>
            <a:off x="50869" y="990091"/>
            <a:ext cx="5723472" cy="269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What's The Problem ?</a:t>
            </a:r>
            <a:endParaRPr lang="en-US" dirty="0">
              <a:latin typeface="Helvetica Neue" charset="0"/>
              <a:cs typeface="Helvetica Neue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Traditional Lockboxes: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Single shared access code → weak security &amp; no accountability.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Manual logs → unreliable auditing.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Digital Alternatives: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Internet-dependent → vulnerable to remote attacks.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Centralized databases → risk of data modification breaches.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C7A53643-1D88-6C42-D048-F7EE83BA39C2}"/>
              </a:ext>
            </a:extLst>
          </p:cNvPr>
          <p:cNvSpPr txBox="1">
            <a:spLocks/>
          </p:cNvSpPr>
          <p:nvPr/>
        </p:nvSpPr>
        <p:spPr bwMode="auto">
          <a:xfrm>
            <a:off x="2606707" y="3736750"/>
            <a:ext cx="5205134" cy="259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What’s Our Solution ?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BlowChain proposes an advanced digital lockbox, combining environmental sensing, offline architecture, and blockchain based accountability to remove user error from lockbox security.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597E98D8-AC0E-6FD0-FA6F-DDC772D5ED3B}"/>
              </a:ext>
            </a:extLst>
          </p:cNvPr>
          <p:cNvSpPr txBox="1">
            <a:spLocks/>
          </p:cNvSpPr>
          <p:nvPr/>
        </p:nvSpPr>
        <p:spPr bwMode="auto">
          <a:xfrm>
            <a:off x="-17233" y="6512310"/>
            <a:ext cx="2824178" cy="421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Who Needs It ?</a:t>
            </a:r>
            <a:endParaRPr lang="en-US" sz="3600" dirty="0">
              <a:latin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Real estate (secure property showings).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Rental units (self-check-in with logs).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Shared facilities (granular access control).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Companies that create or access intellectual property that needs to be stored.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E04B3CD-5E7E-5F9E-930A-14A9047AE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247130"/>
              </p:ext>
            </p:extLst>
          </p:nvPr>
        </p:nvGraphicFramePr>
        <p:xfrm>
          <a:off x="7679801" y="1234753"/>
          <a:ext cx="3012883" cy="88526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91229">
                  <a:extLst>
                    <a:ext uri="{9D8B030D-6E8A-4147-A177-3AD203B41FA5}">
                      <a16:colId xmlns:a16="http://schemas.microsoft.com/office/drawing/2014/main" val="2063823472"/>
                    </a:ext>
                  </a:extLst>
                </a:gridCol>
                <a:gridCol w="1421654">
                  <a:extLst>
                    <a:ext uri="{9D8B030D-6E8A-4147-A177-3AD203B41FA5}">
                      <a16:colId xmlns:a16="http://schemas.microsoft.com/office/drawing/2014/main" val="1522963484"/>
                    </a:ext>
                  </a:extLst>
                </a:gridCol>
              </a:tblGrid>
              <a:tr h="64641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lt1"/>
                          </a:solidFill>
                          <a:effectLst/>
                        </a:rPr>
                        <a:t>Feature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lt1"/>
                          </a:solidFill>
                          <a:effectLst/>
                        </a:rPr>
                        <a:t>Benefit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69739377"/>
                  </a:ext>
                </a:extLst>
              </a:tr>
              <a:tr h="18144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</a:rPr>
                        <a:t>Human Presence Detection</a:t>
                      </a:r>
                      <a:br>
                        <a:rPr lang="en-AU" sz="1600" dirty="0"/>
                      </a:b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</a:rPr>
                        <a:t>(CO₂ + particle sensors)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Prevents spoofing by verifying access attempt is by a human.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0514185"/>
                  </a:ext>
                </a:extLst>
              </a:tr>
              <a:tr h="113972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dirty="0">
                          <a:effectLst/>
                        </a:rPr>
                        <a:t>Blockchain Immutable Logs</a:t>
                      </a:r>
                      <a:endParaRPr lang="en-AU" sz="1600" dirty="0">
                        <a:effectLst/>
                      </a:endParaRPr>
                    </a:p>
                  </a:txBody>
                  <a:tcPr marL="123825" marR="123825" marT="57150" marB="571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Tamper-proof record of all events.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11723"/>
                  </a:ext>
                </a:extLst>
              </a:tr>
              <a:tr h="2220459">
                <a:tc>
                  <a:txBody>
                    <a:bodyPr/>
                    <a:lstStyle/>
                    <a:p>
                      <a:pPr marL="0" marR="0" lvl="0" indent="0" algn="l" defTabSz="7168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Dynamic Access Tokens</a:t>
                      </a:r>
                      <a:br>
                        <a:rPr lang="en-US" sz="1600" dirty="0"/>
                      </a:b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(NFT-based credentials)</a:t>
                      </a:r>
                      <a:endParaRPr lang="en-AU" sz="160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68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Time-bound, revocable permissions per user (no static codes).</a:t>
                      </a:r>
                      <a:endParaRPr lang="en-AU" sz="16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AU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25755874"/>
                  </a:ext>
                </a:extLst>
              </a:tr>
              <a:tr h="137034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</a:rPr>
                        <a:t>Tamper Detection</a:t>
                      </a:r>
                      <a:br>
                        <a:rPr lang="en-AU" sz="1600" dirty="0"/>
                      </a:b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</a:rPr>
                        <a:t>(Magnetometer trigger)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Alerts + logs forced entry attempts in real time.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1601779"/>
                  </a:ext>
                </a:extLst>
              </a:tr>
              <a:tr h="166130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Offline-First Design</a:t>
                      </a:r>
                      <a:br>
                        <a:rPr lang="en-US" sz="1600" dirty="0"/>
                      </a:b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(BLE-only to base station)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No direct internet exposure → immunity to remote hacking.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0201231"/>
                  </a:ext>
                </a:extLst>
              </a:tr>
            </a:tbl>
          </a:graphicData>
        </a:graphic>
      </p:graphicFrame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82FC0E5C-706F-5C6A-DE7C-D1F88A647820}"/>
              </a:ext>
            </a:extLst>
          </p:cNvPr>
          <p:cNvSpPr txBox="1">
            <a:spLocks/>
          </p:cNvSpPr>
          <p:nvPr/>
        </p:nvSpPr>
        <p:spPr bwMode="auto">
          <a:xfrm>
            <a:off x="10647196" y="1123597"/>
            <a:ext cx="4111791" cy="345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Bodoni MT" charset="0"/>
                <a:cs typeface="Arial" charset="0"/>
              </a:rPr>
              <a:t>What Did We Found Out ?</a:t>
            </a:r>
            <a:endParaRPr lang="en-US" sz="3600" dirty="0">
              <a:latin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Human interaction met KPI goals with registering sensor happening 98% of the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GATT BLE Communication is One-To-One thus we used 1 GATT service with multiple observation/advertisers.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Blockchain validation and performance is limited by the storage space, most blocks were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Minting and transaction loading happened every 5 seconds with 3 transactions possible per block.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836721C8-F66A-96D0-7253-AE3CB875B7FB}"/>
              </a:ext>
            </a:extLst>
          </p:cNvPr>
          <p:cNvSpPr txBox="1">
            <a:spLocks/>
          </p:cNvSpPr>
          <p:nvPr/>
        </p:nvSpPr>
        <p:spPr bwMode="auto">
          <a:xfrm>
            <a:off x="10859574" y="7934252"/>
            <a:ext cx="3628102" cy="1527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Bodoni MT" charset="0"/>
                <a:cs typeface="Arial" charset="0"/>
              </a:rPr>
              <a:t>References &amp; Acknowledgments</a:t>
            </a:r>
            <a:endParaRPr lang="en-US" sz="1200" dirty="0">
              <a:latin typeface="Helvetica Neue" charset="0"/>
              <a:cs typeface="Helvetica Neue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 charset="0"/>
                <a:cs typeface="Helvetica Neue" charset="0"/>
              </a:rPr>
              <a:t>Building Blockchain Projects – Narayan </a:t>
            </a:r>
            <a:r>
              <a:rPr lang="en-US" sz="1200" dirty="0" err="1">
                <a:latin typeface="Helvetica Neue" charset="0"/>
                <a:cs typeface="Helvetica Neue" charset="0"/>
              </a:rPr>
              <a:t>Prusty</a:t>
            </a:r>
            <a:r>
              <a:rPr lang="en-US" sz="1200" dirty="0">
                <a:latin typeface="Helvetica Neue" charset="0"/>
                <a:cs typeface="Helvetica Neue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 charset="0"/>
                <a:cs typeface="Helvetica Neue" charset="0"/>
              </a:rPr>
              <a:t>Zephyr Documentation – especially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 charset="0"/>
                <a:cs typeface="Helvetica Neue" charset="0"/>
              </a:rPr>
              <a:t>Thank you Matt, Michael &amp; especially all the tutors for the experience. </a:t>
            </a: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03C6E695-EE31-F5A3-F15A-564A7ACBD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06066" y="3921957"/>
            <a:ext cx="2319112" cy="252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908F8C6-DEB9-BAF4-E417-823D65BB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393" y="5754949"/>
            <a:ext cx="3628102" cy="212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20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>
                <a:latin typeface="Bodoni MT" charset="0"/>
                <a:cs typeface="Helvetica Neue" charset="0"/>
              </a:rPr>
              <a:t>MAIN HEADINGS – BODONI MT 18PT ALL CAPS</a:t>
            </a:r>
          </a:p>
          <a:p>
            <a:endParaRPr lang="en-US" sz="1600">
              <a:latin typeface="Bodoni MT" charset="0"/>
              <a:cs typeface="Helvetica Neue" charset="0"/>
            </a:endParaRPr>
          </a:p>
          <a:p>
            <a:r>
              <a:rPr lang="en-US" b="1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>
              <a:latin typeface="Helvetica Neue" charset="0"/>
              <a:cs typeface="Helvetica Neue" charset="0"/>
            </a:endParaRPr>
          </a:p>
          <a:p>
            <a:r>
              <a:rPr lang="en-US" b="1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>
              <a:latin typeface="Helvetica Neue" charset="0"/>
              <a:cs typeface="Helvetica Neue" charset="0"/>
            </a:endParaRPr>
          </a:p>
          <a:p>
            <a:r>
              <a:rPr lang="en-US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TITLE OF YOUR PROJECT (BODONI MT 48PT)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Your Names and Team ID (A, B, </a:t>
            </a:r>
            <a:r>
              <a:rPr lang="en-US" dirty="0" err="1">
                <a:latin typeface="Helvetica Neue" charset="0"/>
                <a:cs typeface="Helvetica Neue" charset="0"/>
              </a:rPr>
              <a:t>etc</a:t>
            </a:r>
            <a:r>
              <a:rPr lang="en-US" dirty="0">
                <a:latin typeface="Helvetica Neue" charset="0"/>
                <a:cs typeface="Helvetica Neue" charset="0"/>
              </a:rPr>
              <a:t>) (Helvetica </a:t>
            </a:r>
            <a:r>
              <a:rPr lang="en-US" dirty="0" err="1">
                <a:latin typeface="Helvetica Neue" charset="0"/>
                <a:cs typeface="Helvetica Neue" charset="0"/>
              </a:rPr>
              <a:t>Neue</a:t>
            </a:r>
            <a:r>
              <a:rPr lang="en-US" dirty="0">
                <a:latin typeface="Helvetica Neue" charset="0"/>
                <a:cs typeface="Helvetica Neue" charset="0"/>
              </a:rPr>
              <a:t> 24pt)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b="1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change the colour/size/logos/positioning of the Slide Master.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</a:t>
            </a:r>
            <a:r>
              <a:rPr lang="en-US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Avoid </a:t>
            </a:r>
            <a:r>
              <a:rPr lang="en-US">
                <a:latin typeface="Helvetica Neue" charset="0"/>
                <a:cs typeface="Helvetica Neue" charset="0"/>
              </a:rPr>
              <a:t>using large background colours – doesn’t print well.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Stick to </a:t>
            </a:r>
            <a:r>
              <a:rPr lang="en-US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As a check</a:t>
            </a:r>
            <a:r>
              <a:rPr lang="en-US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Save </a:t>
            </a:r>
            <a:r>
              <a:rPr lang="en-US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You shouldn’t</a:t>
            </a:r>
            <a:r>
              <a:rPr lang="en-US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The title </a:t>
            </a:r>
            <a:r>
              <a:rPr lang="en-US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endParaRPr lang="en-US" dirty="0">
              <a:latin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3BBE-5D93-AEAE-28E2-21427CC25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2">
            <a:extLst>
              <a:ext uri="{FF2B5EF4-FFF2-40B4-BE49-F238E27FC236}">
                <a16:creationId xmlns:a16="http://schemas.microsoft.com/office/drawing/2014/main" id="{D03F6C47-0D5D-0F19-F8AF-B37A0AFB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57"/>
            <a:ext cx="14762163" cy="698500"/>
          </a:xfrm>
        </p:spPr>
        <p:txBody>
          <a:bodyPr/>
          <a:lstStyle/>
          <a:p>
            <a:pPr algn="ctr"/>
            <a:r>
              <a:rPr lang="en-US" cap="none" dirty="0">
                <a:latin typeface="Bodoni MT" charset="0"/>
                <a:cs typeface="Didot" charset="0"/>
              </a:rPr>
              <a:t>BlowChain: Tamper-Proof Secure-Logging Lock-Box</a:t>
            </a:r>
          </a:p>
        </p:txBody>
      </p:sp>
      <p:sp>
        <p:nvSpPr>
          <p:cNvPr id="3076" name="Subtitle 3">
            <a:extLst>
              <a:ext uri="{FF2B5EF4-FFF2-40B4-BE49-F238E27FC236}">
                <a16:creationId xmlns:a16="http://schemas.microsoft.com/office/drawing/2014/main" id="{7258CAF2-394D-ED7B-CFDE-C3D37D67718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0" y="752250"/>
            <a:ext cx="14758988" cy="345030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2000" i="1" dirty="0">
                <a:latin typeface="Helvetica Neue" charset="0"/>
                <a:cs typeface="Helvetica Neue" charset="0"/>
              </a:rPr>
              <a:t>Niall Waller, James McAuley, Dhanan Balasaravanan </a:t>
            </a:r>
          </a:p>
        </p:txBody>
      </p:sp>
      <p:sp>
        <p:nvSpPr>
          <p:cNvPr id="3077" name="Content Placeholder 7">
            <a:extLst>
              <a:ext uri="{FF2B5EF4-FFF2-40B4-BE49-F238E27FC236}">
                <a16:creationId xmlns:a16="http://schemas.microsoft.com/office/drawing/2014/main" id="{CC67A0EA-324E-F51F-D8DF-00CDA97ECE3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-3652837" y="133531"/>
            <a:ext cx="3500437" cy="7656513"/>
          </a:xfrm>
          <a:ln/>
        </p:spPr>
        <p:txBody>
          <a:bodyPr/>
          <a:lstStyle/>
          <a:p>
            <a:r>
              <a:rPr lang="en-US" b="1" dirty="0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change the </a:t>
            </a:r>
            <a:r>
              <a:rPr lang="en-US" dirty="0" err="1">
                <a:latin typeface="Helvetica Neue" charset="0"/>
                <a:cs typeface="Helvetica Neue" charset="0"/>
              </a:rPr>
              <a:t>colour</a:t>
            </a:r>
            <a:r>
              <a:rPr lang="en-US" dirty="0">
                <a:latin typeface="Helvetica Neue" charset="0"/>
                <a:cs typeface="Helvetica Neue" charset="0"/>
              </a:rPr>
              <a:t>/size/logos/positioning of the Slide Master.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</a:t>
            </a:r>
            <a:r>
              <a:rPr lang="en-US" dirty="0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Avoid </a:t>
            </a:r>
            <a:r>
              <a:rPr lang="en-US" dirty="0">
                <a:latin typeface="Helvetica Neue" charset="0"/>
                <a:cs typeface="Helvetica Neue" charset="0"/>
              </a:rPr>
              <a:t>using large background </a:t>
            </a:r>
            <a:r>
              <a:rPr lang="en-US" dirty="0" err="1">
                <a:latin typeface="Helvetica Neue" charset="0"/>
                <a:cs typeface="Helvetica Neue" charset="0"/>
              </a:rPr>
              <a:t>colours</a:t>
            </a:r>
            <a:r>
              <a:rPr lang="en-US" dirty="0">
                <a:latin typeface="Helvetica Neue" charset="0"/>
                <a:cs typeface="Helvetica Neue" charset="0"/>
              </a:rPr>
              <a:t> – doesn’t print well.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Stick to </a:t>
            </a:r>
            <a:r>
              <a:rPr lang="en-US" dirty="0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As a check</a:t>
            </a:r>
            <a:r>
              <a:rPr lang="en-US" dirty="0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Save </a:t>
            </a:r>
            <a:r>
              <a:rPr lang="en-US" dirty="0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You shouldn’t</a:t>
            </a:r>
            <a:r>
              <a:rPr lang="en-US" dirty="0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The title </a:t>
            </a:r>
            <a:r>
              <a:rPr lang="en-US" dirty="0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455CB-8C27-E95A-F228-29A99A438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49" y="4116023"/>
            <a:ext cx="6475307" cy="5837143"/>
          </a:xfrm>
          <a:prstGeom prst="rect">
            <a:avLst/>
          </a:prstGeom>
        </p:spPr>
      </p:pic>
      <p:pic>
        <p:nvPicPr>
          <p:cNvPr id="7" name="Picture 6" descr="A qr code with a dinosaur&#10;&#10;AI-generated content may be incorrect.">
            <a:extLst>
              <a:ext uri="{FF2B5EF4-FFF2-40B4-BE49-F238E27FC236}">
                <a16:creationId xmlns:a16="http://schemas.microsoft.com/office/drawing/2014/main" id="{5F898C85-228D-259F-7DE3-FF2AA7C7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67" t="7057" r="6100" b="6987"/>
          <a:stretch/>
        </p:blipFill>
        <p:spPr>
          <a:xfrm>
            <a:off x="361261" y="1463040"/>
            <a:ext cx="2012227" cy="1987307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CDFBA24-8685-523B-258C-CF4CC2CDD2D8}"/>
              </a:ext>
            </a:extLst>
          </p:cNvPr>
          <p:cNvSpPr txBox="1">
            <a:spLocks/>
          </p:cNvSpPr>
          <p:nvPr/>
        </p:nvSpPr>
        <p:spPr bwMode="auto">
          <a:xfrm>
            <a:off x="-3584460" y="7075032"/>
            <a:ext cx="3498850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GitHub Wiki: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dirty="0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dirty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dirty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C59EA9B-0A81-D3AC-C528-F99733989C19}"/>
              </a:ext>
            </a:extLst>
          </p:cNvPr>
          <p:cNvSpPr txBox="1">
            <a:spLocks/>
          </p:cNvSpPr>
          <p:nvPr/>
        </p:nvSpPr>
        <p:spPr bwMode="auto">
          <a:xfrm>
            <a:off x="241917" y="3641805"/>
            <a:ext cx="3498850" cy="42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How Does it Work ?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F039D8C5-C867-E882-F3EB-1DF72E29A164}"/>
              </a:ext>
            </a:extLst>
          </p:cNvPr>
          <p:cNvSpPr txBox="1">
            <a:spLocks/>
          </p:cNvSpPr>
          <p:nvPr/>
        </p:nvSpPr>
        <p:spPr bwMode="auto">
          <a:xfrm>
            <a:off x="7306605" y="1463040"/>
            <a:ext cx="2931843" cy="323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What's The Problem ?</a:t>
            </a:r>
            <a:endParaRPr lang="en-US" dirty="0">
              <a:latin typeface="Helvetica Neue" charset="0"/>
              <a:cs typeface="Helvetica Neue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Traditional Lockboxes: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Single shared access code → weak security &amp; no accountability.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Manual logs → unreliable auditing.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Digital Alternatives: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Internet-dependent → vulnerable to remote attacks.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Centralized databases → risk of data modification breaches.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E87D6D38-8164-4C9A-D49E-030A86DC7E2F}"/>
              </a:ext>
            </a:extLst>
          </p:cNvPr>
          <p:cNvSpPr txBox="1">
            <a:spLocks/>
          </p:cNvSpPr>
          <p:nvPr/>
        </p:nvSpPr>
        <p:spPr bwMode="auto">
          <a:xfrm>
            <a:off x="2578962" y="1530488"/>
            <a:ext cx="4417793" cy="221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What’s Our Solution ?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BlowChain proposes an advanced digital lockbox, combining environmental sensing, offline architecture, and blockchain based accountability to remove user error from lockbox security.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E53942C6-2C10-DBF8-1C8E-0B3DB51E5481}"/>
              </a:ext>
            </a:extLst>
          </p:cNvPr>
          <p:cNvSpPr txBox="1">
            <a:spLocks/>
          </p:cNvSpPr>
          <p:nvPr/>
        </p:nvSpPr>
        <p:spPr bwMode="auto">
          <a:xfrm>
            <a:off x="7306605" y="6256463"/>
            <a:ext cx="2828036" cy="421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Who Needs It ?</a:t>
            </a:r>
            <a:endParaRPr lang="en-US" dirty="0">
              <a:latin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Real estate (secure property showings).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Rental units (self-check-in with logs).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Shared facilities (granular access control).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Companies that create or access intellectual property that needs to be stored.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8E95FC3-6A9A-9482-DC71-C62061D1D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8267"/>
              </p:ext>
            </p:extLst>
          </p:nvPr>
        </p:nvGraphicFramePr>
        <p:xfrm>
          <a:off x="10693898" y="1617276"/>
          <a:ext cx="3578598" cy="82600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90007">
                  <a:extLst>
                    <a:ext uri="{9D8B030D-6E8A-4147-A177-3AD203B41FA5}">
                      <a16:colId xmlns:a16="http://schemas.microsoft.com/office/drawing/2014/main" val="2063823472"/>
                    </a:ext>
                  </a:extLst>
                </a:gridCol>
                <a:gridCol w="1688591">
                  <a:extLst>
                    <a:ext uri="{9D8B030D-6E8A-4147-A177-3AD203B41FA5}">
                      <a16:colId xmlns:a16="http://schemas.microsoft.com/office/drawing/2014/main" val="1522963484"/>
                    </a:ext>
                  </a:extLst>
                </a:gridCol>
              </a:tblGrid>
              <a:tr h="59540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lt1"/>
                          </a:solidFill>
                          <a:effectLst/>
                        </a:rPr>
                        <a:t>Feature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lt1"/>
                          </a:solidFill>
                          <a:effectLst/>
                        </a:rPr>
                        <a:t>Benefit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69739377"/>
                  </a:ext>
                </a:extLst>
              </a:tr>
              <a:tr h="16712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</a:rPr>
                        <a:t>Human Presence Detection</a:t>
                      </a:r>
                      <a:br>
                        <a:rPr lang="en-AU" sz="1600" dirty="0"/>
                      </a:b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</a:rPr>
                        <a:t>(CO₂ + particle sensors)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Prevents spoofing by verifying access attempt is by a human.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0514185"/>
                  </a:ext>
                </a:extLst>
              </a:tr>
              <a:tr h="104978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dirty="0">
                          <a:effectLst/>
                        </a:rPr>
                        <a:t>Blockchain Immutable Logs</a:t>
                      </a:r>
                      <a:endParaRPr lang="en-AU" sz="1600" dirty="0">
                        <a:effectLst/>
                      </a:endParaRPr>
                    </a:p>
                  </a:txBody>
                  <a:tcPr marL="123825" marR="123825" marT="57150" marB="571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Tamper-proof record of all events.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11723"/>
                  </a:ext>
                </a:extLst>
              </a:tr>
              <a:tr h="2045239">
                <a:tc>
                  <a:txBody>
                    <a:bodyPr/>
                    <a:lstStyle/>
                    <a:p>
                      <a:pPr marL="0" marR="0" lvl="0" indent="0" algn="l" defTabSz="7168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Dynamic Access Tokens</a:t>
                      </a:r>
                      <a:br>
                        <a:rPr lang="en-US" sz="1600" dirty="0"/>
                      </a:b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(NFT-based credentials)</a:t>
                      </a:r>
                      <a:endParaRPr lang="en-AU" sz="160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68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Time-bound, revocable permissions per user (no static codes).</a:t>
                      </a:r>
                      <a:endParaRPr lang="en-AU" sz="16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AU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25755874"/>
                  </a:ext>
                </a:extLst>
              </a:tr>
              <a:tr h="126220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</a:rPr>
                        <a:t>Tamper Detection</a:t>
                      </a:r>
                      <a:br>
                        <a:rPr lang="en-AU" sz="1600" dirty="0"/>
                      </a:b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</a:rPr>
                        <a:t>(Magnetometer trigger)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Alerts + logs forced entry attempts in real time.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1601779"/>
                  </a:ext>
                </a:extLst>
              </a:tr>
              <a:tr h="163619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Offline-First Design</a:t>
                      </a:r>
                      <a:br>
                        <a:rPr lang="en-US" sz="1600" dirty="0"/>
                      </a:b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(BLE-only to base station)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No direct internet exposure → immunity to remote hacking.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020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81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82961-6457-2A96-4389-4CAB05A9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2">
            <a:extLst>
              <a:ext uri="{FF2B5EF4-FFF2-40B4-BE49-F238E27FC236}">
                <a16:creationId xmlns:a16="http://schemas.microsoft.com/office/drawing/2014/main" id="{E51E2CE3-5213-5818-8F22-2ADB8D22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57"/>
            <a:ext cx="14762163" cy="698500"/>
          </a:xfrm>
        </p:spPr>
        <p:txBody>
          <a:bodyPr/>
          <a:lstStyle/>
          <a:p>
            <a:pPr algn="ctr"/>
            <a:r>
              <a:rPr lang="en-US" cap="none" dirty="0">
                <a:latin typeface="Bodoni MT" charset="0"/>
                <a:cs typeface="Didot" charset="0"/>
              </a:rPr>
              <a:t>BlowChain: Tamper-Proof Secure-Logging Lock-Box</a:t>
            </a:r>
          </a:p>
        </p:txBody>
      </p:sp>
      <p:sp>
        <p:nvSpPr>
          <p:cNvPr id="3076" name="Subtitle 3">
            <a:extLst>
              <a:ext uri="{FF2B5EF4-FFF2-40B4-BE49-F238E27FC236}">
                <a16:creationId xmlns:a16="http://schemas.microsoft.com/office/drawing/2014/main" id="{B7122572-1E27-D7C8-2C9C-E6697B8F1CF7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0" y="752250"/>
            <a:ext cx="14758988" cy="345030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2000" i="1" dirty="0">
                <a:latin typeface="Helvetica Neue" charset="0"/>
                <a:cs typeface="Helvetica Neue" charset="0"/>
              </a:rPr>
              <a:t>Niall Waller, James McAuley, Dhanan Balasaravanan </a:t>
            </a:r>
          </a:p>
        </p:txBody>
      </p:sp>
      <p:sp>
        <p:nvSpPr>
          <p:cNvPr id="3077" name="Content Placeholder 7">
            <a:extLst>
              <a:ext uri="{FF2B5EF4-FFF2-40B4-BE49-F238E27FC236}">
                <a16:creationId xmlns:a16="http://schemas.microsoft.com/office/drawing/2014/main" id="{EE847723-35D9-A5B6-8462-2366B9F28D5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-3652837" y="133531"/>
            <a:ext cx="3500437" cy="7656513"/>
          </a:xfrm>
          <a:ln/>
        </p:spPr>
        <p:txBody>
          <a:bodyPr/>
          <a:lstStyle/>
          <a:p>
            <a:r>
              <a:rPr lang="en-US" b="1" dirty="0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change the </a:t>
            </a:r>
            <a:r>
              <a:rPr lang="en-US" dirty="0" err="1">
                <a:latin typeface="Helvetica Neue" charset="0"/>
                <a:cs typeface="Helvetica Neue" charset="0"/>
              </a:rPr>
              <a:t>colour</a:t>
            </a:r>
            <a:r>
              <a:rPr lang="en-US" dirty="0">
                <a:latin typeface="Helvetica Neue" charset="0"/>
                <a:cs typeface="Helvetica Neue" charset="0"/>
              </a:rPr>
              <a:t>/size/logos/positioning of the Slide Master.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</a:t>
            </a:r>
            <a:r>
              <a:rPr lang="en-US" dirty="0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Avoid </a:t>
            </a:r>
            <a:r>
              <a:rPr lang="en-US" dirty="0">
                <a:latin typeface="Helvetica Neue" charset="0"/>
                <a:cs typeface="Helvetica Neue" charset="0"/>
              </a:rPr>
              <a:t>using large background </a:t>
            </a:r>
            <a:r>
              <a:rPr lang="en-US" dirty="0" err="1">
                <a:latin typeface="Helvetica Neue" charset="0"/>
                <a:cs typeface="Helvetica Neue" charset="0"/>
              </a:rPr>
              <a:t>colours</a:t>
            </a:r>
            <a:r>
              <a:rPr lang="en-US" dirty="0">
                <a:latin typeface="Helvetica Neue" charset="0"/>
                <a:cs typeface="Helvetica Neue" charset="0"/>
              </a:rPr>
              <a:t> – doesn’t print well.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Stick to </a:t>
            </a:r>
            <a:r>
              <a:rPr lang="en-US" dirty="0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As a check</a:t>
            </a:r>
            <a:r>
              <a:rPr lang="en-US" dirty="0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Save </a:t>
            </a:r>
            <a:r>
              <a:rPr lang="en-US" dirty="0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You shouldn’t</a:t>
            </a:r>
            <a:r>
              <a:rPr lang="en-US" dirty="0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The title </a:t>
            </a:r>
            <a:r>
              <a:rPr lang="en-US" dirty="0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89833-DE99-E5F5-1A4D-9B2420449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06" y="3961787"/>
            <a:ext cx="4960721" cy="4471825"/>
          </a:xfrm>
          <a:prstGeom prst="rect">
            <a:avLst/>
          </a:prstGeom>
        </p:spPr>
      </p:pic>
      <p:pic>
        <p:nvPicPr>
          <p:cNvPr id="7" name="Picture 6" descr="A qr code with a dinosaur&#10;&#10;AI-generated content may be incorrect.">
            <a:extLst>
              <a:ext uri="{FF2B5EF4-FFF2-40B4-BE49-F238E27FC236}">
                <a16:creationId xmlns:a16="http://schemas.microsoft.com/office/drawing/2014/main" id="{73C9D006-FC08-9628-D449-52CA494F5D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67" t="7057" r="6100" b="6987"/>
          <a:stretch/>
        </p:blipFill>
        <p:spPr>
          <a:xfrm>
            <a:off x="111285" y="1221290"/>
            <a:ext cx="1987369" cy="1962757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C407353-E44D-F2BA-E277-53E49F361065}"/>
              </a:ext>
            </a:extLst>
          </p:cNvPr>
          <p:cNvSpPr txBox="1">
            <a:spLocks/>
          </p:cNvSpPr>
          <p:nvPr/>
        </p:nvSpPr>
        <p:spPr bwMode="auto">
          <a:xfrm>
            <a:off x="-3584460" y="7075032"/>
            <a:ext cx="3498850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GitHub Wiki: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dirty="0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dirty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dirty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BB4BC67-5BC0-7819-15BC-3CECD54B62E3}"/>
              </a:ext>
            </a:extLst>
          </p:cNvPr>
          <p:cNvSpPr txBox="1">
            <a:spLocks/>
          </p:cNvSpPr>
          <p:nvPr/>
        </p:nvSpPr>
        <p:spPr bwMode="auto">
          <a:xfrm>
            <a:off x="78252" y="3262156"/>
            <a:ext cx="3498850" cy="42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How Does it Work ?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4B16069D-25B6-56C5-7CC4-A291AC2B0953}"/>
              </a:ext>
            </a:extLst>
          </p:cNvPr>
          <p:cNvSpPr txBox="1">
            <a:spLocks/>
          </p:cNvSpPr>
          <p:nvPr/>
        </p:nvSpPr>
        <p:spPr bwMode="auto">
          <a:xfrm>
            <a:off x="2177237" y="1148745"/>
            <a:ext cx="5723472" cy="269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What's The Problem ?</a:t>
            </a:r>
            <a:endParaRPr lang="en-US" dirty="0">
              <a:latin typeface="Helvetica Neue" charset="0"/>
              <a:cs typeface="Helvetica Neue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Traditional Lockboxes: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Single shared access code → weak security &amp; no accountability.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Manual logs → unreliable auditing.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Digital Alternatives: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Internet-dependent → vulnerable to remote attacks.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Centralized databases → risk of data modification breaches.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7D1B335B-B64E-E8F6-0E42-DE8AF2311350}"/>
              </a:ext>
            </a:extLst>
          </p:cNvPr>
          <p:cNvSpPr txBox="1">
            <a:spLocks/>
          </p:cNvSpPr>
          <p:nvPr/>
        </p:nvSpPr>
        <p:spPr bwMode="auto">
          <a:xfrm>
            <a:off x="7887507" y="1148745"/>
            <a:ext cx="3628102" cy="259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What’s Our Solution ?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BlowChain proposes an advanced digital lockbox, combining environmental sensing, offline architecture, and blockchain based accountability to remove user error from lockbox security.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9A3CF79-0218-5F61-3312-E760D514C364}"/>
              </a:ext>
            </a:extLst>
          </p:cNvPr>
          <p:cNvSpPr txBox="1">
            <a:spLocks/>
          </p:cNvSpPr>
          <p:nvPr/>
        </p:nvSpPr>
        <p:spPr bwMode="auto">
          <a:xfrm>
            <a:off x="7885138" y="3571519"/>
            <a:ext cx="3498850" cy="421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Who Needs It ?</a:t>
            </a:r>
            <a:endParaRPr lang="en-US" sz="3600" dirty="0">
              <a:latin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Real estate (secure property showings).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Rental units (self-check-in with logs).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Shared facilities (granular access control).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Companies that create or access intellectual property that needs to be stored.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D65770C-F915-458F-597A-677A59B92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1047"/>
              </p:ext>
            </p:extLst>
          </p:nvPr>
        </p:nvGraphicFramePr>
        <p:xfrm>
          <a:off x="11582399" y="1221290"/>
          <a:ext cx="3012883" cy="896773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91229">
                  <a:extLst>
                    <a:ext uri="{9D8B030D-6E8A-4147-A177-3AD203B41FA5}">
                      <a16:colId xmlns:a16="http://schemas.microsoft.com/office/drawing/2014/main" val="2063823472"/>
                    </a:ext>
                  </a:extLst>
                </a:gridCol>
                <a:gridCol w="1421654">
                  <a:extLst>
                    <a:ext uri="{9D8B030D-6E8A-4147-A177-3AD203B41FA5}">
                      <a16:colId xmlns:a16="http://schemas.microsoft.com/office/drawing/2014/main" val="1522963484"/>
                    </a:ext>
                  </a:extLst>
                </a:gridCol>
              </a:tblGrid>
              <a:tr h="64641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lt1"/>
                          </a:solidFill>
                          <a:effectLst/>
                        </a:rPr>
                        <a:t>Feature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lt1"/>
                          </a:solidFill>
                          <a:effectLst/>
                        </a:rPr>
                        <a:t>Benefit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69739377"/>
                  </a:ext>
                </a:extLst>
              </a:tr>
              <a:tr h="18144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</a:rPr>
                        <a:t>Human Presence Detection</a:t>
                      </a:r>
                      <a:br>
                        <a:rPr lang="en-AU" sz="1600" dirty="0"/>
                      </a:b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</a:rPr>
                        <a:t>(CO₂ + particle sensors)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Prevents spoofing by verifying access attempt is by a human.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0514185"/>
                  </a:ext>
                </a:extLst>
              </a:tr>
              <a:tr h="113972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dirty="0">
                          <a:effectLst/>
                        </a:rPr>
                        <a:t>Blockchain Immutable Logs</a:t>
                      </a:r>
                      <a:endParaRPr lang="en-AU" sz="1600" dirty="0">
                        <a:effectLst/>
                      </a:endParaRPr>
                    </a:p>
                  </a:txBody>
                  <a:tcPr marL="123825" marR="123825" marT="57150" marB="571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Tamper-proof record of all events.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11723"/>
                  </a:ext>
                </a:extLst>
              </a:tr>
              <a:tr h="2220459">
                <a:tc>
                  <a:txBody>
                    <a:bodyPr/>
                    <a:lstStyle/>
                    <a:p>
                      <a:pPr marL="0" marR="0" lvl="0" indent="0" algn="l" defTabSz="7168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Dynamic Access Tokens</a:t>
                      </a:r>
                      <a:br>
                        <a:rPr lang="en-US" sz="1600" dirty="0"/>
                      </a:b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(NFT-based credentials)</a:t>
                      </a:r>
                      <a:endParaRPr lang="en-AU" sz="160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68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Time-bound, revocable permissions per user (no static codes).</a:t>
                      </a:r>
                      <a:endParaRPr lang="en-AU" sz="16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AU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25755874"/>
                  </a:ext>
                </a:extLst>
              </a:tr>
              <a:tr h="137034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</a:rPr>
                        <a:t>Tamper Detection</a:t>
                      </a:r>
                      <a:br>
                        <a:rPr lang="en-AU" sz="1600" dirty="0"/>
                      </a:b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</a:rPr>
                        <a:t>(Magnetometer trigger)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Alerts + logs forced entry attempts in real time.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1601779"/>
                  </a:ext>
                </a:extLst>
              </a:tr>
              <a:tr h="177636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Offline-First Design</a:t>
                      </a:r>
                      <a:br>
                        <a:rPr lang="en-US" sz="1600" dirty="0"/>
                      </a:b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(BLE-only to base station)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No direct internet exposure → immunity to remote hacking.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0201231"/>
                  </a:ext>
                </a:extLst>
              </a:tr>
            </a:tbl>
          </a:graphicData>
        </a:graphic>
      </p:graphicFrame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FD109908-DFFE-A95B-F60B-9A1D8C98660E}"/>
              </a:ext>
            </a:extLst>
          </p:cNvPr>
          <p:cNvSpPr txBox="1">
            <a:spLocks/>
          </p:cNvSpPr>
          <p:nvPr/>
        </p:nvSpPr>
        <p:spPr bwMode="auto">
          <a:xfrm>
            <a:off x="5003991" y="6544501"/>
            <a:ext cx="2874613" cy="345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Bodoni MT" charset="0"/>
                <a:cs typeface="Arial" charset="0"/>
              </a:rPr>
              <a:t>What Did We Found Out ?</a:t>
            </a:r>
            <a:endParaRPr lang="en-US" sz="3600" dirty="0">
              <a:latin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…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942A72AE-CF57-1D01-6800-CFC842DCB107}"/>
              </a:ext>
            </a:extLst>
          </p:cNvPr>
          <p:cNvSpPr txBox="1">
            <a:spLocks/>
          </p:cNvSpPr>
          <p:nvPr/>
        </p:nvSpPr>
        <p:spPr bwMode="auto">
          <a:xfrm>
            <a:off x="284603" y="8378206"/>
            <a:ext cx="3628102" cy="1810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Bodoni MT" charset="0"/>
                <a:cs typeface="Arial" charset="0"/>
              </a:rPr>
              <a:t>Who Would We Like To Thank ?</a:t>
            </a:r>
            <a:endParaRPr lang="en-US" sz="3600" dirty="0">
              <a:latin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Ourselves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…</a:t>
            </a: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550797FC-9775-A9C8-953E-C395FD865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322838" y="3904036"/>
            <a:ext cx="2319112" cy="252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022199-7449-F215-22CD-3EB6DAD32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7810" y="7005358"/>
            <a:ext cx="3331129" cy="312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8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DBA001-5DEA-9F7F-CD7E-10219F5C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EAAEC9-D338-8A62-26AB-F238FB74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050EBA-6C71-DC64-0C37-84FDF08AF531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BE9B10-50CE-45F8-DAEB-6262FB1B34D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3BDE4-34DB-A275-4BDD-5585ADFF1D8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5C50BB-906B-2BF8-6DB8-C849AE79767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1142663" y="3192682"/>
            <a:ext cx="3500437" cy="381114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988E0D-15A6-88FA-8BB0-8A6424CC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69" y="463112"/>
            <a:ext cx="8411749" cy="78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0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9912D-00F1-9646-267B-DDCBDCFF4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2">
            <a:extLst>
              <a:ext uri="{FF2B5EF4-FFF2-40B4-BE49-F238E27FC236}">
                <a16:creationId xmlns:a16="http://schemas.microsoft.com/office/drawing/2014/main" id="{74A6E229-E0D7-8A29-55AA-8A46788F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57"/>
            <a:ext cx="14762163" cy="698500"/>
          </a:xfrm>
        </p:spPr>
        <p:txBody>
          <a:bodyPr/>
          <a:lstStyle/>
          <a:p>
            <a:pPr algn="ctr"/>
            <a:r>
              <a:rPr lang="en-US" cap="none" dirty="0">
                <a:latin typeface="Bodoni MT" charset="0"/>
                <a:cs typeface="Didot" charset="0"/>
              </a:rPr>
              <a:t>BlowChain: Tamper-Proof Secure-Logging Lock-Box</a:t>
            </a:r>
          </a:p>
        </p:txBody>
      </p:sp>
      <p:sp>
        <p:nvSpPr>
          <p:cNvPr id="3076" name="Subtitle 3">
            <a:extLst>
              <a:ext uri="{FF2B5EF4-FFF2-40B4-BE49-F238E27FC236}">
                <a16:creationId xmlns:a16="http://schemas.microsoft.com/office/drawing/2014/main" id="{66D34817-43C7-B53E-0493-C5E0525B1F9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0" y="752250"/>
            <a:ext cx="14758988" cy="345030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2000" i="1" dirty="0">
                <a:latin typeface="Helvetica Neue" charset="0"/>
                <a:cs typeface="Helvetica Neue" charset="0"/>
              </a:rPr>
              <a:t>Niall Waller, James McAuley, Dhanan Balasaravanan </a:t>
            </a:r>
          </a:p>
        </p:txBody>
      </p:sp>
      <p:sp>
        <p:nvSpPr>
          <p:cNvPr id="3077" name="Content Placeholder 7">
            <a:extLst>
              <a:ext uri="{FF2B5EF4-FFF2-40B4-BE49-F238E27FC236}">
                <a16:creationId xmlns:a16="http://schemas.microsoft.com/office/drawing/2014/main" id="{C6A957D1-DEF6-5C4B-A7D4-8F535D6087A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-3652837" y="133531"/>
            <a:ext cx="3500437" cy="7656513"/>
          </a:xfrm>
          <a:ln/>
        </p:spPr>
        <p:txBody>
          <a:bodyPr/>
          <a:lstStyle/>
          <a:p>
            <a:r>
              <a:rPr lang="en-US" b="1" dirty="0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change the </a:t>
            </a:r>
            <a:r>
              <a:rPr lang="en-US" dirty="0" err="1">
                <a:latin typeface="Helvetica Neue" charset="0"/>
                <a:cs typeface="Helvetica Neue" charset="0"/>
              </a:rPr>
              <a:t>colour</a:t>
            </a:r>
            <a:r>
              <a:rPr lang="en-US" dirty="0">
                <a:latin typeface="Helvetica Neue" charset="0"/>
                <a:cs typeface="Helvetica Neue" charset="0"/>
              </a:rPr>
              <a:t>/size/logos/positioning of the Slide Master.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</a:t>
            </a:r>
            <a:r>
              <a:rPr lang="en-US" dirty="0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Avoid </a:t>
            </a:r>
            <a:r>
              <a:rPr lang="en-US" dirty="0">
                <a:latin typeface="Helvetica Neue" charset="0"/>
                <a:cs typeface="Helvetica Neue" charset="0"/>
              </a:rPr>
              <a:t>using large background </a:t>
            </a:r>
            <a:r>
              <a:rPr lang="en-US" dirty="0" err="1">
                <a:latin typeface="Helvetica Neue" charset="0"/>
                <a:cs typeface="Helvetica Neue" charset="0"/>
              </a:rPr>
              <a:t>colours</a:t>
            </a:r>
            <a:r>
              <a:rPr lang="en-US" dirty="0">
                <a:latin typeface="Helvetica Neue" charset="0"/>
                <a:cs typeface="Helvetica Neue" charset="0"/>
              </a:rPr>
              <a:t> – doesn’t print well.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Stick to </a:t>
            </a:r>
            <a:r>
              <a:rPr lang="en-US" dirty="0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As a check</a:t>
            </a:r>
            <a:r>
              <a:rPr lang="en-US" dirty="0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Save </a:t>
            </a:r>
            <a:r>
              <a:rPr lang="en-US" dirty="0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You shouldn’t</a:t>
            </a:r>
            <a:r>
              <a:rPr lang="en-US" dirty="0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The title </a:t>
            </a:r>
            <a:r>
              <a:rPr lang="en-US" dirty="0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53CAE-8E37-0ED5-1675-B5B746395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810" y="5698340"/>
            <a:ext cx="4960721" cy="4471825"/>
          </a:xfrm>
          <a:prstGeom prst="rect">
            <a:avLst/>
          </a:prstGeom>
        </p:spPr>
      </p:pic>
      <p:pic>
        <p:nvPicPr>
          <p:cNvPr id="7" name="Picture 6" descr="A qr code with a dinosaur&#10;&#10;AI-generated content may be incorrect.">
            <a:extLst>
              <a:ext uri="{FF2B5EF4-FFF2-40B4-BE49-F238E27FC236}">
                <a16:creationId xmlns:a16="http://schemas.microsoft.com/office/drawing/2014/main" id="{42495C90-70AB-6BE7-BA27-3B3EB48E46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67" t="7057" r="6100" b="6987"/>
          <a:stretch/>
        </p:blipFill>
        <p:spPr>
          <a:xfrm>
            <a:off x="5533893" y="1595762"/>
            <a:ext cx="1987369" cy="1962757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9ECCC95-17E8-2C64-BE56-7B0F9E6347C8}"/>
              </a:ext>
            </a:extLst>
          </p:cNvPr>
          <p:cNvSpPr txBox="1">
            <a:spLocks/>
          </p:cNvSpPr>
          <p:nvPr/>
        </p:nvSpPr>
        <p:spPr bwMode="auto">
          <a:xfrm>
            <a:off x="-3584460" y="7075032"/>
            <a:ext cx="3498850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GitHub Wiki: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dirty="0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dirty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dirty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852A2EF-624E-EBBA-C52A-A5ADD06F98C5}"/>
              </a:ext>
            </a:extLst>
          </p:cNvPr>
          <p:cNvSpPr txBox="1">
            <a:spLocks/>
          </p:cNvSpPr>
          <p:nvPr/>
        </p:nvSpPr>
        <p:spPr bwMode="auto">
          <a:xfrm>
            <a:off x="5407479" y="1123597"/>
            <a:ext cx="3498850" cy="42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How Does it Work ?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95B3757-68F5-0BA2-411B-46E916114AF0}"/>
              </a:ext>
            </a:extLst>
          </p:cNvPr>
          <p:cNvSpPr txBox="1">
            <a:spLocks/>
          </p:cNvSpPr>
          <p:nvPr/>
        </p:nvSpPr>
        <p:spPr bwMode="auto">
          <a:xfrm>
            <a:off x="50869" y="990091"/>
            <a:ext cx="5723472" cy="269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What's The Problem ?</a:t>
            </a:r>
            <a:endParaRPr lang="en-US" dirty="0">
              <a:latin typeface="Helvetica Neue" charset="0"/>
              <a:cs typeface="Helvetica Neue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Traditional Lockboxes: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Single shared access code → weak security &amp; no accountability.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Manual logs → unreliable auditing.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Digital Alternatives: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Internet-dependent → vulnerable to remote attacks.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Centralized databases → risk of data modification breaches.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5E4BF189-4B00-CF8E-E703-8BF0156F3969}"/>
              </a:ext>
            </a:extLst>
          </p:cNvPr>
          <p:cNvSpPr txBox="1">
            <a:spLocks/>
          </p:cNvSpPr>
          <p:nvPr/>
        </p:nvSpPr>
        <p:spPr bwMode="auto">
          <a:xfrm>
            <a:off x="2606707" y="3736750"/>
            <a:ext cx="5205134" cy="259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What’s Our Solution ?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BlowChain proposes an advanced digital lockbox, combining environmental sensing, offline architecture, and blockchain based accountability to remove user error from lockbox security.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814D4FE1-5BDC-1878-0C4A-72112F678161}"/>
              </a:ext>
            </a:extLst>
          </p:cNvPr>
          <p:cNvSpPr txBox="1">
            <a:spLocks/>
          </p:cNvSpPr>
          <p:nvPr/>
        </p:nvSpPr>
        <p:spPr bwMode="auto">
          <a:xfrm>
            <a:off x="-17233" y="6512310"/>
            <a:ext cx="2824178" cy="421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Who Needs It ?</a:t>
            </a:r>
            <a:endParaRPr lang="en-US" sz="3600" dirty="0">
              <a:latin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Real estate (secure property showings).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Rental units (self-check-in with logs).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Shared facilities (granular access control).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Companies that create or access intellectual property that needs to be stored.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2F95632-419D-B515-C532-58BAEB8251C8}"/>
              </a:ext>
            </a:extLst>
          </p:cNvPr>
          <p:cNvGraphicFramePr>
            <a:graphicFrameLocks noGrp="1"/>
          </p:cNvGraphicFramePr>
          <p:nvPr/>
        </p:nvGraphicFramePr>
        <p:xfrm>
          <a:off x="7679801" y="1234753"/>
          <a:ext cx="3012883" cy="896773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91229">
                  <a:extLst>
                    <a:ext uri="{9D8B030D-6E8A-4147-A177-3AD203B41FA5}">
                      <a16:colId xmlns:a16="http://schemas.microsoft.com/office/drawing/2014/main" val="2063823472"/>
                    </a:ext>
                  </a:extLst>
                </a:gridCol>
                <a:gridCol w="1421654">
                  <a:extLst>
                    <a:ext uri="{9D8B030D-6E8A-4147-A177-3AD203B41FA5}">
                      <a16:colId xmlns:a16="http://schemas.microsoft.com/office/drawing/2014/main" val="1522963484"/>
                    </a:ext>
                  </a:extLst>
                </a:gridCol>
              </a:tblGrid>
              <a:tr h="64641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lt1"/>
                          </a:solidFill>
                          <a:effectLst/>
                        </a:rPr>
                        <a:t>Feature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lt1"/>
                          </a:solidFill>
                          <a:effectLst/>
                        </a:rPr>
                        <a:t>Benefit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69739377"/>
                  </a:ext>
                </a:extLst>
              </a:tr>
              <a:tr h="18144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</a:rPr>
                        <a:t>Human Presence Detection</a:t>
                      </a:r>
                      <a:br>
                        <a:rPr lang="en-AU" sz="1600" dirty="0"/>
                      </a:b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</a:rPr>
                        <a:t>(CO₂ + particle sensors)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Prevents spoofing by verifying access attempt is by a human.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0514185"/>
                  </a:ext>
                </a:extLst>
              </a:tr>
              <a:tr h="113972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dirty="0">
                          <a:effectLst/>
                        </a:rPr>
                        <a:t>Blockchain Immutable Logs</a:t>
                      </a:r>
                      <a:endParaRPr lang="en-AU" sz="1600" dirty="0">
                        <a:effectLst/>
                      </a:endParaRPr>
                    </a:p>
                  </a:txBody>
                  <a:tcPr marL="123825" marR="123825" marT="57150" marB="571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Tamper-proof record of all events.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11723"/>
                  </a:ext>
                </a:extLst>
              </a:tr>
              <a:tr h="2220459">
                <a:tc>
                  <a:txBody>
                    <a:bodyPr/>
                    <a:lstStyle/>
                    <a:p>
                      <a:pPr marL="0" marR="0" lvl="0" indent="0" algn="l" defTabSz="7168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Dynamic Access Tokens</a:t>
                      </a:r>
                      <a:br>
                        <a:rPr lang="en-US" sz="1600" dirty="0"/>
                      </a:b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(NFT-based credentials)</a:t>
                      </a:r>
                      <a:endParaRPr lang="en-AU" sz="160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68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Time-bound, revocable permissions per user (no static codes).</a:t>
                      </a:r>
                      <a:endParaRPr lang="en-AU" sz="16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AU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25755874"/>
                  </a:ext>
                </a:extLst>
              </a:tr>
              <a:tr h="137034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</a:rPr>
                        <a:t>Tamper Detection</a:t>
                      </a:r>
                      <a:br>
                        <a:rPr lang="en-AU" sz="1600" dirty="0"/>
                      </a:b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</a:rPr>
                        <a:t>(Magnetometer trigger)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Alerts + logs forced entry attempts in real time.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1601779"/>
                  </a:ext>
                </a:extLst>
              </a:tr>
              <a:tr h="177636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Offline-First Design</a:t>
                      </a:r>
                      <a:br>
                        <a:rPr lang="en-US" sz="1600" dirty="0"/>
                      </a:b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(BLE-only to base station)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No direct internet exposure → immunity to remote hacking.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0201231"/>
                  </a:ext>
                </a:extLst>
              </a:tr>
            </a:tbl>
          </a:graphicData>
        </a:graphic>
      </p:graphicFrame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8E2D9446-F038-7236-45E9-0B7971712215}"/>
              </a:ext>
            </a:extLst>
          </p:cNvPr>
          <p:cNvSpPr txBox="1">
            <a:spLocks/>
          </p:cNvSpPr>
          <p:nvPr/>
        </p:nvSpPr>
        <p:spPr bwMode="auto">
          <a:xfrm>
            <a:off x="10647196" y="1123597"/>
            <a:ext cx="4111791" cy="345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Bodoni MT" charset="0"/>
                <a:cs typeface="Arial" charset="0"/>
              </a:rPr>
              <a:t>What Did We Found Out ?</a:t>
            </a:r>
            <a:endParaRPr lang="en-US" sz="3600" dirty="0">
              <a:latin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Human interaction met KPI goals with registering sensor happening 98% of the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GATT BLE Communication is One-To-One thus we used 1 GATT service with multiple observation/advertisers.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Blockchain validation and performance is limited by the storage space, most blocks were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Minting and transaction loading happened every 5 seconds with 3 transactions possible per block.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C6551C3A-949F-8759-A36F-0E4714DBE1D3}"/>
              </a:ext>
            </a:extLst>
          </p:cNvPr>
          <p:cNvSpPr txBox="1">
            <a:spLocks/>
          </p:cNvSpPr>
          <p:nvPr/>
        </p:nvSpPr>
        <p:spPr bwMode="auto">
          <a:xfrm>
            <a:off x="10851223" y="8675377"/>
            <a:ext cx="3628102" cy="1527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Bodoni MT" charset="0"/>
                <a:cs typeface="Arial" charset="0"/>
              </a:rPr>
              <a:t>References &amp; Acknowledgments</a:t>
            </a:r>
            <a:endParaRPr lang="en-US" sz="1100" dirty="0">
              <a:latin typeface="Helvetica Neue" charset="0"/>
              <a:cs typeface="Helvetica Neue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Helvetica Neue" charset="0"/>
                <a:cs typeface="Helvetica Neue" charset="0"/>
              </a:rPr>
              <a:t>Building Blockchain Projects – Narayan </a:t>
            </a:r>
            <a:r>
              <a:rPr lang="en-US" sz="1100" dirty="0" err="1">
                <a:latin typeface="Helvetica Neue" charset="0"/>
                <a:cs typeface="Helvetica Neue" charset="0"/>
              </a:rPr>
              <a:t>Prusty</a:t>
            </a:r>
            <a:r>
              <a:rPr lang="en-US" sz="1100" dirty="0">
                <a:latin typeface="Helvetica Neue" charset="0"/>
                <a:cs typeface="Helvetica Neue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Helvetica Neue" charset="0"/>
                <a:cs typeface="Helvetica Neue" charset="0"/>
              </a:rPr>
              <a:t>Zephyr Documentation – especially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Helvetica Neue" charset="0"/>
                <a:cs typeface="Helvetica Neue" charset="0"/>
              </a:rPr>
              <a:t>Thank you Matt, Michael &amp; especially all the tutors for the experience. </a:t>
            </a: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C1A92EDA-F1BE-A473-4C8D-493B53011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06066" y="3921957"/>
            <a:ext cx="2319112" cy="252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3E99B0-11BA-AA77-E781-875281CBF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9394" y="5718622"/>
            <a:ext cx="3012883" cy="28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50556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2406</Words>
  <Application>Microsoft Office PowerPoint</Application>
  <PresentationFormat>Custom</PresentationFormat>
  <Paragraphs>264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Bodoni MT</vt:lpstr>
      <vt:lpstr>Calibri</vt:lpstr>
      <vt:lpstr>Didot</vt:lpstr>
      <vt:lpstr>Helvetica</vt:lpstr>
      <vt:lpstr>Helvetica Neue</vt:lpstr>
      <vt:lpstr>Times New Roman</vt:lpstr>
      <vt:lpstr>poster</vt:lpstr>
      <vt:lpstr>BlowChain: Tamper-Proof Secure-Logging Lock-Box</vt:lpstr>
      <vt:lpstr>TITLE OF YOUR PROJECT (BODONI MT 48PT)</vt:lpstr>
      <vt:lpstr>BlowChain: Tamper-Proof Secure-Logging Lock-Box</vt:lpstr>
      <vt:lpstr>BlowChain: Tamper-Proof Secure-Logging Lock-Box</vt:lpstr>
      <vt:lpstr>PowerPoint Presentation</vt:lpstr>
      <vt:lpstr>BlowChain: Tamper-Proof Secure-Logging Lock-Box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Niall Waller</cp:lastModifiedBy>
  <cp:revision>12</cp:revision>
  <cp:lastPrinted>2011-10-04T02:16:03Z</cp:lastPrinted>
  <dcterms:created xsi:type="dcterms:W3CDTF">2011-10-04T02:18:07Z</dcterms:created>
  <dcterms:modified xsi:type="dcterms:W3CDTF">2025-05-30T05:19:04Z</dcterms:modified>
</cp:coreProperties>
</file>