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59" r:id="rId4"/>
    <p:sldId id="260" r:id="rId5"/>
  </p:sldIdLst>
  <p:sldSz cx="14758988" cy="10333038"/>
  <p:notesSz cx="6858000" cy="9144000"/>
  <p:defaultTextStyle>
    <a:defPPr>
      <a:defRPr lang="en-US"/>
    </a:defPPr>
    <a:lvl1pPr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1pPr>
    <a:lvl2pPr marL="715963" indent="-25876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2pPr>
    <a:lvl3pPr marL="1433513" indent="-519113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3pPr>
    <a:lvl4pPr marL="2149475" indent="-77787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4pPr>
    <a:lvl5pPr marL="2867025" indent="-1038225" algn="l" defTabSz="715963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charset="0"/>
        <a:ea typeface="Geneva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54">
          <p15:clr>
            <a:srgbClr val="A4A3A4"/>
          </p15:clr>
        </p15:guide>
        <p15:guide id="2" pos="46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1D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6" d="100"/>
          <a:sy n="66" d="100"/>
        </p:scale>
        <p:origin x="48" y="252"/>
      </p:cViewPr>
      <p:guideLst>
        <p:guide orient="horz" pos="3254"/>
        <p:guide pos="4648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8FB99983-FF8B-48D4-BB5C-A13EAE56EED1}" type="datetime1">
              <a:rPr lang="en-US"/>
              <a:pPr>
                <a:defRPr/>
              </a:pPr>
              <a:t>5/28/2025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685800"/>
            <a:ext cx="48958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cs typeface="Geneva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5E5256C-919A-4817-B7EE-7D55C0BCBE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56031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Geneva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Geneva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6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F907AE-8B5E-6F4E-6CB4-BEFEA524C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4C92D5-9DD4-42C1-278A-6585DCD05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37F5C6-D599-0A94-9767-7FFE2AAED5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AEA2D-D582-0795-D8F2-FB301B9E0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5E5256C-919A-4817-B7EE-7D55C0BCBE54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56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6924" y="3209940"/>
            <a:ext cx="12545140" cy="2214906"/>
          </a:xfrm>
        </p:spPr>
        <p:txBody>
          <a:bodyPr/>
          <a:lstStyle/>
          <a:p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3848" y="5855388"/>
            <a:ext cx="10331292" cy="2640665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CAC68B-D864-4606-AD5B-C211B22260C9}" type="datetime1">
              <a:rPr lang="en-US"/>
              <a:pPr>
                <a:defRPr/>
              </a:pPr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D6B829-617E-46B8-8641-E065B8FDE8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2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 userDrawn="1"/>
        </p:nvCxnSpPr>
        <p:spPr>
          <a:xfrm>
            <a:off x="0" y="47625"/>
            <a:ext cx="14773275" cy="1588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0" y="1109663"/>
            <a:ext cx="14773275" cy="1587"/>
          </a:xfrm>
          <a:prstGeom prst="line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/>
          <p:cNvSpPr>
            <a:spLocks noGrp="1"/>
          </p:cNvSpPr>
          <p:nvPr>
            <p:ph idx="1"/>
          </p:nvPr>
        </p:nvSpPr>
        <p:spPr bwMode="auto">
          <a:xfrm>
            <a:off x="112538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449969" y="-24897"/>
            <a:ext cx="14311745" cy="697998"/>
          </a:xfrm>
        </p:spPr>
        <p:txBody>
          <a:bodyPr/>
          <a:lstStyle>
            <a:lvl1pPr algn="r">
              <a:defRPr sz="4800" cap="all">
                <a:solidFill>
                  <a:srgbClr val="271D65"/>
                </a:solidFill>
                <a:latin typeface="Bodoni MT"/>
                <a:cs typeface="Bodoni MT"/>
              </a:defRPr>
            </a:lvl1pPr>
          </a:lstStyle>
          <a:p>
            <a:r>
              <a:rPr lang="en-AU" dirty="0"/>
              <a:t>Click to edit Master title style</a:t>
            </a:r>
            <a:endParaRPr lang="en-US" dirty="0"/>
          </a:p>
        </p:txBody>
      </p:sp>
      <p:sp>
        <p:nvSpPr>
          <p:cNvPr id="14" name="Subtitle 2"/>
          <p:cNvSpPr>
            <a:spLocks noGrp="1"/>
          </p:cNvSpPr>
          <p:nvPr>
            <p:ph type="subTitle" idx="10"/>
          </p:nvPr>
        </p:nvSpPr>
        <p:spPr>
          <a:xfrm>
            <a:off x="4403883" y="673101"/>
            <a:ext cx="10331292" cy="441721"/>
          </a:xfrm>
        </p:spPr>
        <p:txBody>
          <a:bodyPr tIns="0">
            <a:noAutofit/>
          </a:bodyPr>
          <a:lstStyle>
            <a:lvl1pPr marL="0" indent="0" algn="r">
              <a:spcBef>
                <a:spcPts val="0"/>
              </a:spcBef>
              <a:buNone/>
              <a:defRPr sz="2400">
                <a:solidFill>
                  <a:srgbClr val="271D65"/>
                </a:solidFill>
              </a:defRPr>
            </a:lvl1pPr>
            <a:lvl2pPr marL="7168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4337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1506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8675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584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43013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5018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7351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AU" dirty="0"/>
              <a:t>Click to edit Master subtitle style</a:t>
            </a:r>
            <a:endParaRPr lang="en-US" dirty="0"/>
          </a:p>
        </p:txBody>
      </p:sp>
      <p:sp>
        <p:nvSpPr>
          <p:cNvPr id="15" name="Text Placeholder 2"/>
          <p:cNvSpPr>
            <a:spLocks noGrp="1"/>
          </p:cNvSpPr>
          <p:nvPr>
            <p:ph idx="11"/>
          </p:nvPr>
        </p:nvSpPr>
        <p:spPr bwMode="auto">
          <a:xfrm>
            <a:off x="3789482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6" name="Text Placeholder 2"/>
          <p:cNvSpPr>
            <a:spLocks noGrp="1"/>
          </p:cNvSpPr>
          <p:nvPr>
            <p:ph idx="12"/>
          </p:nvPr>
        </p:nvSpPr>
        <p:spPr bwMode="auto">
          <a:xfrm>
            <a:off x="7466426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  <p:sp>
        <p:nvSpPr>
          <p:cNvPr id="17" name="Text Placeholder 2"/>
          <p:cNvSpPr>
            <a:spLocks noGrp="1"/>
          </p:cNvSpPr>
          <p:nvPr>
            <p:ph idx="13"/>
          </p:nvPr>
        </p:nvSpPr>
        <p:spPr bwMode="auto">
          <a:xfrm>
            <a:off x="11143369" y="1270000"/>
            <a:ext cx="3499731" cy="765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>
            <a:lvl1pPr marL="0" indent="0" algn="l">
              <a:buNone/>
              <a:defRPr sz="1400">
                <a:latin typeface="Helvetica Neue"/>
                <a:cs typeface="Helvetica Neue"/>
              </a:defRPr>
            </a:lvl1pPr>
            <a:lvl2pPr algn="l">
              <a:buNone/>
              <a:defRPr sz="1800">
                <a:latin typeface="Helvetica Neue"/>
                <a:cs typeface="Helvetica Neue"/>
              </a:defRPr>
            </a:lvl2pPr>
            <a:lvl3pPr algn="l">
              <a:buNone/>
              <a:defRPr sz="1800">
                <a:latin typeface="Helvetica Neue"/>
                <a:cs typeface="Helvetica Neue"/>
              </a:defRPr>
            </a:lvl3pPr>
            <a:lvl4pPr algn="l">
              <a:buNone/>
              <a:defRPr sz="1800">
                <a:latin typeface="Helvetica Neue"/>
                <a:cs typeface="Helvetica Neue"/>
              </a:defRPr>
            </a:lvl4pPr>
            <a:lvl5pPr algn="l">
              <a:buNone/>
              <a:defRPr sz="1800">
                <a:latin typeface="Helvetica Neue"/>
                <a:cs typeface="Helvetica Neue"/>
              </a:defRPr>
            </a:lvl5pPr>
          </a:lstStyle>
          <a:p>
            <a:pPr lvl="0"/>
            <a:r>
              <a:rPr lang="en-AU" noProof="0" dirty="0"/>
              <a:t>Click to edit Master text styles</a:t>
            </a:r>
          </a:p>
          <a:p>
            <a:pPr lvl="0"/>
            <a:r>
              <a:rPr lang="en-AU" noProof="0" dirty="0"/>
              <a:t>Second level</a:t>
            </a:r>
          </a:p>
          <a:p>
            <a:pPr lvl="0"/>
            <a:r>
              <a:rPr lang="en-AU" noProof="0" dirty="0"/>
              <a:t>Third level</a:t>
            </a:r>
          </a:p>
          <a:p>
            <a:pPr lvl="0"/>
            <a:r>
              <a:rPr lang="en-AU" noProof="0" dirty="0"/>
              <a:t>Fourth level</a:t>
            </a:r>
          </a:p>
          <a:p>
            <a:pPr lvl="0"/>
            <a:r>
              <a:rPr lang="en-AU" noProof="0" dirty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172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738188" y="414338"/>
            <a:ext cx="13282612" cy="172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738188" y="2411413"/>
            <a:ext cx="13282612" cy="681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8188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7D7629C7-CFF9-459C-9750-3C329516BF3C}" type="datetime1">
              <a:rPr lang="en-US"/>
              <a:pPr>
                <a:defRPr/>
              </a:pPr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41900" y="9577388"/>
            <a:ext cx="4675188" cy="549275"/>
          </a:xfrm>
          <a:prstGeom prst="rect">
            <a:avLst/>
          </a:prstGeom>
        </p:spPr>
        <p:txBody>
          <a:bodyPr vert="horz" lIns="143378" tIns="71689" rIns="143378" bIns="71689" rtlCol="0" anchor="ctr"/>
          <a:lstStyle>
            <a:lvl1pPr algn="ctr" defTabSz="716890" fontAlgn="auto">
              <a:spcBef>
                <a:spcPts val="0"/>
              </a:spcBef>
              <a:spcAft>
                <a:spcPts val="0"/>
              </a:spcAft>
              <a:defRPr sz="19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77513" y="9577388"/>
            <a:ext cx="3443287" cy="549275"/>
          </a:xfrm>
          <a:prstGeom prst="rect">
            <a:avLst/>
          </a:prstGeom>
        </p:spPr>
        <p:txBody>
          <a:bodyPr vert="horz" wrap="square" lIns="143378" tIns="71689" rIns="143378" bIns="71689" numCol="1" anchor="ctr" anchorCtr="0" compatLnSpc="1">
            <a:prstTxWarp prst="textNoShape">
              <a:avLst/>
            </a:prstTxWarp>
          </a:bodyPr>
          <a:lstStyle>
            <a:lvl1pPr algn="r">
              <a:defRPr sz="19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89B52F6F-59E5-4E8F-A507-C71A1C05D5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ctr" defTabSz="715963" rtl="0" eaLnBrk="0" fontAlgn="base" hangingPunct="0">
        <a:spcBef>
          <a:spcPct val="0"/>
        </a:spcBef>
        <a:spcAft>
          <a:spcPct val="0"/>
        </a:spcAft>
        <a:defRPr sz="6900" kern="1200">
          <a:solidFill>
            <a:schemeClr val="tx1"/>
          </a:solidFill>
          <a:latin typeface="Didot"/>
          <a:ea typeface="Geneva" charset="-128"/>
          <a:cs typeface="Didot"/>
        </a:defRPr>
      </a:lvl1pPr>
      <a:lvl2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2pPr>
      <a:lvl3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3pPr>
      <a:lvl4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4pPr>
      <a:lvl5pPr algn="ctr" defTabSz="715963" rtl="0" eaLnBrk="0" fontAlgn="base" hangingPunct="0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Didot" charset="0"/>
          <a:ea typeface="Geneva" charset="-128"/>
          <a:cs typeface="Didot" charset="0"/>
        </a:defRPr>
      </a:lvl5pPr>
      <a:lvl6pPr marL="4572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6pPr>
      <a:lvl7pPr marL="9144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7pPr>
      <a:lvl8pPr marL="13716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8pPr>
      <a:lvl9pPr marL="1828800" algn="ctr" defTabSz="715963" rtl="0" fontAlgn="base">
        <a:spcBef>
          <a:spcPct val="0"/>
        </a:spcBef>
        <a:spcAft>
          <a:spcPct val="0"/>
        </a:spcAft>
        <a:defRPr sz="6900">
          <a:solidFill>
            <a:schemeClr val="tx1"/>
          </a:solidFill>
          <a:latin typeface="Calibri" charset="0"/>
          <a:ea typeface="Geneva" charset="-128"/>
          <a:cs typeface="Geneva" charset="-128"/>
        </a:defRPr>
      </a:lvl9pPr>
    </p:titleStyle>
    <p:bodyStyle>
      <a:lvl1pPr marL="536575" indent="-5365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5000" kern="1200">
          <a:solidFill>
            <a:schemeClr val="tx1"/>
          </a:solidFill>
          <a:latin typeface="Helvetica Neue"/>
          <a:ea typeface="Geneva" charset="-128"/>
          <a:cs typeface="Helvetica Neue"/>
        </a:defRPr>
      </a:lvl1pPr>
      <a:lvl2pPr marL="1163638" indent="-447675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4400" kern="1200">
          <a:solidFill>
            <a:schemeClr val="tx1"/>
          </a:solidFill>
          <a:latin typeface="Helvetica Neue"/>
          <a:ea typeface="Geneva" charset="-128"/>
          <a:cs typeface="Helvetica Neue"/>
        </a:defRPr>
      </a:lvl2pPr>
      <a:lvl3pPr marL="17907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800" kern="1200">
          <a:solidFill>
            <a:schemeClr val="tx1"/>
          </a:solidFill>
          <a:latin typeface="Helvetica Neue"/>
          <a:ea typeface="Geneva" charset="-128"/>
          <a:cs typeface="Helvetica Neue"/>
        </a:defRPr>
      </a:lvl3pPr>
      <a:lvl4pPr marL="250825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4pPr>
      <a:lvl5pPr marL="3225800" indent="-357188" algn="l" defTabSz="715963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100" kern="1200">
          <a:solidFill>
            <a:schemeClr val="tx1"/>
          </a:solidFill>
          <a:latin typeface="Helvetica Neue"/>
          <a:ea typeface="Geneva" charset="-128"/>
          <a:cs typeface="Helvetica Neue"/>
        </a:defRPr>
      </a:lvl5pPr>
      <a:lvl6pPr marL="3942893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6pPr>
      <a:lvl7pPr marL="465978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7pPr>
      <a:lvl8pPr marL="537667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8pPr>
      <a:lvl9pPr marL="6093562" indent="-358445" algn="l" defTabSz="716890" rtl="0" eaLnBrk="1" latinLnBrk="0" hangingPunct="1">
        <a:spcBef>
          <a:spcPct val="20000"/>
        </a:spcBef>
        <a:buFont typeface="Arial"/>
        <a:buChar char="•"/>
        <a:defRPr sz="3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6890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377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0669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6755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8444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01338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1822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35117" algn="l" defTabSz="71689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Content Placeholder 1"/>
          <p:cNvSpPr>
            <a:spLocks noGrp="1"/>
          </p:cNvSpPr>
          <p:nvPr>
            <p:ph idx="1"/>
          </p:nvPr>
        </p:nvSpPr>
        <p:spPr>
          <a:xfrm>
            <a:off x="112713" y="1270000"/>
            <a:ext cx="3498850" cy="7656513"/>
          </a:xfrm>
          <a:ln/>
        </p:spPr>
        <p:txBody>
          <a:bodyPr/>
          <a:lstStyle/>
          <a:p>
            <a:r>
              <a:rPr lang="en-US" sz="1800">
                <a:latin typeface="Bodoni MT" charset="0"/>
                <a:cs typeface="Helvetica Neue" charset="0"/>
              </a:rPr>
              <a:t>MAIN HEADINGS – BODONI MT 18PT ALL CAPS</a:t>
            </a:r>
          </a:p>
          <a:p>
            <a:endParaRPr lang="en-US" sz="1600">
              <a:latin typeface="Bodoni MT" charset="0"/>
              <a:cs typeface="Helvetica Neue" charset="0"/>
            </a:endParaRPr>
          </a:p>
          <a:p>
            <a:r>
              <a:rPr lang="en-US" b="1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>
              <a:latin typeface="Helvetica Neue" charset="0"/>
              <a:cs typeface="Helvetica Neue" charset="0"/>
            </a:endParaRPr>
          </a:p>
          <a:p>
            <a:r>
              <a:rPr lang="en-US" b="1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>
              <a:latin typeface="Helvetica Neue" charset="0"/>
              <a:cs typeface="Helvetica Neue" charset="0"/>
            </a:endParaRPr>
          </a:p>
          <a:p>
            <a:r>
              <a:rPr lang="en-US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>
              <a:latin typeface="Helvetica Neue" charset="0"/>
              <a:cs typeface="Helvetica Neue" charset="0"/>
            </a:endParaRPr>
          </a:p>
        </p:txBody>
      </p:sp>
      <p:sp>
        <p:nvSpPr>
          <p:cNvPr id="3075" name="Title 2"/>
          <p:cNvSpPr>
            <a:spLocks noGrp="1"/>
          </p:cNvSpPr>
          <p:nvPr>
            <p:ph type="title"/>
          </p:nvPr>
        </p:nvSpPr>
        <p:spPr>
          <a:xfrm>
            <a:off x="449263" y="-25400"/>
            <a:ext cx="14312900" cy="698500"/>
          </a:xfrm>
        </p:spPr>
        <p:txBody>
          <a:bodyPr/>
          <a:lstStyle/>
          <a:p>
            <a:r>
              <a:rPr lang="en-US" cap="none" dirty="0">
                <a:latin typeface="Bodoni MT" charset="0"/>
                <a:cs typeface="Didot" charset="0"/>
              </a:rPr>
              <a:t>TITLE OF YOUR PROJECT (BODONI MT 48PT)</a:t>
            </a:r>
          </a:p>
        </p:txBody>
      </p:sp>
      <p:sp>
        <p:nvSpPr>
          <p:cNvPr id="3076" name="Subtitle 3"/>
          <p:cNvSpPr>
            <a:spLocks noGrp="1"/>
          </p:cNvSpPr>
          <p:nvPr>
            <p:ph type="subTitle" idx="10"/>
          </p:nvPr>
        </p:nvSpPr>
        <p:spPr>
          <a:xfrm>
            <a:off x="4403725" y="673100"/>
            <a:ext cx="10331450" cy="441325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>
                <a:latin typeface="Helvetica Neue" charset="0"/>
                <a:cs typeface="Helvetica Neue" charset="0"/>
              </a:rPr>
              <a:t>Your Names and Team ID (A, B, </a:t>
            </a:r>
            <a:r>
              <a:rPr lang="en-US" dirty="0" err="1">
                <a:latin typeface="Helvetica Neue" charset="0"/>
                <a:cs typeface="Helvetica Neue" charset="0"/>
              </a:rPr>
              <a:t>etc</a:t>
            </a:r>
            <a:r>
              <a:rPr lang="en-US" dirty="0">
                <a:latin typeface="Helvetica Neue" charset="0"/>
                <a:cs typeface="Helvetica Neue" charset="0"/>
              </a:rPr>
              <a:t>) (Helvetica </a:t>
            </a:r>
            <a:r>
              <a:rPr lang="en-US" dirty="0" err="1">
                <a:latin typeface="Helvetica Neue" charset="0"/>
                <a:cs typeface="Helvetica Neue" charset="0"/>
              </a:rPr>
              <a:t>Neue</a:t>
            </a:r>
            <a:r>
              <a:rPr lang="en-US" dirty="0">
                <a:latin typeface="Helvetica Neue" charset="0"/>
                <a:cs typeface="Helvetica Neue" charset="0"/>
              </a:rPr>
              <a:t> 24pt)</a:t>
            </a:r>
          </a:p>
        </p:txBody>
      </p:sp>
      <p:sp>
        <p:nvSpPr>
          <p:cNvPr id="3077" name="Content Placeholder 7"/>
          <p:cNvSpPr>
            <a:spLocks noGrp="1"/>
          </p:cNvSpPr>
          <p:nvPr>
            <p:ph idx="11"/>
          </p:nvPr>
        </p:nvSpPr>
        <p:spPr>
          <a:xfrm>
            <a:off x="3789363" y="1270000"/>
            <a:ext cx="3500437" cy="7656513"/>
          </a:xfrm>
          <a:ln/>
        </p:spPr>
        <p:txBody>
          <a:bodyPr/>
          <a:lstStyle/>
          <a:p>
            <a:r>
              <a:rPr lang="en-US" b="1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change the colour/size/logos/positioning of the Slide Master.</a:t>
            </a:r>
          </a:p>
          <a:p>
            <a:r>
              <a:rPr lang="en-US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 not </a:t>
            </a:r>
            <a:r>
              <a:rPr lang="en-US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Do</a:t>
            </a:r>
            <a:r>
              <a:rPr lang="en-US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Avoid </a:t>
            </a:r>
            <a:r>
              <a:rPr lang="en-US">
                <a:latin typeface="Helvetica Neue" charset="0"/>
                <a:cs typeface="Helvetica Neue" charset="0"/>
              </a:rPr>
              <a:t>using large background colours – doesn’t print well.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Stick to </a:t>
            </a:r>
            <a:r>
              <a:rPr lang="en-US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As a check</a:t>
            </a:r>
            <a:r>
              <a:rPr lang="en-US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Save </a:t>
            </a:r>
            <a:r>
              <a:rPr lang="en-US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You shouldn’t</a:t>
            </a:r>
            <a:r>
              <a:rPr lang="en-US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>
                <a:latin typeface="Helvetica Neue" charset="0"/>
                <a:cs typeface="Helvetica Neue" charset="0"/>
              </a:rPr>
              <a:t>The title </a:t>
            </a:r>
            <a:r>
              <a:rPr lang="en-US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sp>
        <p:nvSpPr>
          <p:cNvPr id="3078" name="Content Placeholder 8"/>
          <p:cNvSpPr>
            <a:spLocks noGrp="1"/>
          </p:cNvSpPr>
          <p:nvPr>
            <p:ph idx="12"/>
          </p:nvPr>
        </p:nvSpPr>
        <p:spPr>
          <a:xfrm>
            <a:off x="7466013" y="1270000"/>
            <a:ext cx="3500437" cy="7656513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3079" name="Content Placeholder 9"/>
          <p:cNvSpPr>
            <a:spLocks noGrp="1"/>
          </p:cNvSpPr>
          <p:nvPr>
            <p:ph idx="13"/>
          </p:nvPr>
        </p:nvSpPr>
        <p:spPr>
          <a:xfrm>
            <a:off x="11142663" y="1270000"/>
            <a:ext cx="3500437" cy="7656513"/>
          </a:xfrm>
          <a:ln/>
        </p:spPr>
        <p:txBody>
          <a:bodyPr/>
          <a:lstStyle/>
          <a:p>
            <a:endParaRPr lang="en-US" dirty="0">
              <a:latin typeface="Helvetica Neue" charset="0"/>
              <a:cs typeface="Helvetica Neue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3BBE-5D93-AEAE-28E2-21427CC25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2">
            <a:extLst>
              <a:ext uri="{FF2B5EF4-FFF2-40B4-BE49-F238E27FC236}">
                <a16:creationId xmlns:a16="http://schemas.microsoft.com/office/drawing/2014/main" id="{D03F6C47-0D5D-0F19-F8AF-B37A0AFB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57"/>
            <a:ext cx="14762163" cy="698500"/>
          </a:xfrm>
        </p:spPr>
        <p:txBody>
          <a:bodyPr/>
          <a:lstStyle/>
          <a:p>
            <a:pPr algn="ctr"/>
            <a:r>
              <a:rPr lang="en-US" cap="none" dirty="0">
                <a:latin typeface="Bodoni MT" charset="0"/>
                <a:cs typeface="Didot" charset="0"/>
              </a:rPr>
              <a:t>BlowChain: Tamper-Proof Secure-Logging Lock-Box</a:t>
            </a:r>
          </a:p>
        </p:txBody>
      </p:sp>
      <p:sp>
        <p:nvSpPr>
          <p:cNvPr id="3076" name="Subtitle 3">
            <a:extLst>
              <a:ext uri="{FF2B5EF4-FFF2-40B4-BE49-F238E27FC236}">
                <a16:creationId xmlns:a16="http://schemas.microsoft.com/office/drawing/2014/main" id="{7258CAF2-394D-ED7B-CFDE-C3D37D677189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0" y="752250"/>
            <a:ext cx="14758988" cy="34503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2000" i="1" dirty="0">
                <a:latin typeface="Helvetica Neue" charset="0"/>
                <a:cs typeface="Helvetica Neue" charset="0"/>
              </a:rPr>
              <a:t>Niall Waller, James McAuley, Dhanan Balasaravanan </a:t>
            </a:r>
          </a:p>
        </p:txBody>
      </p:sp>
      <p:sp>
        <p:nvSpPr>
          <p:cNvPr id="3077" name="Content Placeholder 7">
            <a:extLst>
              <a:ext uri="{FF2B5EF4-FFF2-40B4-BE49-F238E27FC236}">
                <a16:creationId xmlns:a16="http://schemas.microsoft.com/office/drawing/2014/main" id="{CC67A0EA-324E-F51F-D8DF-00CDA97ECE39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-3652837" y="133531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change the </a:t>
            </a:r>
            <a:r>
              <a:rPr lang="en-US" dirty="0" err="1">
                <a:latin typeface="Helvetica Neue" charset="0"/>
                <a:cs typeface="Helvetica Neue" charset="0"/>
              </a:rPr>
              <a:t>colour</a:t>
            </a:r>
            <a:r>
              <a:rPr lang="en-US" dirty="0">
                <a:latin typeface="Helvetica Neue" charset="0"/>
                <a:cs typeface="Helvetica Neue" charset="0"/>
              </a:rPr>
              <a:t>/size/logos/positioning of the Slide Master.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</a:t>
            </a:r>
            <a:r>
              <a:rPr lang="en-US" dirty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Avoid </a:t>
            </a:r>
            <a:r>
              <a:rPr lang="en-US" dirty="0">
                <a:latin typeface="Helvetica Neue" charset="0"/>
                <a:cs typeface="Helvetica Neue" charset="0"/>
              </a:rPr>
              <a:t>using large background </a:t>
            </a:r>
            <a:r>
              <a:rPr lang="en-US" dirty="0" err="1">
                <a:latin typeface="Helvetica Neue" charset="0"/>
                <a:cs typeface="Helvetica Neue" charset="0"/>
              </a:rPr>
              <a:t>colours</a:t>
            </a:r>
            <a:r>
              <a:rPr lang="en-US" dirty="0">
                <a:latin typeface="Helvetica Neue" charset="0"/>
                <a:cs typeface="Helvetica Neue" charset="0"/>
              </a:rPr>
              <a:t> – doesn’t print well.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Stick to </a:t>
            </a:r>
            <a:r>
              <a:rPr lang="en-US" dirty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As a check</a:t>
            </a:r>
            <a:r>
              <a:rPr lang="en-US" dirty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Save </a:t>
            </a:r>
            <a:r>
              <a:rPr lang="en-US" dirty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You shouldn’t</a:t>
            </a:r>
            <a:r>
              <a:rPr lang="en-US" dirty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The title </a:t>
            </a:r>
            <a:r>
              <a:rPr lang="en-US" dirty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C455CB-8C27-E95A-F228-29A99A438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49" y="4116023"/>
            <a:ext cx="6475307" cy="5837143"/>
          </a:xfrm>
          <a:prstGeom prst="rect">
            <a:avLst/>
          </a:prstGeom>
        </p:spPr>
      </p:pic>
      <p:pic>
        <p:nvPicPr>
          <p:cNvPr id="7" name="Picture 6" descr="A qr code with a dinosaur&#10;&#10;AI-generated content may be incorrect.">
            <a:extLst>
              <a:ext uri="{FF2B5EF4-FFF2-40B4-BE49-F238E27FC236}">
                <a16:creationId xmlns:a16="http://schemas.microsoft.com/office/drawing/2014/main" id="{5F898C85-228D-259F-7DE3-FF2AA7C76CC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67" t="7057" r="6100" b="6987"/>
          <a:stretch/>
        </p:blipFill>
        <p:spPr>
          <a:xfrm>
            <a:off x="361261" y="1463040"/>
            <a:ext cx="2012227" cy="1987307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9CDFBA24-8685-523B-258C-CF4CC2CDD2D8}"/>
              </a:ext>
            </a:extLst>
          </p:cNvPr>
          <p:cNvSpPr txBox="1">
            <a:spLocks/>
          </p:cNvSpPr>
          <p:nvPr/>
        </p:nvSpPr>
        <p:spPr bwMode="auto">
          <a:xfrm>
            <a:off x="-3584460" y="7075032"/>
            <a:ext cx="3498850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GitHub Wiki: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7C59EA9B-0A81-D3AC-C528-F99733989C19}"/>
              </a:ext>
            </a:extLst>
          </p:cNvPr>
          <p:cNvSpPr txBox="1">
            <a:spLocks/>
          </p:cNvSpPr>
          <p:nvPr/>
        </p:nvSpPr>
        <p:spPr bwMode="auto">
          <a:xfrm>
            <a:off x="241917" y="3641805"/>
            <a:ext cx="3498850" cy="42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How Does it Work ?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F039D8C5-C867-E882-F3EB-1DF72E29A164}"/>
              </a:ext>
            </a:extLst>
          </p:cNvPr>
          <p:cNvSpPr txBox="1">
            <a:spLocks/>
          </p:cNvSpPr>
          <p:nvPr/>
        </p:nvSpPr>
        <p:spPr bwMode="auto">
          <a:xfrm>
            <a:off x="7306605" y="1463040"/>
            <a:ext cx="2931843" cy="323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What's The Problem ?</a:t>
            </a:r>
            <a:endParaRPr lang="en-US" dirty="0">
              <a:latin typeface="Helvetica Neue" charset="0"/>
              <a:cs typeface="Helvetica Neue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Traditional Lockboxes: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Single shared access code → weak security &amp; no accountability.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Manual logs → unreliable auditing.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Digital Alternatives: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Internet-dependent → vulnerable to remote attacks.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Centralized databases → risk of data modification breaches.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E87D6D38-8164-4C9A-D49E-030A86DC7E2F}"/>
              </a:ext>
            </a:extLst>
          </p:cNvPr>
          <p:cNvSpPr txBox="1">
            <a:spLocks/>
          </p:cNvSpPr>
          <p:nvPr/>
        </p:nvSpPr>
        <p:spPr bwMode="auto">
          <a:xfrm>
            <a:off x="2578962" y="1530488"/>
            <a:ext cx="4417793" cy="221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What’s Our Solution ?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BlowChain proposes an advanced digital lockbox, combining environmental sensing, offline architecture, and blockchain based accountability to remove user error from lockbox security.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E53942C6-2C10-DBF8-1C8E-0B3DB51E5481}"/>
              </a:ext>
            </a:extLst>
          </p:cNvPr>
          <p:cNvSpPr txBox="1">
            <a:spLocks/>
          </p:cNvSpPr>
          <p:nvPr/>
        </p:nvSpPr>
        <p:spPr bwMode="auto">
          <a:xfrm>
            <a:off x="7306605" y="6256463"/>
            <a:ext cx="2828036" cy="421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Who Needs It ?</a:t>
            </a:r>
            <a:endParaRPr lang="en-US" dirty="0">
              <a:latin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Real estate (secure property showings).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Rental units (self-check-in with logs).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Shared facilities (granular access control).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Companies that create or access intellectual property that needs to be stored.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8E95FC3-6A9A-9482-DC71-C62061D1D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18267"/>
              </p:ext>
            </p:extLst>
          </p:nvPr>
        </p:nvGraphicFramePr>
        <p:xfrm>
          <a:off x="10693898" y="1617276"/>
          <a:ext cx="3578598" cy="82600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90007">
                  <a:extLst>
                    <a:ext uri="{9D8B030D-6E8A-4147-A177-3AD203B41FA5}">
                      <a16:colId xmlns:a16="http://schemas.microsoft.com/office/drawing/2014/main" val="2063823472"/>
                    </a:ext>
                  </a:extLst>
                </a:gridCol>
                <a:gridCol w="1688591">
                  <a:extLst>
                    <a:ext uri="{9D8B030D-6E8A-4147-A177-3AD203B41FA5}">
                      <a16:colId xmlns:a16="http://schemas.microsoft.com/office/drawing/2014/main" val="1522963484"/>
                    </a:ext>
                  </a:extLst>
                </a:gridCol>
              </a:tblGrid>
              <a:tr h="59540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Feature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Benefit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9739377"/>
                  </a:ext>
                </a:extLst>
              </a:tr>
              <a:tr h="16712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Human Presence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(CO₂ + particle sensors)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Prevents spoofing by verifying access attempt is by a human.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0514185"/>
                  </a:ext>
                </a:extLst>
              </a:tr>
              <a:tr h="104978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dirty="0">
                          <a:effectLst/>
                        </a:rPr>
                        <a:t>Blockchain Immutable Logs</a:t>
                      </a: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Tamper-proof record of all events.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11723"/>
                  </a:ext>
                </a:extLst>
              </a:tr>
              <a:tr h="2045239"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Dynamic Access Tokens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(NFT-based credentials)</a:t>
                      </a:r>
                      <a:endParaRPr lang="en-AU" sz="160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Time-bound, revocable permissions per user (no static codes).</a:t>
                      </a:r>
                      <a:endParaRPr lang="en-AU" sz="16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5755874"/>
                  </a:ext>
                </a:extLst>
              </a:tr>
              <a:tr h="126220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Tamper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(Magnetometer trigger)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Alerts + logs forced entry attempts in real time.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1601779"/>
                  </a:ext>
                </a:extLst>
              </a:tr>
              <a:tr h="163619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Offline-First Design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(BLE-only to base station)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No direct internet exposure → immunity to remote hacking.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020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981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82961-6457-2A96-4389-4CAB05A9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Title 2">
            <a:extLst>
              <a:ext uri="{FF2B5EF4-FFF2-40B4-BE49-F238E27FC236}">
                <a16:creationId xmlns:a16="http://schemas.microsoft.com/office/drawing/2014/main" id="{E51E2CE3-5213-5818-8F22-2ADB8D2236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9957"/>
            <a:ext cx="14762163" cy="698500"/>
          </a:xfrm>
        </p:spPr>
        <p:txBody>
          <a:bodyPr/>
          <a:lstStyle/>
          <a:p>
            <a:pPr algn="ctr"/>
            <a:r>
              <a:rPr lang="en-US" cap="none" dirty="0">
                <a:latin typeface="Bodoni MT" charset="0"/>
                <a:cs typeface="Didot" charset="0"/>
              </a:rPr>
              <a:t>BlowChain: Tamper-Proof Secure-Logging Lock-Box</a:t>
            </a:r>
          </a:p>
        </p:txBody>
      </p:sp>
      <p:sp>
        <p:nvSpPr>
          <p:cNvPr id="3076" name="Subtitle 3">
            <a:extLst>
              <a:ext uri="{FF2B5EF4-FFF2-40B4-BE49-F238E27FC236}">
                <a16:creationId xmlns:a16="http://schemas.microsoft.com/office/drawing/2014/main" id="{B7122572-1E27-D7C8-2C9C-E6697B8F1CF7}"/>
              </a:ext>
            </a:extLst>
          </p:cNvPr>
          <p:cNvSpPr>
            <a:spLocks noGrp="1"/>
          </p:cNvSpPr>
          <p:nvPr>
            <p:ph type="subTitle" idx="10"/>
          </p:nvPr>
        </p:nvSpPr>
        <p:spPr>
          <a:xfrm>
            <a:off x="0" y="752250"/>
            <a:ext cx="14758988" cy="345030"/>
          </a:xfrm>
        </p:spPr>
        <p:txBody>
          <a:bodyPr/>
          <a:lstStyle/>
          <a:p>
            <a:pPr algn="ctr">
              <a:spcBef>
                <a:spcPct val="0"/>
              </a:spcBef>
            </a:pPr>
            <a:r>
              <a:rPr lang="en-US" sz="2000" i="1" dirty="0">
                <a:latin typeface="Helvetica Neue" charset="0"/>
                <a:cs typeface="Helvetica Neue" charset="0"/>
              </a:rPr>
              <a:t>Niall Waller, James McAuley, Dhanan Balasaravanan </a:t>
            </a:r>
          </a:p>
        </p:txBody>
      </p:sp>
      <p:sp>
        <p:nvSpPr>
          <p:cNvPr id="3077" name="Content Placeholder 7">
            <a:extLst>
              <a:ext uri="{FF2B5EF4-FFF2-40B4-BE49-F238E27FC236}">
                <a16:creationId xmlns:a16="http://schemas.microsoft.com/office/drawing/2014/main" id="{EE847723-35D9-A5B6-8462-2366B9F28D5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-3652837" y="133531"/>
            <a:ext cx="3500437" cy="7656513"/>
          </a:xfrm>
          <a:ln/>
        </p:spPr>
        <p:txBody>
          <a:bodyPr/>
          <a:lstStyle/>
          <a:p>
            <a:r>
              <a:rPr lang="en-US" b="1" dirty="0">
                <a:latin typeface="Helvetica Neue" charset="0"/>
                <a:cs typeface="Helvetica Neue" charset="0"/>
              </a:rPr>
              <a:t>General Hints &amp; Tips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change the </a:t>
            </a:r>
            <a:r>
              <a:rPr lang="en-US" dirty="0" err="1">
                <a:latin typeface="Helvetica Neue" charset="0"/>
                <a:cs typeface="Helvetica Neue" charset="0"/>
              </a:rPr>
              <a:t>colour</a:t>
            </a:r>
            <a:r>
              <a:rPr lang="en-US" dirty="0">
                <a:latin typeface="Helvetica Neue" charset="0"/>
                <a:cs typeface="Helvetica Neue" charset="0"/>
              </a:rPr>
              <a:t>/size/logos/positioning of the Slide Master.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This is a standard format across all Innovation Expo posters.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 not </a:t>
            </a:r>
            <a:r>
              <a:rPr lang="en-US" dirty="0">
                <a:latin typeface="Helvetica Neue" charset="0"/>
                <a:cs typeface="Helvetica Neue" charset="0"/>
              </a:rPr>
              <a:t>add other corporate logos. This is an infringement of copyright, unless you have express permission to do so.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Do</a:t>
            </a:r>
            <a:r>
              <a:rPr lang="en-US" dirty="0">
                <a:latin typeface="Helvetica Neue" charset="0"/>
                <a:cs typeface="Helvetica Neue" charset="0"/>
              </a:rPr>
              <a:t> use this space as creatively as you wish.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Avoid </a:t>
            </a:r>
            <a:r>
              <a:rPr lang="en-US" dirty="0">
                <a:latin typeface="Helvetica Neue" charset="0"/>
                <a:cs typeface="Helvetica Neue" charset="0"/>
              </a:rPr>
              <a:t>using large background </a:t>
            </a:r>
            <a:r>
              <a:rPr lang="en-US" dirty="0" err="1">
                <a:latin typeface="Helvetica Neue" charset="0"/>
                <a:cs typeface="Helvetica Neue" charset="0"/>
              </a:rPr>
              <a:t>colours</a:t>
            </a:r>
            <a:r>
              <a:rPr lang="en-US" dirty="0">
                <a:latin typeface="Helvetica Neue" charset="0"/>
                <a:cs typeface="Helvetica Neue" charset="0"/>
              </a:rPr>
              <a:t> – doesn’t print well.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Stick to </a:t>
            </a:r>
            <a:r>
              <a:rPr lang="en-US" dirty="0">
                <a:latin typeface="Helvetica Neue" charset="0"/>
                <a:cs typeface="Helvetica Neue" charset="0"/>
              </a:rPr>
              <a:t>the basic fonts &amp; sizes (left) – these read clearly. If you need to reduce the text size, you are trying to put too much on your poster.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As a check</a:t>
            </a:r>
            <a:r>
              <a:rPr lang="en-US" dirty="0">
                <a:latin typeface="Helvetica Neue" charset="0"/>
                <a:cs typeface="Helvetica Neue" charset="0"/>
              </a:rPr>
              <a:t>, print “scaled to fit” onto A4 and read at arms length.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Save </a:t>
            </a:r>
            <a:r>
              <a:rPr lang="en-US" dirty="0">
                <a:latin typeface="Helvetica Neue" charset="0"/>
                <a:cs typeface="Helvetica Neue" charset="0"/>
              </a:rPr>
              <a:t>your poster as you work on it.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You shouldn’t</a:t>
            </a:r>
            <a:r>
              <a:rPr lang="en-US" dirty="0">
                <a:latin typeface="Helvetica Neue" charset="0"/>
                <a:cs typeface="Helvetica Neue" charset="0"/>
              </a:rPr>
              <a:t> need to change the sizing of this file, it should already be landscape format with width: 41cm and height: 28.7 cm (A3 with 5 mm borders all around).</a:t>
            </a:r>
          </a:p>
          <a:p>
            <a:r>
              <a:rPr lang="en-US" b="1" i="1" dirty="0">
                <a:latin typeface="Helvetica Neue" charset="0"/>
                <a:cs typeface="Helvetica Neue" charset="0"/>
              </a:rPr>
              <a:t>The title </a:t>
            </a:r>
            <a:r>
              <a:rPr lang="en-US" dirty="0">
                <a:latin typeface="Helvetica Neue" charset="0"/>
                <a:cs typeface="Helvetica Neue" charset="0"/>
              </a:rPr>
              <a:t>may look to close to the top edge – don’t be tempted to change it. It allows for the extra 5mm from the printing.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789833-DE99-E5F5-1A4D-9B2420449B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849" y="4116023"/>
            <a:ext cx="6475307" cy="5837143"/>
          </a:xfrm>
          <a:prstGeom prst="rect">
            <a:avLst/>
          </a:prstGeom>
        </p:spPr>
      </p:pic>
      <p:pic>
        <p:nvPicPr>
          <p:cNvPr id="7" name="Picture 6" descr="A qr code with a dinosaur&#10;&#10;AI-generated content may be incorrect.">
            <a:extLst>
              <a:ext uri="{FF2B5EF4-FFF2-40B4-BE49-F238E27FC236}">
                <a16:creationId xmlns:a16="http://schemas.microsoft.com/office/drawing/2014/main" id="{73C9D006-FC08-9628-D449-52CA494F5DD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867" t="7057" r="6100" b="6987"/>
          <a:stretch/>
        </p:blipFill>
        <p:spPr>
          <a:xfrm>
            <a:off x="361261" y="1463040"/>
            <a:ext cx="2012227" cy="1987307"/>
          </a:xfrm>
          <a:prstGeom prst="rect">
            <a:avLst/>
          </a:prstGeom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8C407353-E44D-F2BA-E277-53E49F361065}"/>
              </a:ext>
            </a:extLst>
          </p:cNvPr>
          <p:cNvSpPr txBox="1">
            <a:spLocks/>
          </p:cNvSpPr>
          <p:nvPr/>
        </p:nvSpPr>
        <p:spPr bwMode="auto">
          <a:xfrm>
            <a:off x="-3584460" y="7075032"/>
            <a:ext cx="3498850" cy="7656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GitHub Wiki:</a:t>
            </a:r>
            <a:endParaRPr lang="en-US" sz="1600" dirty="0">
              <a:latin typeface="Bodoni MT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Subheadings – Helvetica Neue Bold 14pt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Body Text – Helvetica Neue 14pt (min 12pt)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b="1" dirty="0">
                <a:latin typeface="Helvetica Neue" charset="0"/>
                <a:cs typeface="Helvetica Neue" charset="0"/>
              </a:rPr>
              <a:t>Don’t have the above fonts installed?</a:t>
            </a: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Bodoni MT:</a:t>
            </a:r>
          </a:p>
          <a:p>
            <a:r>
              <a:rPr lang="en-US" dirty="0">
                <a:latin typeface="Didot" charset="0"/>
                <a:cs typeface="Helvetica Neue" charset="0"/>
              </a:rPr>
              <a:t>Didot on Apple</a:t>
            </a:r>
          </a:p>
          <a:p>
            <a:r>
              <a:rPr lang="en-US" dirty="0">
                <a:latin typeface="Times New Roman" charset="0"/>
                <a:cs typeface="Times New Roman" charset="0"/>
              </a:rPr>
              <a:t>or Times New Roman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  <a:p>
            <a:r>
              <a:rPr lang="en-US" dirty="0">
                <a:latin typeface="Helvetica Neue" charset="0"/>
                <a:cs typeface="Helvetica Neue" charset="0"/>
              </a:rPr>
              <a:t>Substitutes for Helvetica Neue:</a:t>
            </a:r>
          </a:p>
          <a:p>
            <a:r>
              <a:rPr lang="en-US" dirty="0">
                <a:latin typeface="Helvetica" charset="0"/>
                <a:cs typeface="Helvetica" charset="0"/>
              </a:rPr>
              <a:t>Helvetica (Apple)</a:t>
            </a:r>
          </a:p>
          <a:p>
            <a:r>
              <a:rPr lang="en-US" dirty="0">
                <a:latin typeface="Arial" charset="0"/>
                <a:cs typeface="Arial" charset="0"/>
              </a:rPr>
              <a:t>or Arial (Apple &amp; Windows)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9" name="Content Placeholder 1">
            <a:extLst>
              <a:ext uri="{FF2B5EF4-FFF2-40B4-BE49-F238E27FC236}">
                <a16:creationId xmlns:a16="http://schemas.microsoft.com/office/drawing/2014/main" id="{4BB4BC67-5BC0-7819-15BC-3CECD54B62E3}"/>
              </a:ext>
            </a:extLst>
          </p:cNvPr>
          <p:cNvSpPr txBox="1">
            <a:spLocks/>
          </p:cNvSpPr>
          <p:nvPr/>
        </p:nvSpPr>
        <p:spPr bwMode="auto">
          <a:xfrm>
            <a:off x="241917" y="3641805"/>
            <a:ext cx="3498850" cy="423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latin typeface="Bodoni MT" charset="0"/>
                <a:cs typeface="Helvetica Neue" charset="0"/>
              </a:rPr>
              <a:t>How Does it Work ?</a:t>
            </a:r>
            <a:endParaRPr lang="en-US" dirty="0">
              <a:latin typeface="Arial" charset="0"/>
              <a:cs typeface="Arial" charset="0"/>
            </a:endParaRP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0" name="Content Placeholder 7">
            <a:extLst>
              <a:ext uri="{FF2B5EF4-FFF2-40B4-BE49-F238E27FC236}">
                <a16:creationId xmlns:a16="http://schemas.microsoft.com/office/drawing/2014/main" id="{4B16069D-25B6-56C5-7CC4-A291AC2B0953}"/>
              </a:ext>
            </a:extLst>
          </p:cNvPr>
          <p:cNvSpPr txBox="1">
            <a:spLocks/>
          </p:cNvSpPr>
          <p:nvPr/>
        </p:nvSpPr>
        <p:spPr bwMode="auto">
          <a:xfrm>
            <a:off x="7306605" y="1463040"/>
            <a:ext cx="2931843" cy="3230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What's The Problem ?</a:t>
            </a:r>
            <a:endParaRPr lang="en-US" dirty="0">
              <a:latin typeface="Helvetica Neue" charset="0"/>
              <a:cs typeface="Helvetica Neue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Traditional Lockboxes: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Single shared access code → weak security &amp; no accountability.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Manual logs → unreliable auditing.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Digital Alternatives: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Internet-dependent → vulnerable to remote attacks.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Centralized databases → risk of data modification breaches.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7D1B335B-B64E-E8F6-0E42-DE8AF2311350}"/>
              </a:ext>
            </a:extLst>
          </p:cNvPr>
          <p:cNvSpPr txBox="1">
            <a:spLocks/>
          </p:cNvSpPr>
          <p:nvPr/>
        </p:nvSpPr>
        <p:spPr bwMode="auto">
          <a:xfrm>
            <a:off x="2578962" y="1530488"/>
            <a:ext cx="4417793" cy="22175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What’s Our Solution ?</a:t>
            </a:r>
            <a:endParaRPr lang="en-US" dirty="0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latin typeface="Helvetica Neue" charset="0"/>
                <a:cs typeface="Helvetica Neue" charset="0"/>
              </a:rPr>
              <a:t>BlowChain proposes an advanced digital lockbox, combining environmental sensing, offline architecture, and blockchain based accountability to remove user error from lockbox security.</a:t>
            </a:r>
          </a:p>
          <a:p>
            <a:endParaRPr lang="en-US" dirty="0">
              <a:latin typeface="Helvetica Neue" charset="0"/>
              <a:cs typeface="Helvetica Neue" charset="0"/>
            </a:endParaRPr>
          </a:p>
        </p:txBody>
      </p:sp>
      <p:sp>
        <p:nvSpPr>
          <p:cNvPr id="14" name="Content Placeholder 7">
            <a:extLst>
              <a:ext uri="{FF2B5EF4-FFF2-40B4-BE49-F238E27FC236}">
                <a16:creationId xmlns:a16="http://schemas.microsoft.com/office/drawing/2014/main" id="{39A3CF79-0218-5F61-3312-E760D514C364}"/>
              </a:ext>
            </a:extLst>
          </p:cNvPr>
          <p:cNvSpPr txBox="1">
            <a:spLocks/>
          </p:cNvSpPr>
          <p:nvPr/>
        </p:nvSpPr>
        <p:spPr bwMode="auto">
          <a:xfrm>
            <a:off x="7306605" y="6256463"/>
            <a:ext cx="2828036" cy="421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43378" tIns="71689" rIns="143378" bIns="71689" numCol="1" anchor="t" anchorCtr="0" compatLnSpc="1">
            <a:prstTxWarp prst="textNoShape">
              <a:avLst/>
            </a:prstTxWarp>
          </a:bodyPr>
          <a:lstStyle>
            <a:lvl1pPr marL="0" indent="0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4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1pPr>
            <a:lvl2pPr marL="1163638" indent="-447675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2pPr>
            <a:lvl3pPr marL="17907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3pPr>
            <a:lvl4pPr marL="250825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4pPr>
            <a:lvl5pPr marL="3225800" indent="-357188" algn="l" defTabSz="715963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1800" kern="1200">
                <a:solidFill>
                  <a:schemeClr val="tx1"/>
                </a:solidFill>
                <a:latin typeface="Helvetica Neue"/>
                <a:ea typeface="Geneva" charset="-128"/>
                <a:cs typeface="Helvetica Neue"/>
              </a:defRPr>
            </a:lvl5pPr>
            <a:lvl6pPr marL="3942893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465978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37667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6093562" indent="-358445" algn="l" defTabSz="716890" rtl="0" eaLnBrk="1" latinLnBrk="0" hangingPunct="1">
              <a:spcBef>
                <a:spcPct val="20000"/>
              </a:spcBef>
              <a:buFont typeface="Arial"/>
              <a:buChar char="•"/>
              <a:defRPr sz="3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15963" rtl="0" eaLnBrk="1" fontAlgn="base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odoni MT" charset="0"/>
                <a:ea typeface="Geneva" charset="-128"/>
                <a:cs typeface="Helvetica Neue" charset="0"/>
              </a:rPr>
              <a:t>Who Needs It ?</a:t>
            </a:r>
            <a:endParaRPr lang="en-US" dirty="0">
              <a:latin typeface="Arial" charset="0"/>
              <a:cs typeface="Arial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Real estate (secure property showings).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Rental units (self-check-in with logs).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Shared facilities (granular access control).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Helvetica Neue" charset="0"/>
                <a:cs typeface="Helvetica Neue" charset="0"/>
              </a:rPr>
              <a:t>Companies that create or access intellectual property that needs to be stored.</a:t>
            </a:r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D65770C-F915-458F-597A-677A59B92209}"/>
              </a:ext>
            </a:extLst>
          </p:cNvPr>
          <p:cNvGraphicFramePr>
            <a:graphicFrameLocks noGrp="1"/>
          </p:cNvGraphicFramePr>
          <p:nvPr/>
        </p:nvGraphicFramePr>
        <p:xfrm>
          <a:off x="10693898" y="1617276"/>
          <a:ext cx="3578598" cy="8260078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890007">
                  <a:extLst>
                    <a:ext uri="{9D8B030D-6E8A-4147-A177-3AD203B41FA5}">
                      <a16:colId xmlns:a16="http://schemas.microsoft.com/office/drawing/2014/main" val="2063823472"/>
                    </a:ext>
                  </a:extLst>
                </a:gridCol>
                <a:gridCol w="1688591">
                  <a:extLst>
                    <a:ext uri="{9D8B030D-6E8A-4147-A177-3AD203B41FA5}">
                      <a16:colId xmlns:a16="http://schemas.microsoft.com/office/drawing/2014/main" val="1522963484"/>
                    </a:ext>
                  </a:extLst>
                </a:gridCol>
              </a:tblGrid>
              <a:tr h="59540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Feature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lt1"/>
                          </a:solidFill>
                          <a:effectLst/>
                        </a:rPr>
                        <a:t>Benefit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569739377"/>
                  </a:ext>
                </a:extLst>
              </a:tr>
              <a:tr h="1671252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Human Presence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(CO₂ + particle sensors)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Prevents spoofing by verifying access attempt is by a human.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90514185"/>
                  </a:ext>
                </a:extLst>
              </a:tr>
              <a:tr h="1049784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dirty="0">
                          <a:effectLst/>
                        </a:rPr>
                        <a:t>Blockchain Immutable Logs</a:t>
                      </a: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dirty="0">
                          <a:effectLst/>
                        </a:rPr>
                        <a:t>Tamper-proof record of all events.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86911723"/>
                  </a:ext>
                </a:extLst>
              </a:tr>
              <a:tr h="2045239"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Dynamic Access Tokens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(NFT-based credentials)</a:t>
                      </a:r>
                      <a:endParaRPr lang="en-AU" sz="1600" dirty="0"/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7168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Time-bound, revocable permissions per user (no static codes).</a:t>
                      </a:r>
                      <a:endParaRPr lang="en-AU" sz="1600" dirty="0">
                        <a:effectLst/>
                      </a:endParaRPr>
                    </a:p>
                    <a:p>
                      <a:pPr algn="l">
                        <a:lnSpc>
                          <a:spcPct val="100000"/>
                        </a:lnSpc>
                      </a:pPr>
                      <a:endParaRPr lang="en-AU" sz="16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025755874"/>
                  </a:ext>
                </a:extLst>
              </a:tr>
              <a:tr h="1262206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AU" sz="1600" b="1" kern="1200" dirty="0">
                          <a:solidFill>
                            <a:schemeClr val="dk1"/>
                          </a:solidFill>
                          <a:effectLst/>
                        </a:rPr>
                        <a:t>Tamper Detection</a:t>
                      </a:r>
                      <a:br>
                        <a:rPr lang="en-AU" sz="1600" dirty="0"/>
                      </a:br>
                      <a:r>
                        <a:rPr lang="en-AU" sz="1600" b="0" kern="1200" dirty="0">
                          <a:solidFill>
                            <a:schemeClr val="dk1"/>
                          </a:solidFill>
                          <a:effectLst/>
                        </a:rPr>
                        <a:t>(Magnetometer trigger)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Alerts + logs forced entry attempts in real time.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31601779"/>
                  </a:ext>
                </a:extLst>
              </a:tr>
              <a:tr h="1636191"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1" kern="1200" dirty="0">
                          <a:solidFill>
                            <a:schemeClr val="dk1"/>
                          </a:solidFill>
                          <a:effectLst/>
                        </a:rPr>
                        <a:t>Offline-First Design</a:t>
                      </a:r>
                      <a:br>
                        <a:rPr lang="en-US" sz="1600" dirty="0"/>
                      </a:b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(BLE-only to base station)</a:t>
                      </a:r>
                      <a:endParaRPr lang="en-AU" sz="1600" dirty="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600" b="0" kern="1200" dirty="0">
                          <a:solidFill>
                            <a:schemeClr val="dk1"/>
                          </a:solidFill>
                          <a:effectLst/>
                        </a:rPr>
                        <a:t>No direct internet exposure → immunity to remote hacking.</a:t>
                      </a:r>
                      <a:endParaRPr lang="en-AU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4502012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7814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DBA001-5DEA-9F7F-CD7E-10219F5C1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8EAAEC9-D338-8A62-26AB-F238FB746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050EBA-6C71-DC64-0C37-84FDF08AF531}"/>
              </a:ext>
            </a:extLst>
          </p:cNvPr>
          <p:cNvSpPr>
            <a:spLocks noGrp="1"/>
          </p:cNvSpPr>
          <p:nvPr>
            <p:ph type="subTitle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BE9B10-50CE-45F8-DAEB-6262FB1B34D6}"/>
              </a:ext>
            </a:extLst>
          </p:cNvPr>
          <p:cNvSpPr>
            <a:spLocks noGrp="1"/>
          </p:cNvSpPr>
          <p:nvPr>
            <p:ph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3BDE4-34DB-A275-4BDD-5585ADFF1D81}"/>
              </a:ext>
            </a:extLst>
          </p:cNvPr>
          <p:cNvSpPr>
            <a:spLocks noGrp="1"/>
          </p:cNvSpPr>
          <p:nvPr>
            <p:ph idx="12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95C50BB-906B-2BF8-6DB8-C849AE79767F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2"/>
          <a:stretch>
            <a:fillRect/>
          </a:stretch>
        </p:blipFill>
        <p:spPr>
          <a:xfrm>
            <a:off x="11142663" y="3192682"/>
            <a:ext cx="3500437" cy="3811149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988E0D-15A6-88FA-8BB0-8A6424CCDB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69" y="463112"/>
            <a:ext cx="8411749" cy="7897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07070"/>
      </p:ext>
    </p:extLst>
  </p:cSld>
  <p:clrMapOvr>
    <a:masterClrMapping/>
  </p:clrMapOvr>
</p:sld>
</file>

<file path=ppt/theme/theme1.xml><?xml version="1.0" encoding="utf-8"?>
<a:theme xmlns:a="http://schemas.openxmlformats.org/drawingml/2006/main" name="poster">
  <a:themeElements>
    <a:clrScheme name="UQColours">
      <a:dk1>
        <a:sysClr val="windowText" lastClr="000000"/>
      </a:dk1>
      <a:lt1>
        <a:sysClr val="window" lastClr="FFFFFF"/>
      </a:lt1>
      <a:dk2>
        <a:srgbClr val="271D65"/>
      </a:dk2>
      <a:lt2>
        <a:srgbClr val="EEECE1"/>
      </a:lt2>
      <a:accent1>
        <a:srgbClr val="271D65"/>
      </a:accent1>
      <a:accent2>
        <a:srgbClr val="AA0433"/>
      </a:accent2>
      <a:accent3>
        <a:srgbClr val="73B632"/>
      </a:accent3>
      <a:accent4>
        <a:srgbClr val="F6BC1C"/>
      </a:accent4>
      <a:accent5>
        <a:srgbClr val="4BACC6"/>
      </a:accent5>
      <a:accent6>
        <a:srgbClr val="2A73AE"/>
      </a:accent6>
      <a:hlink>
        <a:srgbClr val="3A8B2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432</TotalTime>
  <Words>1241</Words>
  <Application>Microsoft Office PowerPoint</Application>
  <PresentationFormat>Custom</PresentationFormat>
  <Paragraphs>132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Arial</vt:lpstr>
      <vt:lpstr>Bodoni MT</vt:lpstr>
      <vt:lpstr>Calibri</vt:lpstr>
      <vt:lpstr>Didot</vt:lpstr>
      <vt:lpstr>Helvetica</vt:lpstr>
      <vt:lpstr>Helvetica Neue</vt:lpstr>
      <vt:lpstr>Times New Roman</vt:lpstr>
      <vt:lpstr>poster</vt:lpstr>
      <vt:lpstr>TITLE OF YOUR PROJECT (BODONI MT 48PT)</vt:lpstr>
      <vt:lpstr>BlowChain: Tamper-Proof Secure-Logging Lock-Box</vt:lpstr>
      <vt:lpstr>BlowChain: Tamper-Proof Secure-Logging Lock-Box</vt:lpstr>
      <vt:lpstr>PowerPoint Presentation</vt:lpstr>
    </vt:vector>
  </TitlesOfParts>
  <Company>School of ITEE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your project (Bodoni mt 48pt)</dc:title>
  <dc:creator>Lorna Macdonald</dc:creator>
  <cp:lastModifiedBy>Niall Waller</cp:lastModifiedBy>
  <cp:revision>8</cp:revision>
  <cp:lastPrinted>2011-10-04T02:16:03Z</cp:lastPrinted>
  <dcterms:created xsi:type="dcterms:W3CDTF">2011-10-04T02:18:07Z</dcterms:created>
  <dcterms:modified xsi:type="dcterms:W3CDTF">2025-05-28T01:09:27Z</dcterms:modified>
</cp:coreProperties>
</file>